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3" d="100"/>
          <a:sy n="73" d="100"/>
        </p:scale>
        <p:origin x="-198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printerSettings" Target="printerSettings/printerSettings1.bin"/><Relationship Id="rId15" Type="http://schemas.openxmlformats.org/officeDocument/2006/relationships/presProps" Target="presProps.xml"/><Relationship Id="rId16" Type="http://schemas.openxmlformats.org/officeDocument/2006/relationships/viewProps" Target="viewProps.xml"/><Relationship Id="rId17" Type="http://schemas.openxmlformats.org/officeDocument/2006/relationships/theme" Target="theme/theme1.xml"/><Relationship Id="rId1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5669CB8-490A-4493-A7E4-223171D5B208}" type="datetimeFigureOut">
              <a:rPr lang="en-US" smtClean="0"/>
              <a:t>8/14/14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5E9656-1E21-49C3-8E68-F47EAB4B6383}" type="slidenum">
              <a:rPr lang="en-US" smtClean="0"/>
              <a:t>‹#›</a:t>
            </a:fld>
            <a:endParaRPr lang="en-US"/>
          </a:p>
        </p:txBody>
      </p:sp>
    </p:spTree>
    <p:extLst>
      <p:ext uri="{BB962C8B-B14F-4D97-AF65-F5344CB8AC3E}">
        <p14:creationId xmlns:p14="http://schemas.microsoft.com/office/powerpoint/2010/main" val="10585986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5669CB8-490A-4493-A7E4-223171D5B208}" type="datetimeFigureOut">
              <a:rPr lang="en-US" smtClean="0"/>
              <a:t>8/14/14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5E9656-1E21-49C3-8E68-F47EAB4B6383}" type="slidenum">
              <a:rPr lang="en-US" smtClean="0"/>
              <a:t>‹#›</a:t>
            </a:fld>
            <a:endParaRPr lang="en-US"/>
          </a:p>
        </p:txBody>
      </p:sp>
    </p:spTree>
    <p:extLst>
      <p:ext uri="{BB962C8B-B14F-4D97-AF65-F5344CB8AC3E}">
        <p14:creationId xmlns:p14="http://schemas.microsoft.com/office/powerpoint/2010/main" val="39811155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5669CB8-490A-4493-A7E4-223171D5B208}" type="datetimeFigureOut">
              <a:rPr lang="en-US" smtClean="0"/>
              <a:t>8/14/14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5E9656-1E21-49C3-8E68-F47EAB4B6383}" type="slidenum">
              <a:rPr lang="en-US" smtClean="0"/>
              <a:t>‹#›</a:t>
            </a:fld>
            <a:endParaRPr lang="en-US"/>
          </a:p>
        </p:txBody>
      </p:sp>
    </p:spTree>
    <p:extLst>
      <p:ext uri="{BB962C8B-B14F-4D97-AF65-F5344CB8AC3E}">
        <p14:creationId xmlns:p14="http://schemas.microsoft.com/office/powerpoint/2010/main" val="13257662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5669CB8-490A-4493-A7E4-223171D5B208}" type="datetimeFigureOut">
              <a:rPr lang="en-US" smtClean="0"/>
              <a:t>8/14/14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5E9656-1E21-49C3-8E68-F47EAB4B6383}" type="slidenum">
              <a:rPr lang="en-US" smtClean="0"/>
              <a:t>‹#›</a:t>
            </a:fld>
            <a:endParaRPr lang="en-US"/>
          </a:p>
        </p:txBody>
      </p:sp>
    </p:spTree>
    <p:extLst>
      <p:ext uri="{BB962C8B-B14F-4D97-AF65-F5344CB8AC3E}">
        <p14:creationId xmlns:p14="http://schemas.microsoft.com/office/powerpoint/2010/main" val="33869713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5669CB8-490A-4493-A7E4-223171D5B208}" type="datetimeFigureOut">
              <a:rPr lang="en-US" smtClean="0"/>
              <a:t>8/14/14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5E9656-1E21-49C3-8E68-F47EAB4B6383}" type="slidenum">
              <a:rPr lang="en-US" smtClean="0"/>
              <a:t>‹#›</a:t>
            </a:fld>
            <a:endParaRPr lang="en-US"/>
          </a:p>
        </p:txBody>
      </p:sp>
    </p:spTree>
    <p:extLst>
      <p:ext uri="{BB962C8B-B14F-4D97-AF65-F5344CB8AC3E}">
        <p14:creationId xmlns:p14="http://schemas.microsoft.com/office/powerpoint/2010/main" val="13832720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5669CB8-490A-4493-A7E4-223171D5B208}" type="datetimeFigureOut">
              <a:rPr lang="en-US" smtClean="0"/>
              <a:t>8/14/14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65E9656-1E21-49C3-8E68-F47EAB4B6383}" type="slidenum">
              <a:rPr lang="en-US" smtClean="0"/>
              <a:t>‹#›</a:t>
            </a:fld>
            <a:endParaRPr lang="en-US"/>
          </a:p>
        </p:txBody>
      </p:sp>
    </p:spTree>
    <p:extLst>
      <p:ext uri="{BB962C8B-B14F-4D97-AF65-F5344CB8AC3E}">
        <p14:creationId xmlns:p14="http://schemas.microsoft.com/office/powerpoint/2010/main" val="34550155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5669CB8-490A-4493-A7E4-223171D5B208}" type="datetimeFigureOut">
              <a:rPr lang="en-US" smtClean="0"/>
              <a:t>8/14/14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65E9656-1E21-49C3-8E68-F47EAB4B6383}" type="slidenum">
              <a:rPr lang="en-US" smtClean="0"/>
              <a:t>‹#›</a:t>
            </a:fld>
            <a:endParaRPr lang="en-US"/>
          </a:p>
        </p:txBody>
      </p:sp>
    </p:spTree>
    <p:extLst>
      <p:ext uri="{BB962C8B-B14F-4D97-AF65-F5344CB8AC3E}">
        <p14:creationId xmlns:p14="http://schemas.microsoft.com/office/powerpoint/2010/main" val="5568699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5669CB8-490A-4493-A7E4-223171D5B208}" type="datetimeFigureOut">
              <a:rPr lang="en-US" smtClean="0"/>
              <a:t>8/14/14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65E9656-1E21-49C3-8E68-F47EAB4B6383}" type="slidenum">
              <a:rPr lang="en-US" smtClean="0"/>
              <a:t>‹#›</a:t>
            </a:fld>
            <a:endParaRPr lang="en-US"/>
          </a:p>
        </p:txBody>
      </p:sp>
    </p:spTree>
    <p:extLst>
      <p:ext uri="{BB962C8B-B14F-4D97-AF65-F5344CB8AC3E}">
        <p14:creationId xmlns:p14="http://schemas.microsoft.com/office/powerpoint/2010/main" val="13281183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5669CB8-490A-4493-A7E4-223171D5B208}" type="datetimeFigureOut">
              <a:rPr lang="en-US" smtClean="0"/>
              <a:t>8/14/14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65E9656-1E21-49C3-8E68-F47EAB4B6383}" type="slidenum">
              <a:rPr lang="en-US" smtClean="0"/>
              <a:t>‹#›</a:t>
            </a:fld>
            <a:endParaRPr lang="en-US"/>
          </a:p>
        </p:txBody>
      </p:sp>
    </p:spTree>
    <p:extLst>
      <p:ext uri="{BB962C8B-B14F-4D97-AF65-F5344CB8AC3E}">
        <p14:creationId xmlns:p14="http://schemas.microsoft.com/office/powerpoint/2010/main" val="24818594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5669CB8-490A-4493-A7E4-223171D5B208}" type="datetimeFigureOut">
              <a:rPr lang="en-US" smtClean="0"/>
              <a:t>8/14/14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65E9656-1E21-49C3-8E68-F47EAB4B6383}" type="slidenum">
              <a:rPr lang="en-US" smtClean="0"/>
              <a:t>‹#›</a:t>
            </a:fld>
            <a:endParaRPr lang="en-US"/>
          </a:p>
        </p:txBody>
      </p:sp>
    </p:spTree>
    <p:extLst>
      <p:ext uri="{BB962C8B-B14F-4D97-AF65-F5344CB8AC3E}">
        <p14:creationId xmlns:p14="http://schemas.microsoft.com/office/powerpoint/2010/main" val="11430850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5669CB8-490A-4493-A7E4-223171D5B208}" type="datetimeFigureOut">
              <a:rPr lang="en-US" smtClean="0"/>
              <a:t>8/14/14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65E9656-1E21-49C3-8E68-F47EAB4B6383}" type="slidenum">
              <a:rPr lang="en-US" smtClean="0"/>
              <a:t>‹#›</a:t>
            </a:fld>
            <a:endParaRPr lang="en-US"/>
          </a:p>
        </p:txBody>
      </p:sp>
    </p:spTree>
    <p:extLst>
      <p:ext uri="{BB962C8B-B14F-4D97-AF65-F5344CB8AC3E}">
        <p14:creationId xmlns:p14="http://schemas.microsoft.com/office/powerpoint/2010/main" val="49758690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5">
                <a:lumMod val="60000"/>
                <a:lumOff val="40000"/>
              </a:schemeClr>
            </a:gs>
            <a:gs pos="50000">
              <a:schemeClr val="accent1">
                <a:tint val="44500"/>
                <a:satMod val="160000"/>
              </a:schemeClr>
            </a:gs>
            <a:gs pos="100000">
              <a:schemeClr val="accent1">
                <a:tint val="23500"/>
                <a:satMod val="160000"/>
              </a:schemeClr>
            </a:gs>
          </a:gsLst>
          <a:lin ang="30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5669CB8-490A-4493-A7E4-223171D5B208}" type="datetimeFigureOut">
              <a:rPr lang="en-US" smtClean="0"/>
              <a:t>8/14/14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65E9656-1E21-49C3-8E68-F47EAB4B6383}" type="slidenum">
              <a:rPr lang="en-US" smtClean="0"/>
              <a:t>‹#›</a:t>
            </a:fld>
            <a:endParaRPr lang="en-US"/>
          </a:p>
        </p:txBody>
      </p:sp>
    </p:spTree>
    <p:extLst>
      <p:ext uri="{BB962C8B-B14F-4D97-AF65-F5344CB8AC3E}">
        <p14:creationId xmlns:p14="http://schemas.microsoft.com/office/powerpoint/2010/main" val="16685352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4.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6.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g"/></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4" Type="http://schemas.openxmlformats.org/officeDocument/2006/relationships/image" Target="../media/image4.jpg"/><Relationship Id="rId1" Type="http://schemas.openxmlformats.org/officeDocument/2006/relationships/slideLayout" Target="../slideLayouts/slideLayout7.xml"/><Relationship Id="rId2" Type="http://schemas.openxmlformats.org/officeDocument/2006/relationships/image" Target="../media/image2.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png"/><Relationship Id="rId3" Type="http://schemas.openxmlformats.org/officeDocument/2006/relationships/image" Target="../media/image8.jp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image" Target="../media/image11.png"/><Relationship Id="rId1" Type="http://schemas.openxmlformats.org/officeDocument/2006/relationships/slideLayout" Target="../slideLayouts/slideLayout7.xml"/><Relationship Id="rId2" Type="http://schemas.openxmlformats.org/officeDocument/2006/relationships/image" Target="../media/image9.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2.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3.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CLIMATE SERVICES:</a:t>
            </a:r>
            <a:br>
              <a:rPr lang="en-US" dirty="0" smtClean="0"/>
            </a:br>
            <a:r>
              <a:rPr lang="en-US" sz="3600" dirty="0" smtClean="0"/>
              <a:t>AN INTERNATIONAL VIEW</a:t>
            </a:r>
            <a:endParaRPr lang="en-US" dirty="0"/>
          </a:p>
        </p:txBody>
      </p:sp>
      <p:sp>
        <p:nvSpPr>
          <p:cNvPr id="3" name="Subtitle 2"/>
          <p:cNvSpPr>
            <a:spLocks noGrp="1"/>
          </p:cNvSpPr>
          <p:nvPr>
            <p:ph type="subTitle" idx="1"/>
          </p:nvPr>
        </p:nvSpPr>
        <p:spPr/>
        <p:txBody>
          <a:bodyPr>
            <a:normAutofit/>
          </a:bodyPr>
          <a:lstStyle/>
          <a:p>
            <a:endParaRPr lang="en-US" sz="2400" dirty="0" smtClean="0"/>
          </a:p>
          <a:p>
            <a:endParaRPr lang="en-US" sz="2400" dirty="0"/>
          </a:p>
          <a:p>
            <a:r>
              <a:rPr lang="en-US" sz="2400" dirty="0" smtClean="0"/>
              <a:t>Geoff Love</a:t>
            </a:r>
          </a:p>
          <a:p>
            <a:endParaRPr lang="en-US" sz="2400" dirty="0"/>
          </a:p>
        </p:txBody>
      </p:sp>
    </p:spTree>
    <p:extLst>
      <p:ext uri="{BB962C8B-B14F-4D97-AF65-F5344CB8AC3E}">
        <p14:creationId xmlns:p14="http://schemas.microsoft.com/office/powerpoint/2010/main" val="34059821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19830"/>
            <a:ext cx="9144000" cy="6618339"/>
          </a:xfrm>
          <a:prstGeom prst="rect">
            <a:avLst/>
          </a:prstGeom>
        </p:spPr>
      </p:pic>
      <p:sp>
        <p:nvSpPr>
          <p:cNvPr id="3" name="TextBox 2"/>
          <p:cNvSpPr txBox="1"/>
          <p:nvPr/>
        </p:nvSpPr>
        <p:spPr>
          <a:xfrm rot="483613">
            <a:off x="5738650" y="3461414"/>
            <a:ext cx="2133600" cy="369332"/>
          </a:xfrm>
          <a:prstGeom prst="rect">
            <a:avLst/>
          </a:prstGeom>
          <a:noFill/>
        </p:spPr>
        <p:txBody>
          <a:bodyPr wrap="square" rtlCol="0">
            <a:spAutoFit/>
          </a:bodyPr>
          <a:lstStyle/>
          <a:p>
            <a:r>
              <a:rPr lang="en-US" dirty="0" smtClean="0"/>
              <a:t>Student’s’ usage</a:t>
            </a:r>
            <a:endParaRPr lang="en-US" dirty="0"/>
          </a:p>
        </p:txBody>
      </p:sp>
    </p:spTree>
    <p:extLst>
      <p:ext uri="{BB962C8B-B14F-4D97-AF65-F5344CB8AC3E}">
        <p14:creationId xmlns:p14="http://schemas.microsoft.com/office/powerpoint/2010/main" val="16901799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19400" y="2593474"/>
            <a:ext cx="3276600" cy="29891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152400" y="0"/>
            <a:ext cx="8915400" cy="3724096"/>
          </a:xfrm>
          <a:prstGeom prst="rect">
            <a:avLst/>
          </a:prstGeom>
          <a:noFill/>
        </p:spPr>
        <p:txBody>
          <a:bodyPr wrap="square" rtlCol="0">
            <a:spAutoFit/>
          </a:bodyPr>
          <a:lstStyle/>
          <a:p>
            <a:pPr fontAlgn="base"/>
            <a:r>
              <a:rPr lang="en-US" sz="2000" i="1" dirty="0">
                <a:solidFill>
                  <a:srgbClr val="7030A0"/>
                </a:solidFill>
              </a:rPr>
              <a:t>“Wikipedia is the largest free source of information in the world. The sixth most widely used website in the world is not run anything like the others in the top 10. It is not operated by a sophisticated corporation but by a leaderless collection of volunteers who generally work under pseudonyms and habitually bicker with each other. It rarely tries new things in the hope of luring visitors; in fact, it has changed little in a decade. And yet every month 10 billion pages are viewed on the English version of Wikipedia alone.” </a:t>
            </a:r>
            <a:endParaRPr lang="en-US" sz="2000" dirty="0">
              <a:solidFill>
                <a:srgbClr val="7030A0"/>
              </a:solidFill>
            </a:endParaRPr>
          </a:p>
          <a:p>
            <a:endParaRPr lang="en-US" sz="1600" dirty="0" smtClean="0"/>
          </a:p>
          <a:p>
            <a:endParaRPr lang="en-US" sz="1600" dirty="0"/>
          </a:p>
          <a:p>
            <a:endParaRPr lang="en-US" sz="1600" dirty="0" smtClean="0"/>
          </a:p>
          <a:p>
            <a:r>
              <a:rPr lang="en-US" sz="1600" dirty="0" smtClean="0"/>
              <a:t>The </a:t>
            </a:r>
            <a:r>
              <a:rPr lang="en-US" sz="1600" dirty="0"/>
              <a:t>Decline of Wikipedia, Tom </a:t>
            </a:r>
            <a:r>
              <a:rPr lang="en-US" sz="1600" dirty="0" err="1"/>
              <a:t>Simonite</a:t>
            </a:r>
            <a:r>
              <a:rPr lang="en-US" sz="1600" dirty="0"/>
              <a:t>, </a:t>
            </a:r>
            <a:endParaRPr lang="en-US" sz="1600" dirty="0" smtClean="0"/>
          </a:p>
          <a:p>
            <a:r>
              <a:rPr lang="en-US" sz="1600" dirty="0" smtClean="0"/>
              <a:t>MIT   Technology </a:t>
            </a:r>
            <a:r>
              <a:rPr lang="en-US" sz="1600" dirty="0"/>
              <a:t>Review, </a:t>
            </a:r>
            <a:endParaRPr lang="en-US" sz="1600" dirty="0" smtClean="0"/>
          </a:p>
          <a:p>
            <a:r>
              <a:rPr lang="en-US" sz="1600" dirty="0" smtClean="0"/>
              <a:t>November/December </a:t>
            </a:r>
            <a:r>
              <a:rPr lang="en-US" sz="1600" dirty="0"/>
              <a:t>2013</a:t>
            </a:r>
            <a:r>
              <a:rPr lang="en-US" sz="1600" dirty="0" smtClean="0"/>
              <a:t>.</a:t>
            </a:r>
            <a:endParaRPr lang="en-US" sz="1600" dirty="0"/>
          </a:p>
        </p:txBody>
      </p:sp>
      <p:sp>
        <p:nvSpPr>
          <p:cNvPr id="3" name="TextBox 2"/>
          <p:cNvSpPr txBox="1"/>
          <p:nvPr/>
        </p:nvSpPr>
        <p:spPr>
          <a:xfrm>
            <a:off x="1066800" y="5491655"/>
            <a:ext cx="8077200" cy="1323439"/>
          </a:xfrm>
          <a:prstGeom prst="rect">
            <a:avLst/>
          </a:prstGeom>
          <a:noFill/>
        </p:spPr>
        <p:txBody>
          <a:bodyPr wrap="square" rtlCol="0">
            <a:spAutoFit/>
          </a:bodyPr>
          <a:lstStyle/>
          <a:p>
            <a:pPr algn="r"/>
            <a:r>
              <a:rPr lang="en-US" sz="2000" i="1" dirty="0">
                <a:solidFill>
                  <a:srgbClr val="7030A0"/>
                </a:solidFill>
              </a:rPr>
              <a:t>“The loose collective running the site today, estimated to be 90 percent male, operates a crushing bureaucracy with an often abrasive atmosphere that deters newcomers who might increase participation in Wikipedia and broaden its coverage</a:t>
            </a:r>
            <a:r>
              <a:rPr lang="en-US" sz="2000" i="1" dirty="0" smtClean="0">
                <a:solidFill>
                  <a:srgbClr val="7030A0"/>
                </a:solidFill>
              </a:rPr>
              <a:t>”.</a:t>
            </a:r>
            <a:endParaRPr lang="en-US" sz="2000" dirty="0">
              <a:solidFill>
                <a:srgbClr val="7030A0"/>
              </a:solidFill>
            </a:endParaRPr>
          </a:p>
        </p:txBody>
      </p:sp>
    </p:spTree>
    <p:extLst>
      <p:ext uri="{BB962C8B-B14F-4D97-AF65-F5344CB8AC3E}">
        <p14:creationId xmlns:p14="http://schemas.microsoft.com/office/powerpoint/2010/main" val="33627252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10200" y="3451726"/>
            <a:ext cx="3733800" cy="3406273"/>
          </a:xfrm>
          <a:prstGeom prst="rect">
            <a:avLst/>
          </a:prstGeom>
        </p:spPr>
      </p:pic>
      <p:sp>
        <p:nvSpPr>
          <p:cNvPr id="3" name="TextBox 2"/>
          <p:cNvSpPr txBox="1"/>
          <p:nvPr/>
        </p:nvSpPr>
        <p:spPr>
          <a:xfrm>
            <a:off x="152400" y="228600"/>
            <a:ext cx="8534400" cy="2585323"/>
          </a:xfrm>
          <a:prstGeom prst="rect">
            <a:avLst/>
          </a:prstGeom>
          <a:noFill/>
        </p:spPr>
        <p:txBody>
          <a:bodyPr wrap="square" rtlCol="0">
            <a:spAutoFit/>
          </a:bodyPr>
          <a:lstStyle/>
          <a:p>
            <a:pPr algn="ctr"/>
            <a:r>
              <a:rPr lang="en-US" sz="3200" b="1" dirty="0" smtClean="0">
                <a:solidFill>
                  <a:srgbClr val="0070C0"/>
                </a:solidFill>
              </a:rPr>
              <a:t>A Suggestion</a:t>
            </a:r>
          </a:p>
          <a:p>
            <a:endParaRPr lang="en-US" dirty="0">
              <a:solidFill>
                <a:srgbClr val="7030A0"/>
              </a:solidFill>
            </a:endParaRPr>
          </a:p>
          <a:p>
            <a:r>
              <a:rPr lang="en-US" sz="2800" dirty="0">
                <a:solidFill>
                  <a:srgbClr val="0070C0"/>
                </a:solidFill>
              </a:rPr>
              <a:t>Why not </a:t>
            </a:r>
            <a:r>
              <a:rPr lang="en-US" sz="2800" dirty="0" smtClean="0">
                <a:solidFill>
                  <a:srgbClr val="0070C0"/>
                </a:solidFill>
              </a:rPr>
              <a:t>use the WMO’s </a:t>
            </a:r>
            <a:r>
              <a:rPr lang="en-US" sz="2800" dirty="0">
                <a:solidFill>
                  <a:srgbClr val="0070C0"/>
                </a:solidFill>
              </a:rPr>
              <a:t>Guide to Climatological Practices </a:t>
            </a:r>
            <a:r>
              <a:rPr lang="en-US" sz="2800" dirty="0" smtClean="0">
                <a:solidFill>
                  <a:srgbClr val="0070C0"/>
                </a:solidFill>
              </a:rPr>
              <a:t>as </a:t>
            </a:r>
            <a:r>
              <a:rPr lang="en-US" sz="2800" dirty="0">
                <a:solidFill>
                  <a:srgbClr val="0070C0"/>
                </a:solidFill>
              </a:rPr>
              <a:t>the basis for a wiki document that could be incrementally updated by the volunteer community of interested climatologists and users of climate </a:t>
            </a:r>
            <a:r>
              <a:rPr lang="en-US" sz="2800" dirty="0" smtClean="0">
                <a:solidFill>
                  <a:srgbClr val="0070C0"/>
                </a:solidFill>
              </a:rPr>
              <a:t>services?</a:t>
            </a:r>
            <a:endParaRPr lang="en-US" sz="2800" dirty="0">
              <a:solidFill>
                <a:srgbClr val="0070C0"/>
              </a:solidFill>
            </a:endParaRPr>
          </a:p>
        </p:txBody>
      </p:sp>
      <p:sp>
        <p:nvSpPr>
          <p:cNvPr id="4" name="TextBox 3"/>
          <p:cNvSpPr txBox="1"/>
          <p:nvPr/>
        </p:nvSpPr>
        <p:spPr>
          <a:xfrm>
            <a:off x="183931" y="2971800"/>
            <a:ext cx="5423338" cy="3539430"/>
          </a:xfrm>
          <a:prstGeom prst="rect">
            <a:avLst/>
          </a:prstGeom>
          <a:noFill/>
        </p:spPr>
        <p:txBody>
          <a:bodyPr wrap="square" rtlCol="0">
            <a:spAutoFit/>
          </a:bodyPr>
          <a:lstStyle/>
          <a:p>
            <a:r>
              <a:rPr lang="en-US" sz="2800" dirty="0">
                <a:solidFill>
                  <a:srgbClr val="0070C0"/>
                </a:solidFill>
              </a:rPr>
              <a:t>The </a:t>
            </a:r>
            <a:r>
              <a:rPr lang="en-US" sz="2800" dirty="0" smtClean="0">
                <a:solidFill>
                  <a:srgbClr val="0070C0"/>
                </a:solidFill>
              </a:rPr>
              <a:t>task </a:t>
            </a:r>
            <a:r>
              <a:rPr lang="en-US" sz="2800" dirty="0">
                <a:solidFill>
                  <a:srgbClr val="0070C0"/>
                </a:solidFill>
              </a:rPr>
              <a:t>would not be a simple </a:t>
            </a:r>
            <a:r>
              <a:rPr lang="en-US" sz="2800" dirty="0" smtClean="0">
                <a:solidFill>
                  <a:srgbClr val="0070C0"/>
                </a:solidFill>
              </a:rPr>
              <a:t>one, </a:t>
            </a:r>
            <a:r>
              <a:rPr lang="en-US" sz="2800" dirty="0">
                <a:solidFill>
                  <a:srgbClr val="0070C0"/>
                </a:solidFill>
              </a:rPr>
              <a:t>but the potential reward </a:t>
            </a:r>
            <a:r>
              <a:rPr lang="en-US" sz="2800" dirty="0" smtClean="0">
                <a:solidFill>
                  <a:srgbClr val="0070C0"/>
                </a:solidFill>
              </a:rPr>
              <a:t>from working </a:t>
            </a:r>
            <a:r>
              <a:rPr lang="en-US" sz="2800" dirty="0">
                <a:solidFill>
                  <a:srgbClr val="0070C0"/>
                </a:solidFill>
              </a:rPr>
              <a:t>with governments, national meteorological societies, the private sector, and academia to create something </a:t>
            </a:r>
            <a:r>
              <a:rPr lang="en-US" sz="2800" dirty="0" smtClean="0">
                <a:solidFill>
                  <a:srgbClr val="0070C0"/>
                </a:solidFill>
              </a:rPr>
              <a:t>of high </a:t>
            </a:r>
            <a:r>
              <a:rPr lang="en-US" sz="2800" dirty="0">
                <a:solidFill>
                  <a:srgbClr val="0070C0"/>
                </a:solidFill>
              </a:rPr>
              <a:t>profile, </a:t>
            </a:r>
            <a:r>
              <a:rPr lang="en-US" sz="2800" dirty="0" smtClean="0">
                <a:solidFill>
                  <a:srgbClr val="0070C0"/>
                </a:solidFill>
              </a:rPr>
              <a:t>of great value </a:t>
            </a:r>
            <a:r>
              <a:rPr lang="en-US" sz="2800" dirty="0">
                <a:solidFill>
                  <a:srgbClr val="0070C0"/>
                </a:solidFill>
              </a:rPr>
              <a:t>and desperately </a:t>
            </a:r>
            <a:r>
              <a:rPr lang="en-US" sz="2800" dirty="0" smtClean="0">
                <a:solidFill>
                  <a:srgbClr val="0070C0"/>
                </a:solidFill>
              </a:rPr>
              <a:t>needed would be substantial.</a:t>
            </a:r>
            <a:endParaRPr lang="en-US" sz="2800" dirty="0">
              <a:solidFill>
                <a:srgbClr val="0070C0"/>
              </a:solidFill>
            </a:endParaRPr>
          </a:p>
        </p:txBody>
      </p:sp>
    </p:spTree>
    <p:extLst>
      <p:ext uri="{BB962C8B-B14F-4D97-AF65-F5344CB8AC3E}">
        <p14:creationId xmlns:p14="http://schemas.microsoft.com/office/powerpoint/2010/main" val="24309991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200" dirty="0" smtClean="0"/>
              <a:t>Supporting the climate service professional:</a:t>
            </a:r>
            <a:endParaRPr lang="en-US" sz="3200" dirty="0"/>
          </a:p>
        </p:txBody>
      </p:sp>
      <p:sp>
        <p:nvSpPr>
          <p:cNvPr id="5" name="Rectangle 1"/>
          <p:cNvSpPr>
            <a:spLocks noChangeArrowheads="1"/>
          </p:cNvSpPr>
          <p:nvPr/>
        </p:nvSpPr>
        <p:spPr bwMode="auto">
          <a:xfrm>
            <a:off x="2593975" y="324643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43200" y="2333097"/>
            <a:ext cx="6400800" cy="4320023"/>
          </a:xfrm>
          <a:prstGeom prst="rect">
            <a:avLst/>
          </a:prstGeom>
        </p:spPr>
      </p:pic>
      <p:sp>
        <p:nvSpPr>
          <p:cNvPr id="8" name="TextBox 7"/>
          <p:cNvSpPr txBox="1"/>
          <p:nvPr/>
        </p:nvSpPr>
        <p:spPr>
          <a:xfrm>
            <a:off x="10886" y="1953986"/>
            <a:ext cx="3886200" cy="3970318"/>
          </a:xfrm>
          <a:prstGeom prst="rect">
            <a:avLst/>
          </a:prstGeom>
          <a:noFill/>
        </p:spPr>
        <p:txBody>
          <a:bodyPr wrap="square" rtlCol="0">
            <a:spAutoFit/>
          </a:bodyPr>
          <a:lstStyle/>
          <a:p>
            <a:pPr algn="ctr" fontAlgn="t"/>
            <a:r>
              <a:rPr lang="en-GB" b="1" dirty="0" smtClean="0"/>
              <a:t>2010 </a:t>
            </a:r>
            <a:r>
              <a:rPr lang="en-GB" b="1" dirty="0"/>
              <a:t>Baseline</a:t>
            </a:r>
            <a:endParaRPr lang="en-US" dirty="0"/>
          </a:p>
          <a:p>
            <a:pPr fontAlgn="t"/>
            <a:r>
              <a:rPr lang="en-GB" dirty="0"/>
              <a:t>Effectively No Climate Services</a:t>
            </a:r>
            <a:endParaRPr lang="en-US" dirty="0"/>
          </a:p>
          <a:p>
            <a:pPr fontAlgn="t"/>
            <a:r>
              <a:rPr lang="en-GB" dirty="0"/>
              <a:t>6 countries</a:t>
            </a:r>
            <a:endParaRPr lang="en-US" dirty="0"/>
          </a:p>
          <a:p>
            <a:pPr fontAlgn="t"/>
            <a:r>
              <a:rPr lang="en-GB" dirty="0"/>
              <a:t>Basic Climate Services</a:t>
            </a:r>
            <a:endParaRPr lang="en-US" dirty="0"/>
          </a:p>
          <a:p>
            <a:pPr fontAlgn="t"/>
            <a:r>
              <a:rPr lang="en-GB" dirty="0"/>
              <a:t>64 countries </a:t>
            </a:r>
            <a:endParaRPr lang="en-US" dirty="0"/>
          </a:p>
          <a:p>
            <a:pPr fontAlgn="t"/>
            <a:r>
              <a:rPr lang="en-GB" dirty="0"/>
              <a:t>Essential Climate Services</a:t>
            </a:r>
            <a:endParaRPr lang="en-US" dirty="0"/>
          </a:p>
          <a:p>
            <a:pPr fontAlgn="t"/>
            <a:r>
              <a:rPr lang="en-GB" dirty="0"/>
              <a:t>56 countries </a:t>
            </a:r>
            <a:endParaRPr lang="en-US" dirty="0"/>
          </a:p>
          <a:p>
            <a:pPr fontAlgn="t"/>
            <a:r>
              <a:rPr lang="en-GB" dirty="0"/>
              <a:t>Full Climate Services</a:t>
            </a:r>
            <a:endParaRPr lang="en-US" dirty="0"/>
          </a:p>
          <a:p>
            <a:pPr fontAlgn="t"/>
            <a:r>
              <a:rPr lang="en-GB" dirty="0"/>
              <a:t>39 countries </a:t>
            </a:r>
            <a:endParaRPr lang="en-US" dirty="0"/>
          </a:p>
          <a:p>
            <a:pPr fontAlgn="t"/>
            <a:r>
              <a:rPr lang="en-GB" dirty="0"/>
              <a:t>Advanced Climate Services</a:t>
            </a:r>
            <a:endParaRPr lang="en-US" dirty="0"/>
          </a:p>
          <a:p>
            <a:pPr fontAlgn="t"/>
            <a:r>
              <a:rPr lang="en-GB" dirty="0"/>
              <a:t>24 countries</a:t>
            </a:r>
            <a:endParaRPr lang="en-US" dirty="0"/>
          </a:p>
          <a:p>
            <a:pPr fontAlgn="t"/>
            <a:r>
              <a:rPr lang="en-GB" dirty="0"/>
              <a:t>Total</a:t>
            </a:r>
            <a:endParaRPr lang="en-US" dirty="0"/>
          </a:p>
          <a:p>
            <a:pPr fontAlgn="t"/>
            <a:r>
              <a:rPr lang="en-GB" dirty="0"/>
              <a:t>189 countries</a:t>
            </a:r>
            <a:endParaRPr lang="en-US" dirty="0"/>
          </a:p>
          <a:p>
            <a:endParaRPr lang="en-US" dirty="0"/>
          </a:p>
        </p:txBody>
      </p:sp>
    </p:spTree>
    <p:extLst>
      <p:ext uri="{BB962C8B-B14F-4D97-AF65-F5344CB8AC3E}">
        <p14:creationId xmlns:p14="http://schemas.microsoft.com/office/powerpoint/2010/main" val="26358777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905574"/>
            <a:ext cx="4481881" cy="3733226"/>
          </a:xfrm>
          <a:prstGeom prst="rect">
            <a:avLst/>
          </a:prstGeom>
          <a:ln>
            <a:noFill/>
          </a:ln>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81882" y="3124200"/>
            <a:ext cx="4649755" cy="3733800"/>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81881" y="166688"/>
            <a:ext cx="4386222" cy="3109912"/>
          </a:xfrm>
          <a:prstGeom prst="rect">
            <a:avLst/>
          </a:prstGeom>
        </p:spPr>
      </p:pic>
    </p:spTree>
    <p:extLst>
      <p:ext uri="{BB962C8B-B14F-4D97-AF65-F5344CB8AC3E}">
        <p14:creationId xmlns:p14="http://schemas.microsoft.com/office/powerpoint/2010/main" val="823241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725" y="9525"/>
            <a:ext cx="8972550" cy="6838950"/>
          </a:xfrm>
          <a:prstGeom prst="rect">
            <a:avLst/>
          </a:prstGeom>
        </p:spPr>
      </p:pic>
    </p:spTree>
    <p:extLst>
      <p:ext uri="{BB962C8B-B14F-4D97-AF65-F5344CB8AC3E}">
        <p14:creationId xmlns:p14="http://schemas.microsoft.com/office/powerpoint/2010/main" val="5041004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813" y="1588"/>
            <a:ext cx="9193213" cy="6853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729542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766" y="0"/>
            <a:ext cx="9144000" cy="4010526"/>
          </a:xfrm>
          <a:prstGeom prst="rect">
            <a:avLst/>
          </a:prstGeom>
        </p:spPr>
      </p:pic>
      <p:sp>
        <p:nvSpPr>
          <p:cNvPr id="3" name="TextBox 2"/>
          <p:cNvSpPr txBox="1"/>
          <p:nvPr/>
        </p:nvSpPr>
        <p:spPr>
          <a:xfrm>
            <a:off x="5029200" y="533400"/>
            <a:ext cx="3581400" cy="3385542"/>
          </a:xfrm>
          <a:prstGeom prst="rect">
            <a:avLst/>
          </a:prstGeom>
          <a:noFill/>
        </p:spPr>
        <p:txBody>
          <a:bodyPr wrap="square" rtlCol="0">
            <a:spAutoFit/>
          </a:bodyPr>
          <a:lstStyle/>
          <a:p>
            <a:r>
              <a:rPr lang="en-US" sz="2800" b="1" dirty="0" smtClean="0"/>
              <a:t>GFCS provides a worldwide mechanism for coordinated actions to enhance the quality, quantity and application of climate services.</a:t>
            </a:r>
          </a:p>
          <a:p>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7145" y="4017802"/>
            <a:ext cx="9144000" cy="2581502"/>
          </a:xfrm>
          <a:prstGeom prst="rect">
            <a:avLst/>
          </a:prstGeom>
        </p:spPr>
      </p:pic>
    </p:spTree>
    <p:extLst>
      <p:ext uri="{BB962C8B-B14F-4D97-AF65-F5344CB8AC3E}">
        <p14:creationId xmlns:p14="http://schemas.microsoft.com/office/powerpoint/2010/main" val="41512178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797226">
            <a:off x="4027903" y="583119"/>
            <a:ext cx="4448175" cy="6010275"/>
          </a:xfrm>
          <a:prstGeom prst="rect">
            <a:avLst/>
          </a:prstGeom>
        </p:spPr>
      </p:pic>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9882775">
            <a:off x="316225" y="1937945"/>
            <a:ext cx="5138737" cy="4638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 y="670034"/>
            <a:ext cx="4101353" cy="1371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016689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713" y="0"/>
            <a:ext cx="9096573" cy="6858000"/>
          </a:xfrm>
          <a:prstGeom prst="rect">
            <a:avLst/>
          </a:prstGeom>
        </p:spPr>
      </p:pic>
    </p:spTree>
    <p:extLst>
      <p:ext uri="{BB962C8B-B14F-4D97-AF65-F5344CB8AC3E}">
        <p14:creationId xmlns:p14="http://schemas.microsoft.com/office/powerpoint/2010/main" val="20301489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9223" y="0"/>
            <a:ext cx="8925553" cy="6858000"/>
          </a:xfrm>
          <a:prstGeom prst="rect">
            <a:avLst/>
          </a:prstGeom>
        </p:spPr>
      </p:pic>
    </p:spTree>
    <p:extLst>
      <p:ext uri="{BB962C8B-B14F-4D97-AF65-F5344CB8AC3E}">
        <p14:creationId xmlns:p14="http://schemas.microsoft.com/office/powerpoint/2010/main" val="3949182471"/>
      </p:ext>
    </p:extLst>
  </p:cSld>
  <p:clrMapOvr>
    <a:masterClrMapping/>
  </p:clrMapOvr>
</p:sld>
</file>

<file path=ppt/theme/theme1.xml><?xml version="1.0" encoding="utf-8"?>
<a:theme xmlns:a="http://schemas.openxmlformats.org/drawingml/2006/main" name="Office Theme">
  <a:themeElements>
    <a:clrScheme name="Apothecary">
      <a:dk1>
        <a:sysClr val="windowText" lastClr="000000"/>
      </a:dk1>
      <a:lt1>
        <a:sysClr val="window" lastClr="FFFFFF"/>
      </a:lt1>
      <a:dk2>
        <a:srgbClr val="564B3C"/>
      </a:dk2>
      <a:lt2>
        <a:srgbClr val="ECEDD1"/>
      </a:lt2>
      <a:accent1>
        <a:srgbClr val="93A299"/>
      </a:accent1>
      <a:accent2>
        <a:srgbClr val="CF543F"/>
      </a:accent2>
      <a:accent3>
        <a:srgbClr val="B5AE53"/>
      </a:accent3>
      <a:accent4>
        <a:srgbClr val="848058"/>
      </a:accent4>
      <a:accent5>
        <a:srgbClr val="E8B54D"/>
      </a:accent5>
      <a:accent6>
        <a:srgbClr val="786C71"/>
      </a:accent6>
      <a:hlink>
        <a:srgbClr val="CCCC00"/>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152</TotalTime>
  <Words>305</Words>
  <Application>Microsoft Macintosh PowerPoint</Application>
  <PresentationFormat>On-screen Show (4:3)</PresentationFormat>
  <Paragraphs>32</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CLIMATE SERVICES: AN INTERNATIONAL VIEW</vt:lpstr>
      <vt:lpstr>Supporting the climate service professional: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CLIMATE SERVICES: AN INTERNATIONAL VIEW</dc:title>
  <dc:creator>Geoff</dc:creator>
  <cp:lastModifiedBy>Melinda Marquis</cp:lastModifiedBy>
  <cp:revision>16</cp:revision>
  <dcterms:created xsi:type="dcterms:W3CDTF">2014-08-09T17:44:51Z</dcterms:created>
  <dcterms:modified xsi:type="dcterms:W3CDTF">2014-08-14T13:43:52Z</dcterms:modified>
</cp:coreProperties>
</file>