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handoutMasterIdLst>
    <p:handoutMasterId r:id="rId14"/>
  </p:handoutMasterIdLst>
  <p:sldIdLst>
    <p:sldId id="256" r:id="rId2"/>
    <p:sldId id="287" r:id="rId3"/>
    <p:sldId id="282" r:id="rId4"/>
    <p:sldId id="299" r:id="rId5"/>
    <p:sldId id="316" r:id="rId6"/>
    <p:sldId id="289" r:id="rId7"/>
    <p:sldId id="317" r:id="rId8"/>
    <p:sldId id="319" r:id="rId9"/>
    <p:sldId id="318" r:id="rId10"/>
    <p:sldId id="301" r:id="rId11"/>
    <p:sldId id="311"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75" d="100"/>
          <a:sy n="75" d="100"/>
        </p:scale>
        <p:origin x="-2144" y="-3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D69BDFF-9ECE-BB43-B839-9CCD0DCFF03E}" type="datetimeFigureOut">
              <a:rPr lang="en-US" smtClean="0"/>
              <a:t>8/7/14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9797194-3832-4D46-9D38-9CBAFCC89656}" type="slidenum">
              <a:rPr lang="en-US" smtClean="0"/>
              <a:t>‹#›</a:t>
            </a:fld>
            <a:endParaRPr lang="en-US"/>
          </a:p>
        </p:txBody>
      </p:sp>
    </p:spTree>
    <p:extLst>
      <p:ext uri="{BB962C8B-B14F-4D97-AF65-F5344CB8AC3E}">
        <p14:creationId xmlns:p14="http://schemas.microsoft.com/office/powerpoint/2010/main" val="39442309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8159BF-45EE-E840-B1B4-85D5FA9F35B2}" type="datetimeFigureOut">
              <a:rPr lang="en-US" smtClean="0"/>
              <a:pPr/>
              <a:t>8/7/14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1A8182-9490-B64A-87AF-ECB288479F92}" type="slidenum">
              <a:rPr lang="en-US" smtClean="0"/>
              <a:pPr/>
              <a:t>‹#›</a:t>
            </a:fld>
            <a:endParaRPr lang="en-US"/>
          </a:p>
        </p:txBody>
      </p:sp>
    </p:spTree>
    <p:extLst>
      <p:ext uri="{BB962C8B-B14F-4D97-AF65-F5344CB8AC3E}">
        <p14:creationId xmlns:p14="http://schemas.microsoft.com/office/powerpoint/2010/main" val="81100243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 Id="rId3" Type="http://schemas.openxmlformats.org/officeDocument/2006/relationships/hyperlink" Target="http://www.wmo.int/pages/prog/wcp/ccl/guide/guide_climat_practices.html"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1A8182-9490-B64A-87AF-ECB288479F92}" type="slidenum">
              <a:rPr lang="en-US" smtClean="0"/>
              <a:pPr/>
              <a:t>4</a:t>
            </a:fld>
            <a:endParaRPr lang="en-US"/>
          </a:p>
        </p:txBody>
      </p:sp>
    </p:spTree>
    <p:extLst>
      <p:ext uri="{BB962C8B-B14F-4D97-AF65-F5344CB8AC3E}">
        <p14:creationId xmlns:p14="http://schemas.microsoft.com/office/powerpoint/2010/main" val="3277976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At present there is considerable experience in many of the technical, practical, and institutional aspects of climate services. For the most part, however, this knowledge has </a:t>
            </a:r>
            <a:r>
              <a:rPr lang="en-US" sz="1200" b="1" kern="1200" dirty="0" smtClean="0">
                <a:solidFill>
                  <a:schemeClr val="tx1"/>
                </a:solidFill>
                <a:effectLst/>
                <a:latin typeface="+mn-lt"/>
                <a:ea typeface="+mn-ea"/>
                <a:cs typeface="+mn-cs"/>
              </a:rPr>
              <a:t>not been consolidated in the form of standards and guidance for climate service providers, communities of practice, and policy makers. </a:t>
            </a:r>
            <a:r>
              <a:rPr lang="en-US" sz="1200" kern="1200" dirty="0" smtClean="0">
                <a:solidFill>
                  <a:schemeClr val="tx1"/>
                </a:solidFill>
                <a:effectLst/>
                <a:latin typeface="+mn-lt"/>
                <a:ea typeface="+mn-ea"/>
                <a:cs typeface="+mn-cs"/>
              </a:rPr>
              <a:t>Collaborative efforts to compare approaches and results, and to provide guidance and information for the broader community would be of great value, and should be fostered. The guidance would be immediately useful to organizations already engaged in climate services, and could be an invaluable resource for new initiatives. </a:t>
            </a:r>
            <a:r>
              <a:rPr lang="en-US" sz="1200" b="1" kern="1200" dirty="0" smtClean="0">
                <a:solidFill>
                  <a:schemeClr val="tx1"/>
                </a:solidFill>
                <a:effectLst/>
                <a:latin typeface="+mn-lt"/>
                <a:ea typeface="+mn-ea"/>
                <a:cs typeface="+mn-cs"/>
              </a:rPr>
              <a:t>All aspects of the production, translation, transfer, and effective uptake of climate information (i.e., decision systems) are ripe for pooling collective knowledge and distillation of good practices guidance.</a:t>
            </a:r>
          </a:p>
          <a:p>
            <a:r>
              <a:rPr lang="en-US" sz="1200" b="1"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There is demand for an authoritative source of guidance on the use of current information and resources toward robust climate risk assessment to support decision and policy making. The </a:t>
            </a:r>
            <a:r>
              <a:rPr lang="en-US" sz="1200" b="1" kern="1200" dirty="0" smtClean="0">
                <a:solidFill>
                  <a:schemeClr val="tx1"/>
                </a:solidFill>
                <a:effectLst/>
                <a:latin typeface="+mn-lt"/>
                <a:ea typeface="+mn-ea"/>
                <a:cs typeface="+mn-cs"/>
              </a:rPr>
              <a:t>Climate Information Guidebook</a:t>
            </a:r>
            <a:r>
              <a:rPr lang="en-US" sz="1200" kern="1200" dirty="0" smtClean="0">
                <a:solidFill>
                  <a:schemeClr val="tx1"/>
                </a:solidFill>
                <a:effectLst/>
                <a:latin typeface="+mn-lt"/>
                <a:ea typeface="+mn-ea"/>
                <a:cs typeface="+mn-cs"/>
              </a:rPr>
              <a:t> would outline the key steps and decision points in a scientifically sound assessment of past, present, and future climate.  It will </a:t>
            </a:r>
            <a:r>
              <a:rPr lang="en-US" sz="1200" b="1" kern="1200" dirty="0" smtClean="0">
                <a:solidFill>
                  <a:schemeClr val="tx1"/>
                </a:solidFill>
                <a:effectLst/>
                <a:latin typeface="+mn-lt"/>
                <a:ea typeface="+mn-ea"/>
                <a:cs typeface="+mn-cs"/>
              </a:rPr>
              <a:t>identify</a:t>
            </a:r>
            <a:r>
              <a:rPr lang="en-US" sz="1200" kern="1200" dirty="0" smtClean="0">
                <a:solidFill>
                  <a:schemeClr val="tx1"/>
                </a:solidFill>
                <a:effectLst/>
                <a:latin typeface="+mn-lt"/>
                <a:ea typeface="+mn-ea"/>
                <a:cs typeface="+mn-cs"/>
              </a:rPr>
              <a:t> available data and information products, and discuss relevant analysis methodologies and tools, together with their </a:t>
            </a:r>
            <a:r>
              <a:rPr lang="en-US" sz="1200" b="1" kern="1200" dirty="0" smtClean="0">
                <a:solidFill>
                  <a:schemeClr val="tx1"/>
                </a:solidFill>
                <a:effectLst/>
                <a:latin typeface="+mn-lt"/>
                <a:ea typeface="+mn-ea"/>
                <a:cs typeface="+mn-cs"/>
              </a:rPr>
              <a:t>strengths and limitations</a:t>
            </a:r>
            <a:r>
              <a:rPr lang="en-US" sz="1200" kern="1200" dirty="0" smtClean="0">
                <a:solidFill>
                  <a:schemeClr val="tx1"/>
                </a:solidFill>
                <a:effectLst/>
                <a:latin typeface="+mn-lt"/>
                <a:ea typeface="+mn-ea"/>
                <a:cs typeface="+mn-cs"/>
              </a:rPr>
              <a:t>, in the context of </a:t>
            </a:r>
            <a:r>
              <a:rPr lang="en-US" sz="1200" b="1" kern="1200" dirty="0" smtClean="0">
                <a:solidFill>
                  <a:schemeClr val="tx1"/>
                </a:solidFill>
                <a:effectLst/>
                <a:latin typeface="+mn-lt"/>
                <a:ea typeface="+mn-ea"/>
                <a:cs typeface="+mn-cs"/>
              </a:rPr>
              <a:t>application in decisions and policy. </a:t>
            </a:r>
            <a:endParaRPr lang="en-US" b="1" dirty="0"/>
          </a:p>
        </p:txBody>
      </p:sp>
      <p:sp>
        <p:nvSpPr>
          <p:cNvPr id="4" name="Slide Number Placeholder 3"/>
          <p:cNvSpPr>
            <a:spLocks noGrp="1"/>
          </p:cNvSpPr>
          <p:nvPr>
            <p:ph type="sldNum" sz="quarter" idx="10"/>
          </p:nvPr>
        </p:nvSpPr>
        <p:spPr/>
        <p:txBody>
          <a:bodyPr/>
          <a:lstStyle/>
          <a:p>
            <a:fld id="{5C1A8182-9490-B64A-87AF-ECB288479F92}" type="slidenum">
              <a:rPr lang="en-US" smtClean="0"/>
              <a:pPr/>
              <a:t>10</a:t>
            </a:fld>
            <a:endParaRPr lang="en-US"/>
          </a:p>
        </p:txBody>
      </p:sp>
    </p:spTree>
    <p:extLst>
      <p:ext uri="{BB962C8B-B14F-4D97-AF65-F5344CB8AC3E}">
        <p14:creationId xmlns:p14="http://schemas.microsoft.com/office/powerpoint/2010/main" val="1118788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Guidance in some aspects of data collection and analysis, seasonal climate forecasts, validation, and performance metrics are already available through the WMO or other sources. These would be referenced, with new content focusing on those areas not covered by existing resources. The Guidebook could be developed as a book, or online tool, or both. The AMS BGS could launch a coordinated project toward this end, engaging leading research and climate service organizations internationally.</a:t>
            </a:r>
          </a:p>
          <a:p>
            <a:r>
              <a:rPr lang="en-US" sz="1200" kern="1200" dirty="0" smtClean="0">
                <a:solidFill>
                  <a:schemeClr val="tx1"/>
                </a:solidFill>
                <a:effectLst/>
                <a:latin typeface="+mn-lt"/>
                <a:ea typeface="+mn-ea"/>
                <a:cs typeface="+mn-cs"/>
              </a:rPr>
              <a:t>WMO Strategy for Service Delivery, 2009.WMO Guide to Climatological Practices. Third Edition: </a:t>
            </a:r>
            <a:r>
              <a:rPr lang="en-US" sz="1200" u="sng" kern="1200" dirty="0" smtClean="0">
                <a:solidFill>
                  <a:schemeClr val="tx1"/>
                </a:solidFill>
                <a:effectLst/>
                <a:latin typeface="+mn-lt"/>
                <a:ea typeface="+mn-ea"/>
                <a:cs typeface="+mn-cs"/>
                <a:hlinkClick r:id="rId3"/>
              </a:rPr>
              <a:t>http://www.wmo.int/pages/prog/wcp/ccl/guide/guide_climat_practices.html</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5C1A8182-9490-B64A-87AF-ECB288479F92}" type="slidenum">
              <a:rPr lang="en-US" smtClean="0"/>
              <a:pPr/>
              <a:t>11</a:t>
            </a:fld>
            <a:endParaRPr lang="en-US"/>
          </a:p>
        </p:txBody>
      </p:sp>
    </p:spTree>
    <p:extLst>
      <p:ext uri="{BB962C8B-B14F-4D97-AF65-F5344CB8AC3E}">
        <p14:creationId xmlns:p14="http://schemas.microsoft.com/office/powerpoint/2010/main" val="7815515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FA732DF-F4CC-DF47-AE81-20EB3F1F781D}" type="datetime1">
              <a:rPr lang="en-US" smtClean="0"/>
              <a:t>8/7/14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550DD4-A635-3543-AB83-7F207D502A4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ADA979-5A8A-5349-981E-A1826BC44CEA}" type="datetime1">
              <a:rPr lang="en-US" smtClean="0"/>
              <a:t>8/7/14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550DD4-A635-3543-AB83-7F207D502A4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29DF042-84CC-3D46-9CC8-D3A71C22A2C1}" type="datetime1">
              <a:rPr lang="en-US" smtClean="0"/>
              <a:t>8/7/14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550DD4-A635-3543-AB83-7F207D502A4B}"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DCE0A2-DF9D-3147-ADF8-0DFC5336E8A4}" type="datetime1">
              <a:rPr lang="en-US" smtClean="0"/>
              <a:t>8/7/14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550DD4-A635-3543-AB83-7F207D502A4B}"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550E84-16D4-7B4E-A4F8-077F302E3BAC}" type="datetime1">
              <a:rPr lang="en-US" smtClean="0"/>
              <a:t>8/7/14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550DD4-A635-3543-AB83-7F207D502A4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DE4D1E69-D0D8-AC4C-8297-61236B651516}" type="datetime1">
              <a:rPr lang="en-US" smtClean="0"/>
              <a:t>8/7/14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550DD4-A635-3543-AB83-7F207D502A4B}"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7F624AE-B938-E048-BE6D-35DF2D9DCE8B}" type="datetime1">
              <a:rPr lang="en-US" smtClean="0"/>
              <a:t>8/7/14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550DD4-A635-3543-AB83-7F207D502A4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89F68B-B364-284C-BCCC-A34C720AA4D5}" type="datetime1">
              <a:rPr lang="en-US" smtClean="0"/>
              <a:t>8/7/14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550DD4-A635-3543-AB83-7F207D502A4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9106515F-AD35-CD42-9C0C-D6FA80A1F7EC}" type="datetime1">
              <a:rPr lang="en-US" smtClean="0"/>
              <a:t>8/7/14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550DD4-A635-3543-AB83-7F207D502A4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A3DE69A-D738-434E-A9FB-C3C4FB57F4FF}" type="datetime1">
              <a:rPr lang="en-US" smtClean="0"/>
              <a:t>8/7/14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550DD4-A635-3543-AB83-7F207D502A4B}"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490F8C-999B-B14E-B625-A1ADD806F1E7}" type="datetime1">
              <a:rPr lang="en-US" smtClean="0"/>
              <a:t>8/7/14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550DD4-A635-3543-AB83-7F207D502A4B}"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062C9521-B1D3-6C47-B59F-818A9AA7BC80}" type="datetime1">
              <a:rPr lang="en-US" smtClean="0"/>
              <a:t>8/7/14</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4550DD4-A635-3543-AB83-7F207D502A4B}"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505201"/>
            <a:ext cx="6400800" cy="1473200"/>
          </a:xfrm>
        </p:spPr>
        <p:txBody>
          <a:bodyPr>
            <a:normAutofit fontScale="85000" lnSpcReduction="10000"/>
          </a:bodyPr>
          <a:lstStyle/>
          <a:p>
            <a:r>
              <a:rPr lang="en-US" dirty="0" smtClean="0"/>
              <a:t>State College, </a:t>
            </a:r>
            <a:r>
              <a:rPr lang="en-US" dirty="0"/>
              <a:t>P</a:t>
            </a:r>
            <a:r>
              <a:rPr lang="en-US" dirty="0" smtClean="0"/>
              <a:t>A</a:t>
            </a:r>
          </a:p>
          <a:p>
            <a:r>
              <a:rPr lang="en-US" dirty="0" smtClean="0"/>
              <a:t>August 14, 2014</a:t>
            </a:r>
          </a:p>
          <a:p>
            <a:endParaRPr lang="en-US" dirty="0" smtClean="0"/>
          </a:p>
          <a:p>
            <a:r>
              <a:rPr lang="en-US" dirty="0" smtClean="0"/>
              <a:t>Melinda Marquis </a:t>
            </a:r>
          </a:p>
          <a:p>
            <a:r>
              <a:rPr lang="en-US" dirty="0" smtClean="0"/>
              <a:t>Board on Global Strategies (BGS) Chair</a:t>
            </a:r>
          </a:p>
          <a:p>
            <a:endParaRPr lang="en-US" dirty="0"/>
          </a:p>
        </p:txBody>
      </p:sp>
      <p:pic>
        <p:nvPicPr>
          <p:cNvPr id="4" name="Picture 3" descr="amsseal-blue2_logo"/>
          <p:cNvPicPr/>
          <p:nvPr/>
        </p:nvPicPr>
        <p:blipFill>
          <a:blip r:embed="rId2"/>
          <a:srcRect/>
          <a:stretch>
            <a:fillRect/>
          </a:stretch>
        </p:blipFill>
        <p:spPr bwMode="auto">
          <a:xfrm>
            <a:off x="171851" y="200137"/>
            <a:ext cx="1027897" cy="1030147"/>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04550DD4-A635-3543-AB83-7F207D502A4B}" type="slidenum">
              <a:rPr lang="en-US" smtClean="0"/>
              <a:pPr/>
              <a:t>1</a:t>
            </a:fld>
            <a:endParaRPr lang="en-US"/>
          </a:p>
        </p:txBody>
      </p:sp>
      <p:sp>
        <p:nvSpPr>
          <p:cNvPr id="7" name="Title 6"/>
          <p:cNvSpPr>
            <a:spLocks noGrp="1"/>
          </p:cNvSpPr>
          <p:nvPr>
            <p:ph type="ctrTitle"/>
          </p:nvPr>
        </p:nvSpPr>
        <p:spPr/>
        <p:txBody>
          <a:bodyPr/>
          <a:lstStyle/>
          <a:p>
            <a:r>
              <a:rPr lang="en-US" dirty="0" smtClean="0"/>
              <a:t>AMS Board on Global Strategies</a:t>
            </a:r>
            <a:endParaRPr lang="en-US" dirty="0"/>
          </a:p>
        </p:txBody>
      </p:sp>
      <p:pic>
        <p:nvPicPr>
          <p:cNvPr id="9" name="Picture 8"/>
          <p:cNvPicPr>
            <a:picLocks noChangeAspect="1"/>
          </p:cNvPicPr>
          <p:nvPr/>
        </p:nvPicPr>
        <p:blipFill>
          <a:blip r:embed="rId3"/>
          <a:stretch>
            <a:fillRect/>
          </a:stretch>
        </p:blipFill>
        <p:spPr>
          <a:xfrm>
            <a:off x="8093362" y="0"/>
            <a:ext cx="1025237" cy="123028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11201" y="1714500"/>
            <a:ext cx="7569200" cy="4411663"/>
          </a:xfrm>
        </p:spPr>
        <p:txBody>
          <a:bodyPr>
            <a:normAutofit fontScale="92500" lnSpcReduction="20000"/>
          </a:bodyPr>
          <a:lstStyle/>
          <a:p>
            <a:endParaRPr lang="en-US" dirty="0" smtClean="0"/>
          </a:p>
          <a:p>
            <a:r>
              <a:rPr lang="en-US" dirty="0" smtClean="0"/>
              <a:t>Today there is a wealth of experience </a:t>
            </a:r>
            <a:r>
              <a:rPr lang="en-US" dirty="0"/>
              <a:t>in many of the technical, practical, and institutional aspects of climate services. </a:t>
            </a:r>
            <a:endParaRPr lang="en-US" dirty="0" smtClean="0"/>
          </a:p>
          <a:p>
            <a:r>
              <a:rPr lang="en-US" dirty="0" smtClean="0"/>
              <a:t>For </a:t>
            </a:r>
            <a:r>
              <a:rPr lang="en-US" dirty="0"/>
              <a:t>the most part, however, this knowledge has </a:t>
            </a:r>
            <a:r>
              <a:rPr lang="en-US" i="1" dirty="0" smtClean="0"/>
              <a:t>not </a:t>
            </a:r>
            <a:r>
              <a:rPr lang="en-US" dirty="0" smtClean="0"/>
              <a:t>been </a:t>
            </a:r>
            <a:r>
              <a:rPr lang="en-US" dirty="0"/>
              <a:t>consolidated </a:t>
            </a:r>
            <a:r>
              <a:rPr lang="en-US" dirty="0" smtClean="0"/>
              <a:t>into </a:t>
            </a:r>
            <a:r>
              <a:rPr lang="en-US" b="1" dirty="0" smtClean="0"/>
              <a:t>standards </a:t>
            </a:r>
            <a:r>
              <a:rPr lang="en-US" b="1" dirty="0"/>
              <a:t>and guidance </a:t>
            </a:r>
            <a:r>
              <a:rPr lang="en-US" dirty="0"/>
              <a:t>for climate service providers, communities of practice, and policy makers. </a:t>
            </a:r>
            <a:endParaRPr lang="en-US" dirty="0" smtClean="0"/>
          </a:p>
          <a:p>
            <a:r>
              <a:rPr lang="en-US" dirty="0" smtClean="0"/>
              <a:t>Such guidance </a:t>
            </a:r>
            <a:r>
              <a:rPr lang="en-US" dirty="0"/>
              <a:t>would be </a:t>
            </a:r>
            <a:r>
              <a:rPr lang="en-US" dirty="0" smtClean="0"/>
              <a:t>useful </a:t>
            </a:r>
            <a:r>
              <a:rPr lang="en-US" dirty="0"/>
              <a:t>to organizations already engaged in climate services, and could be an invaluable resource for new initiatives. </a:t>
            </a:r>
            <a:endParaRPr lang="en-US" dirty="0" smtClean="0"/>
          </a:p>
          <a:p>
            <a:r>
              <a:rPr lang="en-US" dirty="0" smtClean="0"/>
              <a:t>All </a:t>
            </a:r>
            <a:r>
              <a:rPr lang="en-US" dirty="0"/>
              <a:t>aspects of the production, translation, transfer, and effective uptake of climate information (i.e., decision systems) are ripe for </a:t>
            </a:r>
            <a:r>
              <a:rPr lang="en-US" b="1" dirty="0"/>
              <a:t>pooling collective knowledge and distillation of good practices guidance </a:t>
            </a:r>
            <a:r>
              <a:rPr lang="en-US" b="1" dirty="0" smtClean="0"/>
              <a:t>.</a:t>
            </a:r>
            <a:endParaRPr lang="en-US" b="1" dirty="0"/>
          </a:p>
        </p:txBody>
      </p:sp>
      <p:sp>
        <p:nvSpPr>
          <p:cNvPr id="3" name="Slide Number Placeholder 2"/>
          <p:cNvSpPr>
            <a:spLocks noGrp="1"/>
          </p:cNvSpPr>
          <p:nvPr>
            <p:ph type="sldNum" sz="quarter" idx="12"/>
          </p:nvPr>
        </p:nvSpPr>
        <p:spPr/>
        <p:txBody>
          <a:bodyPr/>
          <a:lstStyle/>
          <a:p>
            <a:fld id="{04550DD4-A635-3543-AB83-7F207D502A4B}" type="slidenum">
              <a:rPr lang="en-US" smtClean="0"/>
              <a:pPr/>
              <a:t>10</a:t>
            </a:fld>
            <a:endParaRPr lang="en-US"/>
          </a:p>
        </p:txBody>
      </p:sp>
      <p:sp>
        <p:nvSpPr>
          <p:cNvPr id="4" name="Title 3"/>
          <p:cNvSpPr>
            <a:spLocks noGrp="1"/>
          </p:cNvSpPr>
          <p:nvPr>
            <p:ph type="title"/>
          </p:nvPr>
        </p:nvSpPr>
        <p:spPr>
          <a:xfrm>
            <a:off x="2794000" y="338328"/>
            <a:ext cx="6045200" cy="1252728"/>
          </a:xfrm>
        </p:spPr>
        <p:txBody>
          <a:bodyPr>
            <a:normAutofit fontScale="90000"/>
          </a:bodyPr>
          <a:lstStyle/>
          <a:p>
            <a:r>
              <a:rPr lang="en-US" dirty="0" smtClean="0"/>
              <a:t>Climate Information Guidebook</a:t>
            </a:r>
            <a:endParaRPr lang="en-US" dirty="0"/>
          </a:p>
        </p:txBody>
      </p:sp>
      <p:sp>
        <p:nvSpPr>
          <p:cNvPr id="5" name="TextBox 4"/>
          <p:cNvSpPr txBox="1"/>
          <p:nvPr/>
        </p:nvSpPr>
        <p:spPr>
          <a:xfrm>
            <a:off x="711201" y="6150194"/>
            <a:ext cx="7975599" cy="646331"/>
          </a:xfrm>
          <a:prstGeom prst="rect">
            <a:avLst/>
          </a:prstGeom>
          <a:noFill/>
          <a:ln>
            <a:solidFill>
              <a:schemeClr val="tx2"/>
            </a:solidFill>
          </a:ln>
        </p:spPr>
        <p:txBody>
          <a:bodyPr wrap="square" rtlCol="0">
            <a:spAutoFit/>
          </a:bodyPr>
          <a:lstStyle/>
          <a:p>
            <a:r>
              <a:rPr lang="en-US" dirty="0" smtClean="0"/>
              <a:t>Steve </a:t>
            </a:r>
            <a:r>
              <a:rPr lang="en-US" dirty="0" err="1" smtClean="0"/>
              <a:t>Zebiak</a:t>
            </a:r>
            <a:r>
              <a:rPr lang="en-US" dirty="0" smtClean="0"/>
              <a:t> (International Research Institute for Climate and Society, Columbia University; Kathy Jacobs and Jim </a:t>
            </a:r>
            <a:r>
              <a:rPr lang="en-US" dirty="0" err="1" smtClean="0"/>
              <a:t>Buizer</a:t>
            </a:r>
            <a:r>
              <a:rPr lang="en-US" dirty="0" smtClean="0"/>
              <a:t> of University of Arizona.</a:t>
            </a:r>
            <a:endParaRPr lang="en-US" dirty="0"/>
          </a:p>
        </p:txBody>
      </p:sp>
      <p:pic>
        <p:nvPicPr>
          <p:cNvPr id="8" name="Picture 7"/>
          <p:cNvPicPr>
            <a:picLocks noChangeAspect="1"/>
          </p:cNvPicPr>
          <p:nvPr/>
        </p:nvPicPr>
        <p:blipFill>
          <a:blip r:embed="rId3"/>
          <a:stretch>
            <a:fillRect/>
          </a:stretch>
        </p:blipFill>
        <p:spPr>
          <a:xfrm>
            <a:off x="457200" y="338328"/>
            <a:ext cx="1759594" cy="1517650"/>
          </a:xfrm>
          <a:prstGeom prst="rect">
            <a:avLst/>
          </a:prstGeom>
        </p:spPr>
      </p:pic>
    </p:spTree>
    <p:extLst>
      <p:ext uri="{BB962C8B-B14F-4D97-AF65-F5344CB8AC3E}">
        <p14:creationId xmlns:p14="http://schemas.microsoft.com/office/powerpoint/2010/main" val="371202596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61814" y="2049668"/>
            <a:ext cx="8880586" cy="4808332"/>
          </a:xfrm>
        </p:spPr>
        <p:txBody>
          <a:bodyPr>
            <a:normAutofit fontScale="77500" lnSpcReduction="20000"/>
          </a:bodyPr>
          <a:lstStyle/>
          <a:p>
            <a:pPr marL="0" indent="0">
              <a:buNone/>
            </a:pPr>
            <a:r>
              <a:rPr lang="en-US" dirty="0"/>
              <a:t>It will </a:t>
            </a:r>
            <a:r>
              <a:rPr lang="en-US" b="1" dirty="0"/>
              <a:t>identify available </a:t>
            </a:r>
            <a:r>
              <a:rPr lang="en-US" dirty="0"/>
              <a:t>data and information products, and discuss relevant analysis methodologies and tools, together with their </a:t>
            </a:r>
            <a:r>
              <a:rPr lang="en-US" b="1" dirty="0"/>
              <a:t>strengths and limitations</a:t>
            </a:r>
            <a:r>
              <a:rPr lang="en-US" dirty="0"/>
              <a:t>, in the context of application in </a:t>
            </a:r>
            <a:r>
              <a:rPr lang="en-US" b="1" dirty="0"/>
              <a:t>decisions and policy</a:t>
            </a:r>
            <a:r>
              <a:rPr lang="en-US" dirty="0"/>
              <a:t>. Among the topics that could be included in the guidebook are:</a:t>
            </a:r>
          </a:p>
          <a:p>
            <a:pPr marL="0" indent="0">
              <a:buNone/>
            </a:pPr>
            <a:endParaRPr lang="en-US" dirty="0"/>
          </a:p>
          <a:p>
            <a:pPr lvl="0"/>
            <a:r>
              <a:rPr lang="en-US" dirty="0"/>
              <a:t>Problem identification and context (what we need to know about the climate for this application)</a:t>
            </a:r>
          </a:p>
          <a:p>
            <a:pPr lvl="0"/>
            <a:r>
              <a:rPr lang="en-US" dirty="0"/>
              <a:t>Accessing and analyzing historical climate information (observations, reanalysis products, remote sensing and merged analyses)</a:t>
            </a:r>
          </a:p>
          <a:p>
            <a:pPr lvl="0"/>
            <a:r>
              <a:rPr lang="en-US" dirty="0"/>
              <a:t>Monitoring of climate (remote sensing products, global analyses)</a:t>
            </a:r>
          </a:p>
          <a:p>
            <a:pPr lvl="0"/>
            <a:r>
              <a:rPr lang="en-US" dirty="0"/>
              <a:t>Use of seasonal forecast information (statistical models, global information products, </a:t>
            </a:r>
            <a:r>
              <a:rPr lang="en-US" dirty="0" err="1"/>
              <a:t>ensembling</a:t>
            </a:r>
            <a:r>
              <a:rPr lang="en-US" dirty="0"/>
              <a:t> (including </a:t>
            </a:r>
            <a:r>
              <a:rPr lang="en-US" dirty="0" err="1"/>
              <a:t>multimodel</a:t>
            </a:r>
            <a:r>
              <a:rPr lang="en-US" dirty="0"/>
              <a:t>), validation, probabilistic presentations and skill assessments, subjective forecasts, dynamical and statistical downscaling)</a:t>
            </a:r>
          </a:p>
          <a:p>
            <a:pPr lvl="0"/>
            <a:r>
              <a:rPr lang="en-US" dirty="0"/>
              <a:t>Climate outlooks at decadal scale (historical information, use of decadal predictions, use of CC projections,…)</a:t>
            </a:r>
          </a:p>
          <a:p>
            <a:r>
              <a:rPr lang="en-US" dirty="0"/>
              <a:t>Longer term climate projections (IPCC products, robust indicators, assessing risks at regional and local scale, </a:t>
            </a:r>
            <a:r>
              <a:rPr lang="en-US" dirty="0" err="1"/>
              <a:t>ensembling</a:t>
            </a:r>
            <a:r>
              <a:rPr lang="en-US" dirty="0"/>
              <a:t>, scenario generation) </a:t>
            </a:r>
          </a:p>
        </p:txBody>
      </p:sp>
      <p:sp>
        <p:nvSpPr>
          <p:cNvPr id="3" name="Slide Number Placeholder 2"/>
          <p:cNvSpPr>
            <a:spLocks noGrp="1"/>
          </p:cNvSpPr>
          <p:nvPr>
            <p:ph type="sldNum" sz="quarter" idx="12"/>
          </p:nvPr>
        </p:nvSpPr>
        <p:spPr/>
        <p:txBody>
          <a:bodyPr/>
          <a:lstStyle/>
          <a:p>
            <a:fld id="{04550DD4-A635-3543-AB83-7F207D502A4B}" type="slidenum">
              <a:rPr lang="en-US" smtClean="0"/>
              <a:pPr/>
              <a:t>11</a:t>
            </a:fld>
            <a:endParaRPr lang="en-US"/>
          </a:p>
        </p:txBody>
      </p:sp>
      <p:sp>
        <p:nvSpPr>
          <p:cNvPr id="4" name="Title 3"/>
          <p:cNvSpPr>
            <a:spLocks noGrp="1"/>
          </p:cNvSpPr>
          <p:nvPr>
            <p:ph type="title"/>
          </p:nvPr>
        </p:nvSpPr>
        <p:spPr>
          <a:xfrm>
            <a:off x="1533414" y="249428"/>
            <a:ext cx="7508986" cy="1252728"/>
          </a:xfrm>
        </p:spPr>
        <p:txBody>
          <a:bodyPr/>
          <a:lstStyle/>
          <a:p>
            <a:r>
              <a:rPr lang="en-US" dirty="0" smtClean="0"/>
              <a:t>Climate Info Guidebook (Cont.)</a:t>
            </a:r>
            <a:endParaRPr lang="en-US" dirty="0"/>
          </a:p>
        </p:txBody>
      </p:sp>
    </p:spTree>
    <p:extLst>
      <p:ext uri="{BB962C8B-B14F-4D97-AF65-F5344CB8AC3E}">
        <p14:creationId xmlns:p14="http://schemas.microsoft.com/office/powerpoint/2010/main" val="269818346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4001" y="1697566"/>
            <a:ext cx="8923866" cy="4917721"/>
          </a:xfrm>
        </p:spPr>
        <p:txBody>
          <a:bodyPr>
            <a:normAutofit fontScale="85000" lnSpcReduction="10000"/>
          </a:bodyPr>
          <a:lstStyle/>
          <a:p>
            <a:pPr marL="0" indent="0">
              <a:buNone/>
            </a:pPr>
            <a:r>
              <a:rPr lang="en-US" sz="1800" u="sng" dirty="0" smtClean="0"/>
              <a:t>The </a:t>
            </a:r>
            <a:r>
              <a:rPr lang="en-US" sz="1800" b="1" u="sng" dirty="0"/>
              <a:t>purpose</a:t>
            </a:r>
            <a:r>
              <a:rPr lang="en-US" sz="1800" u="sng" dirty="0"/>
              <a:t> of this meeting is two-fold. </a:t>
            </a:r>
            <a:endParaRPr lang="en-US" sz="1800" u="sng" dirty="0" smtClean="0"/>
          </a:p>
          <a:p>
            <a:r>
              <a:rPr lang="en-US" sz="1800" b="1" dirty="0" smtClean="0"/>
              <a:t>Part 1</a:t>
            </a:r>
            <a:r>
              <a:rPr lang="en-US" sz="1800" dirty="0" smtClean="0"/>
              <a:t>: Speakers </a:t>
            </a:r>
            <a:r>
              <a:rPr lang="en-US" sz="1800" dirty="0"/>
              <a:t>from outside the </a:t>
            </a:r>
            <a:r>
              <a:rPr lang="en-US" sz="1800" dirty="0" smtClean="0"/>
              <a:t>board – their perspectives on  how </a:t>
            </a:r>
            <a:r>
              <a:rPr lang="en-US" sz="1800" dirty="0"/>
              <a:t>the board can be most useful. </a:t>
            </a:r>
            <a:endParaRPr lang="en-US" sz="1800" dirty="0" smtClean="0"/>
          </a:p>
          <a:p>
            <a:r>
              <a:rPr lang="en-US" sz="1800" b="1" dirty="0" smtClean="0"/>
              <a:t>Part 2</a:t>
            </a:r>
            <a:r>
              <a:rPr lang="en-US" sz="1800" dirty="0" smtClean="0"/>
              <a:t>: Discussion </a:t>
            </a:r>
            <a:r>
              <a:rPr lang="en-US" sz="1800" dirty="0"/>
              <a:t>of the board’s future focus, including the </a:t>
            </a:r>
            <a:r>
              <a:rPr lang="en-US" sz="1800" dirty="0" smtClean="0"/>
              <a:t>proposed Climate </a:t>
            </a:r>
            <a:r>
              <a:rPr lang="en-US" sz="1800" dirty="0"/>
              <a:t>I</a:t>
            </a:r>
            <a:r>
              <a:rPr lang="en-US" sz="1800" dirty="0" smtClean="0"/>
              <a:t>nformation Guidebook.</a:t>
            </a:r>
          </a:p>
          <a:p>
            <a:r>
              <a:rPr lang="en-US" sz="1800" b="1" dirty="0" smtClean="0"/>
              <a:t>Desired Outcome</a:t>
            </a:r>
            <a:r>
              <a:rPr lang="en-US" sz="1800" dirty="0" smtClean="0"/>
              <a:t>: Concrete next steps and set of priorities to establish activities and efforts.</a:t>
            </a:r>
          </a:p>
          <a:p>
            <a:pPr marL="0" indent="0">
              <a:buNone/>
            </a:pPr>
            <a:r>
              <a:rPr lang="en-US" sz="1800" b="1" u="sng" dirty="0" smtClean="0"/>
              <a:t>Agenda</a:t>
            </a:r>
          </a:p>
          <a:p>
            <a:pPr marL="0" indent="0">
              <a:buNone/>
            </a:pPr>
            <a:r>
              <a:rPr lang="en-US" sz="1800" dirty="0"/>
              <a:t>8:00  Welcome and introduction – </a:t>
            </a:r>
            <a:r>
              <a:rPr lang="en-US" sz="1800" b="1" dirty="0"/>
              <a:t>Melinda Marquis</a:t>
            </a:r>
            <a:r>
              <a:rPr lang="en-US" sz="1800" dirty="0"/>
              <a:t>, AMS BGS Chair and NOAA/OAR</a:t>
            </a:r>
          </a:p>
          <a:p>
            <a:pPr marL="0" indent="0">
              <a:buNone/>
            </a:pPr>
            <a:r>
              <a:rPr lang="en-US" sz="1800" dirty="0"/>
              <a:t>8:15 Rationale for establishing the BGS – </a:t>
            </a:r>
            <a:r>
              <a:rPr lang="en-US" sz="1800" b="1" dirty="0"/>
              <a:t>Matt Parker</a:t>
            </a:r>
            <a:r>
              <a:rPr lang="en-US" sz="1800" dirty="0"/>
              <a:t>, AMS CWCE and SRNL</a:t>
            </a:r>
          </a:p>
          <a:p>
            <a:pPr marL="0" indent="0">
              <a:buNone/>
            </a:pPr>
            <a:r>
              <a:rPr lang="en-US" sz="1800" dirty="0"/>
              <a:t>8:30  What the private sector would like from the BGS to facilitate international opportunities – </a:t>
            </a:r>
            <a:r>
              <a:rPr lang="en-US" sz="1800" b="1" dirty="0"/>
              <a:t>Joel Myers</a:t>
            </a:r>
            <a:r>
              <a:rPr lang="en-US" sz="1800" dirty="0"/>
              <a:t>, </a:t>
            </a:r>
            <a:r>
              <a:rPr lang="en-US" sz="1800" dirty="0" err="1"/>
              <a:t>Accuweather</a:t>
            </a:r>
            <a:endParaRPr lang="en-US" sz="1800" dirty="0"/>
          </a:p>
          <a:p>
            <a:pPr marL="0" indent="0">
              <a:buNone/>
            </a:pPr>
            <a:r>
              <a:rPr lang="en-US" sz="1800" dirty="0"/>
              <a:t>8:45  </a:t>
            </a:r>
            <a:r>
              <a:rPr lang="en-US" sz="1800" dirty="0"/>
              <a:t>Opportunities for BGS in the AMS </a:t>
            </a:r>
            <a:r>
              <a:rPr lang="en-US" sz="1800"/>
              <a:t>future </a:t>
            </a:r>
            <a:r>
              <a:rPr lang="en-US" sz="1800" smtClean="0"/>
              <a:t>vision </a:t>
            </a:r>
            <a:r>
              <a:rPr lang="en-US" sz="1800" smtClean="0"/>
              <a:t>– </a:t>
            </a:r>
            <a:r>
              <a:rPr lang="en-US" sz="1800" b="1" dirty="0"/>
              <a:t>Bill Gail</a:t>
            </a:r>
            <a:r>
              <a:rPr lang="en-US" sz="1800" dirty="0"/>
              <a:t>, AMS President and Global Weather Corp.</a:t>
            </a:r>
          </a:p>
          <a:p>
            <a:pPr marL="0" indent="0">
              <a:buNone/>
            </a:pPr>
            <a:r>
              <a:rPr lang="en-US" sz="1800" dirty="0"/>
              <a:t>9:00  Climate Impacts and Health: How the BGS could help most – </a:t>
            </a:r>
            <a:r>
              <a:rPr lang="en-US" sz="1800" b="1" dirty="0"/>
              <a:t>Wendy Thomas</a:t>
            </a:r>
            <a:r>
              <a:rPr lang="en-US" sz="1800" dirty="0"/>
              <a:t>, NOAA/NWS</a:t>
            </a:r>
          </a:p>
          <a:p>
            <a:pPr marL="0" indent="0">
              <a:buNone/>
            </a:pPr>
            <a:r>
              <a:rPr lang="en-US" sz="1800" dirty="0"/>
              <a:t>9:15 International perspective on how BGS can be most helpful – </a:t>
            </a:r>
            <a:r>
              <a:rPr lang="en-US" sz="1800" b="1" dirty="0"/>
              <a:t>Geoff </a:t>
            </a:r>
            <a:r>
              <a:rPr lang="en-US" sz="1800" b="1" dirty="0" smtClean="0"/>
              <a:t>Love</a:t>
            </a:r>
            <a:r>
              <a:rPr lang="en-US" sz="1800" dirty="0"/>
              <a:t> </a:t>
            </a:r>
            <a:r>
              <a:rPr lang="en-US" sz="1800" dirty="0" smtClean="0"/>
              <a:t>(Formerly with Australian Bureau of Meteorology and WMO)</a:t>
            </a:r>
            <a:endParaRPr lang="en-US" sz="1800" dirty="0"/>
          </a:p>
          <a:p>
            <a:pPr marL="0" indent="0">
              <a:buNone/>
            </a:pPr>
            <a:r>
              <a:rPr lang="en-US" sz="1800" dirty="0"/>
              <a:t>9:30 WMO perspective on how BGS can be most helpful –</a:t>
            </a:r>
            <a:r>
              <a:rPr lang="en-US" sz="1800" b="1" dirty="0"/>
              <a:t>Tom Peterson</a:t>
            </a:r>
            <a:r>
              <a:rPr lang="en-US" sz="1800" dirty="0"/>
              <a:t>, </a:t>
            </a:r>
            <a:r>
              <a:rPr lang="en-US" sz="1800" dirty="0" smtClean="0"/>
              <a:t>WMO Commission on Climatology and NOAA/NCDC</a:t>
            </a:r>
            <a:endParaRPr lang="en-US" sz="1800" dirty="0"/>
          </a:p>
          <a:p>
            <a:pPr marL="0" indent="0">
              <a:buNone/>
            </a:pPr>
            <a:r>
              <a:rPr lang="en-US" sz="1800" dirty="0"/>
              <a:t>9:45 Discussion of ideas presented – All, moderated by Melinda Marquis</a:t>
            </a:r>
            <a:r>
              <a:rPr lang="en-US" sz="1800" b="1" dirty="0"/>
              <a:t> </a:t>
            </a:r>
            <a:endParaRPr lang="en-US" sz="1800" dirty="0"/>
          </a:p>
          <a:p>
            <a:pPr marL="0" indent="0">
              <a:buNone/>
            </a:pPr>
            <a:r>
              <a:rPr lang="en-US" sz="1800" dirty="0"/>
              <a:t>10:00 – 10:15 &lt;BREAK&gt;</a:t>
            </a:r>
          </a:p>
          <a:p>
            <a:pPr marL="0" indent="0">
              <a:buNone/>
            </a:pPr>
            <a:r>
              <a:rPr lang="en-US" sz="1800" dirty="0"/>
              <a:t>10:15 – 12:00 Activities and Priorities for the AMS BGS - led by BGS members </a:t>
            </a:r>
            <a:endParaRPr lang="en-US" sz="1800" dirty="0" smtClean="0"/>
          </a:p>
        </p:txBody>
      </p:sp>
      <p:sp>
        <p:nvSpPr>
          <p:cNvPr id="3" name="Slide Number Placeholder 2"/>
          <p:cNvSpPr>
            <a:spLocks noGrp="1"/>
          </p:cNvSpPr>
          <p:nvPr>
            <p:ph type="sldNum" sz="quarter" idx="12"/>
          </p:nvPr>
        </p:nvSpPr>
        <p:spPr/>
        <p:txBody>
          <a:bodyPr/>
          <a:lstStyle/>
          <a:p>
            <a:fld id="{04550DD4-A635-3543-AB83-7F207D502A4B}" type="slidenum">
              <a:rPr lang="en-US" smtClean="0"/>
              <a:pPr/>
              <a:t>2</a:t>
            </a:fld>
            <a:endParaRPr lang="en-US"/>
          </a:p>
        </p:txBody>
      </p:sp>
      <p:sp>
        <p:nvSpPr>
          <p:cNvPr id="4" name="Title 3"/>
          <p:cNvSpPr>
            <a:spLocks noGrp="1"/>
          </p:cNvSpPr>
          <p:nvPr>
            <p:ph type="title"/>
          </p:nvPr>
        </p:nvSpPr>
        <p:spPr/>
        <p:txBody>
          <a:bodyPr/>
          <a:lstStyle/>
          <a:p>
            <a:r>
              <a:rPr lang="en-US" dirty="0" smtClean="0"/>
              <a:t>Meeting Purpose and Agenda</a:t>
            </a:r>
            <a:endParaRPr lang="en-US" dirty="0"/>
          </a:p>
        </p:txBody>
      </p:sp>
    </p:spTree>
    <p:extLst>
      <p:ext uri="{BB962C8B-B14F-4D97-AF65-F5344CB8AC3E}">
        <p14:creationId xmlns:p14="http://schemas.microsoft.com/office/powerpoint/2010/main" val="182019593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4550DD4-A635-3543-AB83-7F207D502A4B}" type="slidenum">
              <a:rPr lang="en-US" smtClean="0"/>
              <a:pPr/>
              <a:t>3</a:t>
            </a:fld>
            <a:endParaRPr lang="en-US"/>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330200" y="469900"/>
            <a:ext cx="8305800" cy="5410200"/>
          </a:xfrm>
          <a:prstGeom prst="rect">
            <a:avLst/>
          </a:prstGeom>
        </p:spPr>
      </p:pic>
      <p:sp>
        <p:nvSpPr>
          <p:cNvPr id="7" name="Frame 6"/>
          <p:cNvSpPr/>
          <p:nvPr/>
        </p:nvSpPr>
        <p:spPr>
          <a:xfrm>
            <a:off x="1866900" y="1600200"/>
            <a:ext cx="1778000" cy="4279900"/>
          </a:xfrm>
          <a:prstGeom prst="frame">
            <a:avLst>
              <a:gd name="adj1" fmla="val 167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3302373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072120"/>
            <a:ext cx="8636000" cy="5178043"/>
          </a:xfrm>
        </p:spPr>
        <p:txBody>
          <a:bodyPr>
            <a:noAutofit/>
          </a:bodyPr>
          <a:lstStyle/>
          <a:p>
            <a:r>
              <a:rPr lang="en-US" sz="2000" dirty="0" smtClean="0"/>
              <a:t>… aligned </a:t>
            </a:r>
            <a:r>
              <a:rPr lang="en-US" sz="2000" dirty="0"/>
              <a:t>with energy, renewable energy, environmental security, water resource, and international concerns as outlined by the US State Department as being critical to humanity in all parts of the globe.  </a:t>
            </a:r>
            <a:endParaRPr lang="en-US" sz="2000" dirty="0" smtClean="0"/>
          </a:p>
          <a:p>
            <a:r>
              <a:rPr lang="en-US" sz="2000" dirty="0" smtClean="0"/>
              <a:t>The purpose is </a:t>
            </a:r>
            <a:r>
              <a:rPr lang="en-US" sz="2000" dirty="0"/>
              <a:t>to promote </a:t>
            </a:r>
            <a:r>
              <a:rPr lang="en-US" sz="2000" b="1" dirty="0"/>
              <a:t>development of and access to the most advanced meteorological and climatological observations, models, and predictions by all people across the globe, with particular emphasis on improving water, food, energy, and environmental security</a:t>
            </a:r>
            <a:r>
              <a:rPr lang="en-US" sz="2000" dirty="0"/>
              <a:t>. </a:t>
            </a:r>
            <a:endParaRPr lang="en-US" sz="2000" dirty="0" smtClean="0"/>
          </a:p>
          <a:p>
            <a:r>
              <a:rPr lang="en-US" sz="2000" dirty="0" smtClean="0"/>
              <a:t> Committees:</a:t>
            </a:r>
          </a:p>
          <a:p>
            <a:pPr lvl="1"/>
            <a:r>
              <a:rPr lang="en-US" sz="2000" dirty="0" smtClean="0"/>
              <a:t>Energy</a:t>
            </a:r>
          </a:p>
          <a:p>
            <a:pPr lvl="1"/>
            <a:r>
              <a:rPr lang="en-US" sz="2000" dirty="0" smtClean="0"/>
              <a:t>Renewable Energy</a:t>
            </a:r>
          </a:p>
          <a:p>
            <a:pPr lvl="1"/>
            <a:r>
              <a:rPr lang="en-US" sz="2000" dirty="0" smtClean="0"/>
              <a:t>Committee on Environmental Security</a:t>
            </a:r>
          </a:p>
          <a:p>
            <a:pPr lvl="1"/>
            <a:r>
              <a:rPr lang="en-US" sz="2000" dirty="0" smtClean="0"/>
              <a:t>International Committee on Weather and Climate Strategies</a:t>
            </a:r>
          </a:p>
          <a:p>
            <a:pPr lvl="1"/>
            <a:r>
              <a:rPr lang="en-US" sz="2000" dirty="0" smtClean="0"/>
              <a:t>Water Resources</a:t>
            </a:r>
          </a:p>
        </p:txBody>
      </p:sp>
      <p:sp>
        <p:nvSpPr>
          <p:cNvPr id="3" name="Slide Number Placeholder 2"/>
          <p:cNvSpPr>
            <a:spLocks noGrp="1"/>
          </p:cNvSpPr>
          <p:nvPr>
            <p:ph type="sldNum" sz="quarter" idx="12"/>
          </p:nvPr>
        </p:nvSpPr>
        <p:spPr/>
        <p:txBody>
          <a:bodyPr/>
          <a:lstStyle/>
          <a:p>
            <a:fld id="{04550DD4-A635-3543-AB83-7F207D502A4B}" type="slidenum">
              <a:rPr lang="en-US" smtClean="0"/>
              <a:pPr/>
              <a:t>4</a:t>
            </a:fld>
            <a:endParaRPr lang="en-US"/>
          </a:p>
        </p:txBody>
      </p:sp>
      <p:sp>
        <p:nvSpPr>
          <p:cNvPr id="4" name="Title 3"/>
          <p:cNvSpPr>
            <a:spLocks noGrp="1"/>
          </p:cNvSpPr>
          <p:nvPr>
            <p:ph type="title"/>
          </p:nvPr>
        </p:nvSpPr>
        <p:spPr>
          <a:xfrm>
            <a:off x="1240366" y="131233"/>
            <a:ext cx="7226300" cy="1070356"/>
          </a:xfrm>
        </p:spPr>
        <p:txBody>
          <a:bodyPr>
            <a:normAutofit/>
          </a:bodyPr>
          <a:lstStyle/>
          <a:p>
            <a:r>
              <a:rPr lang="en-US" sz="3600" dirty="0" smtClean="0"/>
              <a:t>Board on Global Strategies (BGS) </a:t>
            </a:r>
            <a:endParaRPr lang="en-US" sz="3600" dirty="0"/>
          </a:p>
        </p:txBody>
      </p:sp>
      <p:pic>
        <p:nvPicPr>
          <p:cNvPr id="6" name="Picture 5"/>
          <p:cNvPicPr>
            <a:picLocks noChangeAspect="1"/>
          </p:cNvPicPr>
          <p:nvPr/>
        </p:nvPicPr>
        <p:blipFill>
          <a:blip r:embed="rId3"/>
          <a:stretch>
            <a:fillRect/>
          </a:stretch>
        </p:blipFill>
        <p:spPr>
          <a:xfrm>
            <a:off x="434996" y="5646913"/>
            <a:ext cx="1610740" cy="1206500"/>
          </a:xfrm>
          <a:prstGeom prst="rect">
            <a:avLst/>
          </a:prstGeom>
        </p:spPr>
      </p:pic>
      <p:pic>
        <p:nvPicPr>
          <p:cNvPr id="7" name="Picture 6"/>
          <p:cNvPicPr>
            <a:picLocks noChangeAspect="1"/>
          </p:cNvPicPr>
          <p:nvPr/>
        </p:nvPicPr>
        <p:blipFill>
          <a:blip r:embed="rId4"/>
          <a:stretch>
            <a:fillRect/>
          </a:stretch>
        </p:blipFill>
        <p:spPr>
          <a:xfrm>
            <a:off x="2574814" y="5646913"/>
            <a:ext cx="2578100" cy="1289050"/>
          </a:xfrm>
          <a:prstGeom prst="rect">
            <a:avLst/>
          </a:prstGeom>
        </p:spPr>
      </p:pic>
      <p:pic>
        <p:nvPicPr>
          <p:cNvPr id="8" name="Picture 7"/>
          <p:cNvPicPr>
            <a:picLocks noChangeAspect="1"/>
          </p:cNvPicPr>
          <p:nvPr/>
        </p:nvPicPr>
        <p:blipFill>
          <a:blip r:embed="rId5"/>
          <a:stretch>
            <a:fillRect/>
          </a:stretch>
        </p:blipFill>
        <p:spPr>
          <a:xfrm>
            <a:off x="5796380" y="5720291"/>
            <a:ext cx="1180153" cy="1113737"/>
          </a:xfrm>
          <a:prstGeom prst="rect">
            <a:avLst/>
          </a:prstGeom>
        </p:spPr>
      </p:pic>
      <p:pic>
        <p:nvPicPr>
          <p:cNvPr id="9" name="Picture 8"/>
          <p:cNvPicPr>
            <a:picLocks noChangeAspect="1"/>
          </p:cNvPicPr>
          <p:nvPr/>
        </p:nvPicPr>
        <p:blipFill>
          <a:blip r:embed="rId6"/>
          <a:stretch>
            <a:fillRect/>
          </a:stretch>
        </p:blipFill>
        <p:spPr>
          <a:xfrm>
            <a:off x="7581054" y="5720291"/>
            <a:ext cx="1359746" cy="1133122"/>
          </a:xfrm>
          <a:prstGeom prst="rect">
            <a:avLst/>
          </a:prstGeom>
        </p:spPr>
      </p:pic>
    </p:spTree>
    <p:extLst>
      <p:ext uri="{BB962C8B-B14F-4D97-AF65-F5344CB8AC3E}">
        <p14:creationId xmlns:p14="http://schemas.microsoft.com/office/powerpoint/2010/main" val="115103592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449212"/>
            <a:ext cx="9144000" cy="5408788"/>
          </a:xfrm>
        </p:spPr>
        <p:txBody>
          <a:bodyPr>
            <a:normAutofit fontScale="85000" lnSpcReduction="20000"/>
          </a:bodyPr>
          <a:lstStyle/>
          <a:p>
            <a:pPr lvl="0"/>
            <a:r>
              <a:rPr lang="en-US" b="1" dirty="0"/>
              <a:t>Facilitate dialog </a:t>
            </a:r>
            <a:r>
              <a:rPr lang="en-US" dirty="0"/>
              <a:t>among the public, private, and academic sectors in the U.S. and international communities to </a:t>
            </a:r>
            <a:r>
              <a:rPr lang="en-US" b="1" dirty="0"/>
              <a:t>advance development of and access to </a:t>
            </a:r>
            <a:r>
              <a:rPr lang="en-US" dirty="0"/>
              <a:t>high-quality, sustainable, long-term meteorological and climatological observations, models, and predictions around the globe.</a:t>
            </a:r>
          </a:p>
          <a:p>
            <a:pPr lvl="0"/>
            <a:r>
              <a:rPr lang="en-US" b="1" dirty="0" smtClean="0"/>
              <a:t>Provide venues </a:t>
            </a:r>
            <a:r>
              <a:rPr lang="en-US" dirty="0" smtClean="0"/>
              <a:t>to engage the AMS membership and the broader national and global communities on important topics related to the intersection of weather, climate, water, food, energy and environment. </a:t>
            </a:r>
            <a:endParaRPr lang="en-US" dirty="0"/>
          </a:p>
          <a:p>
            <a:pPr lvl="0"/>
            <a:r>
              <a:rPr lang="en-US" b="1" dirty="0"/>
              <a:t>Identify opportunities to promote collaboration in the development of and access t</a:t>
            </a:r>
            <a:r>
              <a:rPr lang="en-US" dirty="0"/>
              <a:t>o high-quality, sustainable, long-term meteorological and climatological observations, models, and predictions around the globe.</a:t>
            </a:r>
          </a:p>
          <a:p>
            <a:pPr lvl="0"/>
            <a:r>
              <a:rPr lang="en-US" b="1" dirty="0"/>
              <a:t>Interact with representatives of relevant organizations</a:t>
            </a:r>
            <a:r>
              <a:rPr lang="en-US" dirty="0"/>
              <a:t>, including but not limited to, the United Nations, World Meteorological Organization, United States Agency for International Development, the Intergovernmental Panel on Climate Change, the European Center for Medium-range Weather Forecasts, and the United States Global Change Research Program. </a:t>
            </a:r>
          </a:p>
          <a:p>
            <a:pPr lvl="0"/>
            <a:r>
              <a:rPr lang="en-US" b="1" dirty="0"/>
              <a:t>Promote training and education, especially of those in developing countries</a:t>
            </a:r>
            <a:r>
              <a:rPr lang="en-US" dirty="0"/>
              <a:t>, in the use of meteorological and climatological information to enhance water, food, energy, and environmental security. </a:t>
            </a:r>
          </a:p>
          <a:p>
            <a:pPr lvl="0"/>
            <a:r>
              <a:rPr lang="en-US" dirty="0"/>
              <a:t>Advance understanding and use of </a:t>
            </a:r>
            <a:r>
              <a:rPr lang="en-US" b="1" dirty="0"/>
              <a:t>social media and business models </a:t>
            </a:r>
            <a:r>
              <a:rPr lang="en-US" dirty="0"/>
              <a:t>that support the above goals and activities.</a:t>
            </a:r>
          </a:p>
          <a:p>
            <a:endParaRPr lang="en-US" dirty="0"/>
          </a:p>
          <a:p>
            <a:endParaRPr lang="en-US" dirty="0"/>
          </a:p>
        </p:txBody>
      </p:sp>
      <p:sp>
        <p:nvSpPr>
          <p:cNvPr id="3" name="Slide Number Placeholder 2"/>
          <p:cNvSpPr>
            <a:spLocks noGrp="1"/>
          </p:cNvSpPr>
          <p:nvPr>
            <p:ph type="sldNum" sz="quarter" idx="12"/>
          </p:nvPr>
        </p:nvSpPr>
        <p:spPr/>
        <p:txBody>
          <a:bodyPr/>
          <a:lstStyle/>
          <a:p>
            <a:fld id="{04550DD4-A635-3543-AB83-7F207D502A4B}" type="slidenum">
              <a:rPr lang="en-US" smtClean="0"/>
              <a:pPr/>
              <a:t>5</a:t>
            </a:fld>
            <a:endParaRPr lang="en-US"/>
          </a:p>
        </p:txBody>
      </p:sp>
      <p:sp>
        <p:nvSpPr>
          <p:cNvPr id="4" name="Title 3"/>
          <p:cNvSpPr>
            <a:spLocks noGrp="1"/>
          </p:cNvSpPr>
          <p:nvPr>
            <p:ph type="title"/>
          </p:nvPr>
        </p:nvSpPr>
        <p:spPr/>
        <p:txBody>
          <a:bodyPr/>
          <a:lstStyle/>
          <a:p>
            <a:r>
              <a:rPr lang="en-US" dirty="0" smtClean="0"/>
              <a:t>Activities (Per TOR)</a:t>
            </a:r>
            <a:endParaRPr lang="en-US" dirty="0"/>
          </a:p>
        </p:txBody>
      </p:sp>
    </p:spTree>
    <p:extLst>
      <p:ext uri="{BB962C8B-B14F-4D97-AF65-F5344CB8AC3E}">
        <p14:creationId xmlns:p14="http://schemas.microsoft.com/office/powerpoint/2010/main" val="12134201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552399559"/>
              </p:ext>
            </p:extLst>
          </p:nvPr>
        </p:nvGraphicFramePr>
        <p:xfrm>
          <a:off x="237067" y="706756"/>
          <a:ext cx="8392160" cy="6151244"/>
        </p:xfrm>
        <a:graphic>
          <a:graphicData uri="http://schemas.openxmlformats.org/drawingml/2006/table">
            <a:tbl>
              <a:tblPr firstRow="1" bandRow="1">
                <a:tableStyleId>{5C22544A-7EE6-4342-B048-85BDC9FD1C3A}</a:tableStyleId>
              </a:tblPr>
              <a:tblGrid>
                <a:gridCol w="276860"/>
                <a:gridCol w="2342489"/>
                <a:gridCol w="2679758"/>
                <a:gridCol w="1200753"/>
                <a:gridCol w="596900"/>
                <a:gridCol w="698500"/>
                <a:gridCol w="596900"/>
              </a:tblGrid>
              <a:tr h="0">
                <a:tc>
                  <a:txBody>
                    <a:bodyPr/>
                    <a:lstStyle/>
                    <a:p>
                      <a:pPr marL="0" marR="0" algn="ctr">
                        <a:spcBef>
                          <a:spcPts val="0"/>
                        </a:spcBef>
                        <a:spcAft>
                          <a:spcPts val="0"/>
                        </a:spcAft>
                      </a:pPr>
                      <a:r>
                        <a:rPr lang="en-US" sz="1100" b="1" dirty="0">
                          <a:effectLst/>
                          <a:latin typeface="Times New Roman"/>
                          <a:ea typeface="Times New Roman"/>
                          <a:cs typeface="Times New Roman"/>
                        </a:rPr>
                        <a:t> </a:t>
                      </a:r>
                      <a:endParaRPr lang="en-US" sz="1200" dirty="0">
                        <a:effectLst/>
                        <a:latin typeface="Times New Roman"/>
                        <a:ea typeface="Times New Roman"/>
                        <a:cs typeface="Times New Roman"/>
                      </a:endParaRPr>
                    </a:p>
                    <a:p>
                      <a:pPr marL="0" marR="0">
                        <a:spcBef>
                          <a:spcPts val="0"/>
                        </a:spcBef>
                        <a:spcAft>
                          <a:spcPts val="0"/>
                        </a:spcAft>
                      </a:pPr>
                      <a:r>
                        <a:rPr lang="en-US" sz="1100" dirty="0">
                          <a:effectLst/>
                          <a:latin typeface="Times New Roman"/>
                          <a:ea typeface="Times New Roman"/>
                          <a:cs typeface="Times New Roman"/>
                        </a:rPr>
                        <a:t> </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b="1" dirty="0">
                          <a:effectLst/>
                          <a:latin typeface="Times New Roman"/>
                          <a:ea typeface="Times New Roman"/>
                          <a:cs typeface="Times New Roman"/>
                        </a:rPr>
                        <a:t>BGS Member</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b="1" dirty="0">
                          <a:effectLst/>
                          <a:latin typeface="Times New Roman"/>
                          <a:ea typeface="Times New Roman"/>
                          <a:cs typeface="Times New Roman"/>
                        </a:rPr>
                        <a:t>Organization</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b="1">
                          <a:effectLst/>
                          <a:latin typeface="Times New Roman"/>
                          <a:ea typeface="Times New Roman"/>
                          <a:cs typeface="Times New Roman"/>
                        </a:rPr>
                        <a:t>Term Ends Jan.</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b="1" dirty="0" smtClean="0">
                          <a:effectLst/>
                          <a:latin typeface="Times New Roman"/>
                          <a:ea typeface="Times New Roman"/>
                          <a:cs typeface="Times New Roman"/>
                        </a:rPr>
                        <a:t>Private</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b="1" dirty="0" smtClean="0">
                          <a:effectLst/>
                          <a:latin typeface="Times New Roman"/>
                          <a:ea typeface="Times New Roman"/>
                          <a:cs typeface="Times New Roman"/>
                        </a:rPr>
                        <a:t>Gov’t</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b="1" dirty="0" err="1" smtClean="0">
                          <a:effectLst/>
                          <a:latin typeface="Times New Roman"/>
                          <a:ea typeface="Times New Roman"/>
                          <a:cs typeface="Times New Roman"/>
                        </a:rPr>
                        <a:t>Acad</a:t>
                      </a:r>
                      <a:endParaRPr lang="en-US" sz="1200" dirty="0">
                        <a:effectLst/>
                        <a:latin typeface="Times New Roman"/>
                        <a:ea typeface="Times New Roman"/>
                        <a:cs typeface="Times New Roman"/>
                      </a:endParaRPr>
                    </a:p>
                  </a:txBody>
                  <a:tcPr marL="68580" marR="68580" marT="0" marB="0"/>
                </a:tc>
              </a:tr>
              <a:tr h="174942">
                <a:tc>
                  <a:txBody>
                    <a:bodyPr/>
                    <a:lstStyle/>
                    <a:p>
                      <a:pPr marL="0" marR="0" algn="just">
                        <a:spcBef>
                          <a:spcPts val="0"/>
                        </a:spcBef>
                        <a:spcAft>
                          <a:spcPts val="0"/>
                        </a:spcAft>
                      </a:pPr>
                      <a:r>
                        <a:rPr lang="en-US" sz="1100">
                          <a:effectLst/>
                          <a:latin typeface="Times New Roman"/>
                          <a:ea typeface="Times New Roman"/>
                          <a:cs typeface="Times New Roman"/>
                        </a:rPr>
                        <a:t>1</a:t>
                      </a:r>
                      <a:endParaRPr lang="en-US" sz="120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b="1" dirty="0">
                          <a:effectLst/>
                          <a:latin typeface="Times New Roman"/>
                          <a:ea typeface="Times New Roman"/>
                          <a:cs typeface="Times New Roman"/>
                        </a:rPr>
                        <a:t>Melinda Marquis</a:t>
                      </a:r>
                      <a:r>
                        <a:rPr lang="en-US" sz="1100" dirty="0">
                          <a:effectLst/>
                          <a:latin typeface="Times New Roman"/>
                          <a:ea typeface="Times New Roman"/>
                          <a:cs typeface="Times New Roman"/>
                        </a:rPr>
                        <a:t>, Chair</a:t>
                      </a:r>
                      <a:endParaRPr lang="en-US" sz="1200"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a:effectLst/>
                          <a:latin typeface="Times New Roman"/>
                          <a:ea typeface="Times New Roman"/>
                          <a:cs typeface="Times New Roman"/>
                        </a:rPr>
                        <a:t>NOAA / ESRL</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2016</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 </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X</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r>
              <a:tr h="177800">
                <a:tc>
                  <a:txBody>
                    <a:bodyPr/>
                    <a:lstStyle/>
                    <a:p>
                      <a:pPr marL="0" marR="0" algn="just">
                        <a:spcBef>
                          <a:spcPts val="0"/>
                        </a:spcBef>
                        <a:spcAft>
                          <a:spcPts val="0"/>
                        </a:spcAft>
                      </a:pPr>
                      <a:r>
                        <a:rPr lang="en-US" sz="1100">
                          <a:effectLst/>
                          <a:latin typeface="Times New Roman"/>
                          <a:ea typeface="Times New Roman"/>
                          <a:cs typeface="Times New Roman"/>
                        </a:rPr>
                        <a:t>2</a:t>
                      </a:r>
                      <a:endParaRPr lang="en-US" sz="120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b="1" dirty="0">
                          <a:effectLst/>
                          <a:latin typeface="Times New Roman"/>
                          <a:ea typeface="Times New Roman"/>
                          <a:cs typeface="Times New Roman"/>
                        </a:rPr>
                        <a:t>Jim </a:t>
                      </a:r>
                      <a:r>
                        <a:rPr lang="en-US" sz="1100" b="1" dirty="0" err="1">
                          <a:effectLst/>
                          <a:latin typeface="Times New Roman"/>
                          <a:ea typeface="Times New Roman"/>
                          <a:cs typeface="Times New Roman"/>
                        </a:rPr>
                        <a:t>Buizer</a:t>
                      </a:r>
                      <a:endParaRPr lang="en-US" sz="1200" b="1"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a:effectLst/>
                          <a:latin typeface="Times New Roman"/>
                          <a:ea typeface="Times New Roman"/>
                          <a:cs typeface="Times New Roman"/>
                        </a:rPr>
                        <a:t>Univ. Arizona</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2017</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 </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 </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X</a:t>
                      </a:r>
                      <a:endParaRPr lang="en-US" sz="1200">
                        <a:effectLst/>
                        <a:latin typeface="Times New Roman"/>
                        <a:ea typeface="Times New Roman"/>
                        <a:cs typeface="Times New Roman"/>
                      </a:endParaRPr>
                    </a:p>
                  </a:txBody>
                  <a:tcPr marL="68580" marR="68580" marT="0" marB="0"/>
                </a:tc>
              </a:tr>
              <a:tr h="370840">
                <a:tc>
                  <a:txBody>
                    <a:bodyPr/>
                    <a:lstStyle/>
                    <a:p>
                      <a:pPr marL="0" marR="0" algn="just">
                        <a:spcBef>
                          <a:spcPts val="0"/>
                        </a:spcBef>
                        <a:spcAft>
                          <a:spcPts val="0"/>
                        </a:spcAft>
                      </a:pPr>
                      <a:r>
                        <a:rPr lang="en-US" sz="1100">
                          <a:effectLst/>
                          <a:latin typeface="Times New Roman"/>
                          <a:ea typeface="Times New Roman"/>
                          <a:cs typeface="Times New Roman"/>
                        </a:rPr>
                        <a:t>3</a:t>
                      </a:r>
                      <a:endParaRPr lang="en-US" sz="120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b="1" dirty="0" smtClean="0">
                          <a:effectLst/>
                          <a:latin typeface="Times New Roman"/>
                          <a:ea typeface="Times New Roman"/>
                          <a:cs typeface="Times New Roman"/>
                        </a:rPr>
                        <a:t>Joe </a:t>
                      </a:r>
                      <a:r>
                        <a:rPr lang="en-US" sz="1100" b="1" dirty="0" err="1" smtClean="0">
                          <a:effectLst/>
                          <a:latin typeface="Times New Roman"/>
                          <a:ea typeface="Times New Roman"/>
                          <a:cs typeface="Times New Roman"/>
                        </a:rPr>
                        <a:t>Casola</a:t>
                      </a:r>
                      <a:endParaRPr lang="en-US" sz="1200" b="1"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a:effectLst/>
                          <a:latin typeface="Times New Roman"/>
                          <a:ea typeface="Times New Roman"/>
                          <a:cs typeface="Times New Roman"/>
                        </a:rPr>
                        <a:t>Center for Climate and Energy Solutions and Strategies for the Global Environment</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2017</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X</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 </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 </a:t>
                      </a:r>
                      <a:endParaRPr lang="en-US" sz="1200" dirty="0">
                        <a:effectLst/>
                        <a:latin typeface="Times New Roman"/>
                        <a:ea typeface="Times New Roman"/>
                        <a:cs typeface="Times New Roman"/>
                      </a:endParaRPr>
                    </a:p>
                  </a:txBody>
                  <a:tcPr marL="68580" marR="68580" marT="0" marB="0"/>
                </a:tc>
              </a:tr>
              <a:tr h="289560">
                <a:tc>
                  <a:txBody>
                    <a:bodyPr/>
                    <a:lstStyle/>
                    <a:p>
                      <a:pPr marL="0" marR="0" algn="just">
                        <a:spcBef>
                          <a:spcPts val="0"/>
                        </a:spcBef>
                        <a:spcAft>
                          <a:spcPts val="0"/>
                        </a:spcAft>
                      </a:pPr>
                      <a:r>
                        <a:rPr lang="en-US" sz="1100">
                          <a:effectLst/>
                          <a:latin typeface="Times New Roman"/>
                          <a:ea typeface="Times New Roman"/>
                          <a:cs typeface="Times New Roman"/>
                        </a:rPr>
                        <a:t>4</a:t>
                      </a:r>
                      <a:endParaRPr lang="en-US" sz="120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b="1" dirty="0">
                          <a:effectLst/>
                          <a:latin typeface="Times New Roman"/>
                          <a:ea typeface="Times New Roman"/>
                          <a:cs typeface="Times New Roman"/>
                        </a:rPr>
                        <a:t>Kathy Jacobs</a:t>
                      </a:r>
                      <a:endParaRPr lang="en-US" sz="1200" b="1"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a:effectLst/>
                          <a:latin typeface="Times New Roman"/>
                          <a:ea typeface="Times New Roman"/>
                          <a:cs typeface="Times New Roman"/>
                        </a:rPr>
                        <a:t>OSTP/Climate Assessment and Adaptation</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2017</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 </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X</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r>
              <a:tr h="215900">
                <a:tc>
                  <a:txBody>
                    <a:bodyPr/>
                    <a:lstStyle/>
                    <a:p>
                      <a:pPr marL="0" marR="0" algn="just">
                        <a:spcBef>
                          <a:spcPts val="0"/>
                        </a:spcBef>
                        <a:spcAft>
                          <a:spcPts val="0"/>
                        </a:spcAft>
                      </a:pPr>
                      <a:r>
                        <a:rPr lang="en-US" sz="1100">
                          <a:effectLst/>
                          <a:latin typeface="Times New Roman"/>
                          <a:ea typeface="Times New Roman"/>
                          <a:cs typeface="Times New Roman"/>
                        </a:rPr>
                        <a:t>5</a:t>
                      </a:r>
                      <a:endParaRPr lang="en-US" sz="120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b="1" dirty="0">
                          <a:effectLst/>
                          <a:latin typeface="Times New Roman"/>
                          <a:ea typeface="Times New Roman"/>
                          <a:cs typeface="Times New Roman"/>
                        </a:rPr>
                        <a:t>Bryan </a:t>
                      </a:r>
                      <a:r>
                        <a:rPr lang="en-US" sz="1100" b="1" dirty="0" err="1">
                          <a:effectLst/>
                          <a:latin typeface="Times New Roman"/>
                          <a:ea typeface="Times New Roman"/>
                          <a:cs typeface="Times New Roman"/>
                        </a:rPr>
                        <a:t>Hannegan</a:t>
                      </a:r>
                      <a:endParaRPr lang="en-US" sz="1200" b="1"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a:effectLst/>
                          <a:latin typeface="Times New Roman"/>
                          <a:ea typeface="Times New Roman"/>
                          <a:cs typeface="Times New Roman"/>
                        </a:rPr>
                        <a:t>National Renewable Energy Lab</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2017</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X</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 </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r>
              <a:tr h="228600">
                <a:tc>
                  <a:txBody>
                    <a:bodyPr/>
                    <a:lstStyle/>
                    <a:p>
                      <a:pPr marL="0" marR="0" algn="just">
                        <a:spcBef>
                          <a:spcPts val="0"/>
                        </a:spcBef>
                        <a:spcAft>
                          <a:spcPts val="0"/>
                        </a:spcAft>
                      </a:pPr>
                      <a:r>
                        <a:rPr lang="en-US" sz="1100">
                          <a:effectLst/>
                          <a:latin typeface="Times New Roman"/>
                          <a:ea typeface="Times New Roman"/>
                          <a:cs typeface="Times New Roman"/>
                        </a:rPr>
                        <a:t>6</a:t>
                      </a:r>
                      <a:endParaRPr lang="en-US" sz="120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b="1" dirty="0">
                          <a:effectLst/>
                          <a:latin typeface="Times New Roman"/>
                          <a:ea typeface="Times New Roman"/>
                          <a:cs typeface="Times New Roman"/>
                        </a:rPr>
                        <a:t>Jack Hayes</a:t>
                      </a:r>
                      <a:endParaRPr lang="en-US" sz="1200" b="1"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a:effectLst/>
                          <a:latin typeface="Times New Roman"/>
                          <a:ea typeface="Times New Roman"/>
                          <a:cs typeface="Times New Roman"/>
                        </a:rPr>
                        <a:t>Harris Government Communications Systems</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2017</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X</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 </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 </a:t>
                      </a:r>
                      <a:endParaRPr lang="en-US" sz="1200" dirty="0">
                        <a:effectLst/>
                        <a:latin typeface="Times New Roman"/>
                        <a:ea typeface="Times New Roman"/>
                        <a:cs typeface="Times New Roman"/>
                      </a:endParaRPr>
                    </a:p>
                  </a:txBody>
                  <a:tcPr marL="68580" marR="68580" marT="0" marB="0"/>
                </a:tc>
              </a:tr>
              <a:tr h="228600">
                <a:tc>
                  <a:txBody>
                    <a:bodyPr/>
                    <a:lstStyle/>
                    <a:p>
                      <a:pPr marL="0" marR="0" algn="just">
                        <a:spcBef>
                          <a:spcPts val="0"/>
                        </a:spcBef>
                        <a:spcAft>
                          <a:spcPts val="0"/>
                        </a:spcAft>
                      </a:pPr>
                      <a:r>
                        <a:rPr lang="en-US" sz="1100" dirty="0">
                          <a:effectLst/>
                          <a:latin typeface="Times New Roman"/>
                          <a:ea typeface="Times New Roman"/>
                          <a:cs typeface="Times New Roman"/>
                        </a:rPr>
                        <a:t>7</a:t>
                      </a:r>
                      <a:endParaRPr lang="en-US" sz="1200"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b="1" dirty="0">
                          <a:effectLst/>
                          <a:latin typeface="Times New Roman"/>
                          <a:ea typeface="Times New Roman"/>
                          <a:cs typeface="Times New Roman"/>
                        </a:rPr>
                        <a:t>Wayne Higgins</a:t>
                      </a:r>
                      <a:endParaRPr lang="en-US" sz="1200" b="1"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a:effectLst/>
                          <a:latin typeface="Times New Roman"/>
                          <a:ea typeface="Times New Roman"/>
                          <a:cs typeface="Times New Roman"/>
                        </a:rPr>
                        <a:t>NOAA Climate Program Office</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2017</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 </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X</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r>
              <a:tr h="177800">
                <a:tc>
                  <a:txBody>
                    <a:bodyPr/>
                    <a:lstStyle/>
                    <a:p>
                      <a:pPr marL="0" marR="0" algn="just">
                        <a:spcBef>
                          <a:spcPts val="0"/>
                        </a:spcBef>
                        <a:spcAft>
                          <a:spcPts val="0"/>
                        </a:spcAft>
                      </a:pPr>
                      <a:r>
                        <a:rPr lang="en-US" sz="1100" b="0" dirty="0">
                          <a:effectLst/>
                          <a:latin typeface="Times New Roman"/>
                          <a:ea typeface="Times New Roman"/>
                          <a:cs typeface="Times New Roman"/>
                        </a:rPr>
                        <a:t>8</a:t>
                      </a:r>
                      <a:endParaRPr lang="en-US" sz="1200" b="0"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b="1" dirty="0">
                          <a:effectLst/>
                          <a:latin typeface="Times New Roman"/>
                          <a:ea typeface="Times New Roman"/>
                          <a:cs typeface="Times New Roman"/>
                        </a:rPr>
                        <a:t>Linda </a:t>
                      </a:r>
                      <a:r>
                        <a:rPr lang="en-US" sz="1100" b="1" dirty="0" err="1">
                          <a:effectLst/>
                          <a:latin typeface="Times New Roman"/>
                          <a:ea typeface="Times New Roman"/>
                          <a:cs typeface="Times New Roman"/>
                        </a:rPr>
                        <a:t>Makuleni</a:t>
                      </a:r>
                      <a:endParaRPr lang="en-US" sz="1200" b="1"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a:effectLst/>
                          <a:latin typeface="Times New Roman"/>
                          <a:ea typeface="Times New Roman"/>
                          <a:cs typeface="Times New Roman"/>
                        </a:rPr>
                        <a:t>South African Weather Services</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2017</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 </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X</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r>
              <a:tr h="190500">
                <a:tc>
                  <a:txBody>
                    <a:bodyPr/>
                    <a:lstStyle/>
                    <a:p>
                      <a:pPr marL="0" marR="0" algn="just">
                        <a:spcBef>
                          <a:spcPts val="0"/>
                        </a:spcBef>
                        <a:spcAft>
                          <a:spcPts val="0"/>
                        </a:spcAft>
                      </a:pPr>
                      <a:r>
                        <a:rPr lang="en-US" sz="1100" dirty="0">
                          <a:effectLst/>
                          <a:latin typeface="Times New Roman"/>
                          <a:ea typeface="Times New Roman"/>
                          <a:cs typeface="Times New Roman"/>
                        </a:rPr>
                        <a:t>9</a:t>
                      </a:r>
                      <a:endParaRPr lang="en-US" sz="1200"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b="1" dirty="0">
                          <a:effectLst/>
                          <a:latin typeface="Times New Roman"/>
                          <a:ea typeface="Times New Roman"/>
                          <a:cs typeface="Times New Roman"/>
                        </a:rPr>
                        <a:t>Marjorie </a:t>
                      </a:r>
                      <a:r>
                        <a:rPr lang="en-US" sz="1100" b="1" dirty="0" err="1">
                          <a:effectLst/>
                          <a:latin typeface="Times New Roman"/>
                          <a:ea typeface="Times New Roman"/>
                          <a:cs typeface="Times New Roman"/>
                        </a:rPr>
                        <a:t>McGuirk</a:t>
                      </a:r>
                      <a:endParaRPr lang="en-US" sz="1200" b="1"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a:effectLst/>
                          <a:latin typeface="Times New Roman"/>
                          <a:ea typeface="Times New Roman"/>
                          <a:cs typeface="Times New Roman"/>
                        </a:rPr>
                        <a:t>Case Consulting</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2017</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X</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r>
              <a:tr h="215900">
                <a:tc>
                  <a:txBody>
                    <a:bodyPr/>
                    <a:lstStyle/>
                    <a:p>
                      <a:pPr marL="0" marR="0" algn="just">
                        <a:spcBef>
                          <a:spcPts val="0"/>
                        </a:spcBef>
                        <a:spcAft>
                          <a:spcPts val="0"/>
                        </a:spcAft>
                      </a:pPr>
                      <a:r>
                        <a:rPr lang="en-US" sz="1100" b="0" dirty="0" smtClean="0">
                          <a:effectLst/>
                          <a:latin typeface="Times New Roman"/>
                          <a:ea typeface="Times New Roman"/>
                          <a:cs typeface="Times New Roman"/>
                        </a:rPr>
                        <a:t>1</a:t>
                      </a:r>
                      <a:r>
                        <a:rPr lang="en-US" sz="1100" b="1" dirty="0" smtClean="0">
                          <a:effectLst/>
                          <a:latin typeface="Times New Roman"/>
                          <a:ea typeface="Times New Roman"/>
                          <a:cs typeface="Times New Roman"/>
                        </a:rPr>
                        <a:t>0</a:t>
                      </a:r>
                      <a:endParaRPr lang="en-US" sz="1200" b="1"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b="1" dirty="0">
                          <a:effectLst/>
                          <a:latin typeface="Times New Roman"/>
                          <a:ea typeface="Times New Roman"/>
                          <a:cs typeface="Times New Roman"/>
                        </a:rPr>
                        <a:t>Marjorie Shepherd</a:t>
                      </a:r>
                      <a:endParaRPr lang="en-US" sz="1200" b="1"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a:effectLst/>
                          <a:latin typeface="Times New Roman"/>
                          <a:ea typeface="Times New Roman"/>
                          <a:cs typeface="Times New Roman"/>
                        </a:rPr>
                        <a:t>Environment Canada</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2017</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 </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X</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r>
              <a:tr h="228600">
                <a:tc>
                  <a:txBody>
                    <a:bodyPr/>
                    <a:lstStyle/>
                    <a:p>
                      <a:pPr marL="0" marR="0" algn="just">
                        <a:spcBef>
                          <a:spcPts val="0"/>
                        </a:spcBef>
                        <a:spcAft>
                          <a:spcPts val="0"/>
                        </a:spcAft>
                      </a:pPr>
                      <a:r>
                        <a:rPr lang="en-US" sz="1100" dirty="0" smtClean="0">
                          <a:effectLst/>
                          <a:latin typeface="Times New Roman"/>
                          <a:ea typeface="Times New Roman"/>
                          <a:cs typeface="Times New Roman"/>
                        </a:rPr>
                        <a:t>11</a:t>
                      </a:r>
                      <a:endParaRPr lang="en-US" sz="1200"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b="1" dirty="0">
                          <a:effectLst/>
                          <a:latin typeface="Times New Roman"/>
                          <a:ea typeface="Times New Roman"/>
                          <a:cs typeface="Times New Roman"/>
                        </a:rPr>
                        <a:t>Kevin </a:t>
                      </a:r>
                      <a:r>
                        <a:rPr lang="en-US" sz="1100" b="1" dirty="0" err="1">
                          <a:effectLst/>
                          <a:latin typeface="Times New Roman"/>
                          <a:ea typeface="Times New Roman"/>
                          <a:cs typeface="Times New Roman"/>
                        </a:rPr>
                        <a:t>Trenberth</a:t>
                      </a:r>
                      <a:endParaRPr lang="en-US" sz="1200" b="1"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a:effectLst/>
                          <a:latin typeface="Times New Roman"/>
                          <a:ea typeface="Times New Roman"/>
                          <a:cs typeface="Times New Roman"/>
                        </a:rPr>
                        <a:t>National Center for Atmospheric Research </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2017</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 </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X</a:t>
                      </a:r>
                      <a:endParaRPr lang="en-US" sz="1200">
                        <a:effectLst/>
                        <a:latin typeface="Times New Roman"/>
                        <a:ea typeface="Times New Roman"/>
                        <a:cs typeface="Times New Roman"/>
                      </a:endParaRPr>
                    </a:p>
                  </a:txBody>
                  <a:tcPr marL="68580" marR="68580" marT="0" marB="0"/>
                </a:tc>
              </a:tr>
              <a:tr h="202882">
                <a:tc>
                  <a:txBody>
                    <a:bodyPr/>
                    <a:lstStyle/>
                    <a:p>
                      <a:pPr marL="0" marR="0" algn="just">
                        <a:spcBef>
                          <a:spcPts val="0"/>
                        </a:spcBef>
                        <a:spcAft>
                          <a:spcPts val="0"/>
                        </a:spcAft>
                      </a:pPr>
                      <a:r>
                        <a:rPr lang="en-US" sz="1100" dirty="0" smtClean="0">
                          <a:effectLst/>
                          <a:latin typeface="Times New Roman"/>
                          <a:ea typeface="Times New Roman"/>
                          <a:cs typeface="Times New Roman"/>
                        </a:rPr>
                        <a:t>12</a:t>
                      </a:r>
                      <a:endParaRPr lang="en-US" sz="1200"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b="1" dirty="0">
                          <a:effectLst/>
                          <a:latin typeface="Times New Roman"/>
                          <a:ea typeface="Times New Roman"/>
                          <a:cs typeface="Times New Roman"/>
                        </a:rPr>
                        <a:t>Vladimir </a:t>
                      </a:r>
                      <a:r>
                        <a:rPr lang="en-US" sz="1100" b="1" dirty="0" err="1">
                          <a:effectLst/>
                          <a:latin typeface="Times New Roman"/>
                          <a:ea typeface="Times New Roman"/>
                          <a:cs typeface="Times New Roman"/>
                        </a:rPr>
                        <a:t>Tsirkunov</a:t>
                      </a:r>
                      <a:endParaRPr lang="en-US" sz="1200" b="1"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a:effectLst/>
                          <a:latin typeface="Times New Roman"/>
                          <a:ea typeface="Times New Roman"/>
                          <a:cs typeface="Times New Roman"/>
                        </a:rPr>
                        <a:t>World Bank</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2017</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X</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r>
              <a:tr h="165418">
                <a:tc>
                  <a:txBody>
                    <a:bodyPr/>
                    <a:lstStyle/>
                    <a:p>
                      <a:pPr marL="0" marR="0" algn="just">
                        <a:spcBef>
                          <a:spcPts val="0"/>
                        </a:spcBef>
                        <a:spcAft>
                          <a:spcPts val="0"/>
                        </a:spcAft>
                      </a:pPr>
                      <a:r>
                        <a:rPr lang="en-US" sz="1100" dirty="0" smtClean="0">
                          <a:effectLst/>
                          <a:latin typeface="Times New Roman"/>
                          <a:ea typeface="Times New Roman"/>
                          <a:cs typeface="Times New Roman"/>
                        </a:rPr>
                        <a:t>13</a:t>
                      </a:r>
                      <a:endParaRPr lang="en-US" sz="1200"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b="1" dirty="0">
                          <a:effectLst/>
                          <a:latin typeface="Times New Roman"/>
                          <a:ea typeface="Times New Roman"/>
                          <a:cs typeface="Times New Roman"/>
                        </a:rPr>
                        <a:t>Kevin Werner</a:t>
                      </a:r>
                      <a:endParaRPr lang="en-US" sz="1200" b="1"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a:effectLst/>
                          <a:latin typeface="Times New Roman"/>
                          <a:ea typeface="Times New Roman"/>
                          <a:cs typeface="Times New Roman"/>
                        </a:rPr>
                        <a:t>NOAA/NWS</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2017</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 </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X</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r>
              <a:tr h="370840">
                <a:tc>
                  <a:txBody>
                    <a:bodyPr/>
                    <a:lstStyle/>
                    <a:p>
                      <a:pPr marL="0" marR="0" algn="just">
                        <a:spcBef>
                          <a:spcPts val="0"/>
                        </a:spcBef>
                        <a:spcAft>
                          <a:spcPts val="0"/>
                        </a:spcAft>
                      </a:pPr>
                      <a:r>
                        <a:rPr lang="en-US" sz="1100" dirty="0" smtClean="0">
                          <a:effectLst/>
                          <a:latin typeface="Times New Roman"/>
                          <a:ea typeface="Times New Roman"/>
                          <a:cs typeface="Times New Roman"/>
                        </a:rPr>
                        <a:t>14</a:t>
                      </a:r>
                      <a:endParaRPr lang="en-US" sz="1200"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b="1" dirty="0">
                          <a:effectLst/>
                          <a:latin typeface="Times New Roman"/>
                          <a:ea typeface="Times New Roman"/>
                          <a:cs typeface="Times New Roman"/>
                        </a:rPr>
                        <a:t>Stephen </a:t>
                      </a:r>
                      <a:r>
                        <a:rPr lang="en-US" sz="1100" b="1" dirty="0" err="1">
                          <a:effectLst/>
                          <a:latin typeface="Times New Roman"/>
                          <a:ea typeface="Times New Roman"/>
                          <a:cs typeface="Times New Roman"/>
                        </a:rPr>
                        <a:t>Zebiak</a:t>
                      </a:r>
                      <a:endParaRPr lang="en-US" sz="1200" b="1"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dirty="0">
                          <a:effectLst/>
                          <a:latin typeface="Times New Roman"/>
                          <a:ea typeface="Times New Roman"/>
                          <a:cs typeface="Times New Roman"/>
                        </a:rPr>
                        <a:t>International Research Institute for Climate and Society/ Columbia University</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2017</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 </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X</a:t>
                      </a:r>
                      <a:endParaRPr lang="en-US" sz="1200">
                        <a:effectLst/>
                        <a:latin typeface="Times New Roman"/>
                        <a:ea typeface="Times New Roman"/>
                        <a:cs typeface="Times New Roman"/>
                      </a:endParaRPr>
                    </a:p>
                  </a:txBody>
                  <a:tcPr marL="68580" marR="68580" marT="0" marB="0"/>
                </a:tc>
              </a:tr>
              <a:tr h="243840">
                <a:tc>
                  <a:txBody>
                    <a:bodyPr/>
                    <a:lstStyle/>
                    <a:p>
                      <a:pPr marL="0" marR="0" algn="just">
                        <a:spcBef>
                          <a:spcPts val="0"/>
                        </a:spcBef>
                        <a:spcAft>
                          <a:spcPts val="0"/>
                        </a:spcAft>
                      </a:pPr>
                      <a:r>
                        <a:rPr lang="en-US" sz="1100" dirty="0" smtClean="0">
                          <a:effectLst/>
                          <a:latin typeface="Times New Roman"/>
                          <a:ea typeface="Times New Roman"/>
                          <a:cs typeface="Times New Roman"/>
                        </a:rPr>
                        <a:t>15</a:t>
                      </a:r>
                      <a:endParaRPr lang="en-US" sz="1100"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b="1" dirty="0" smtClean="0">
                          <a:effectLst/>
                          <a:latin typeface="Times New Roman"/>
                          <a:ea typeface="Times New Roman"/>
                          <a:cs typeface="Times New Roman"/>
                        </a:rPr>
                        <a:t>Valerie</a:t>
                      </a:r>
                      <a:r>
                        <a:rPr lang="en-US" sz="1100" b="1" baseline="0" dirty="0" smtClean="0">
                          <a:effectLst/>
                          <a:latin typeface="Times New Roman"/>
                          <a:ea typeface="Times New Roman"/>
                          <a:cs typeface="Times New Roman"/>
                        </a:rPr>
                        <a:t> </a:t>
                      </a:r>
                      <a:r>
                        <a:rPr lang="en-US" sz="1100" b="1" baseline="0" dirty="0" err="1" smtClean="0">
                          <a:effectLst/>
                          <a:latin typeface="Times New Roman"/>
                          <a:ea typeface="Times New Roman"/>
                          <a:cs typeface="Times New Roman"/>
                        </a:rPr>
                        <a:t>Rountree</a:t>
                      </a:r>
                      <a:endParaRPr lang="en-US" sz="1100" b="1"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dirty="0" smtClean="0">
                          <a:effectLst/>
                          <a:latin typeface="Times New Roman"/>
                          <a:ea typeface="Times New Roman"/>
                          <a:cs typeface="Times New Roman"/>
                        </a:rPr>
                        <a:t>Univ.</a:t>
                      </a:r>
                      <a:r>
                        <a:rPr lang="en-US" sz="1100" baseline="0" dirty="0" smtClean="0">
                          <a:effectLst/>
                          <a:latin typeface="Times New Roman"/>
                          <a:ea typeface="Times New Roman"/>
                          <a:cs typeface="Times New Roman"/>
                        </a:rPr>
                        <a:t> Arizona (Graduate Student)</a:t>
                      </a:r>
                      <a:endParaRPr lang="en-US" sz="11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smtClean="0">
                          <a:effectLst/>
                          <a:latin typeface="Times New Roman"/>
                          <a:ea typeface="Times New Roman"/>
                          <a:cs typeface="Times New Roman"/>
                        </a:rPr>
                        <a:t>2017</a:t>
                      </a:r>
                      <a:endParaRPr lang="en-US" sz="11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endParaRPr lang="en-US" sz="11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endParaRPr lang="en-US" sz="11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smtClean="0">
                          <a:effectLst/>
                          <a:latin typeface="Times New Roman"/>
                          <a:ea typeface="Times New Roman"/>
                          <a:cs typeface="Times New Roman"/>
                        </a:rPr>
                        <a:t>X</a:t>
                      </a:r>
                      <a:endParaRPr lang="en-US" sz="1100" dirty="0">
                        <a:effectLst/>
                        <a:latin typeface="Times New Roman"/>
                        <a:ea typeface="Times New Roman"/>
                        <a:cs typeface="Times New Roman"/>
                      </a:endParaRPr>
                    </a:p>
                  </a:txBody>
                  <a:tcPr marL="68580" marR="68580" marT="0" marB="0"/>
                </a:tc>
              </a:tr>
              <a:tr h="370840">
                <a:tc>
                  <a:txBody>
                    <a:bodyPr/>
                    <a:lstStyle/>
                    <a:p>
                      <a:pPr marL="0" marR="0" algn="just">
                        <a:spcBef>
                          <a:spcPts val="0"/>
                        </a:spcBef>
                        <a:spcAft>
                          <a:spcPts val="0"/>
                        </a:spcAft>
                      </a:pPr>
                      <a:r>
                        <a:rPr lang="en-US" sz="1100" dirty="0">
                          <a:effectLst/>
                          <a:latin typeface="Times New Roman"/>
                          <a:ea typeface="Times New Roman"/>
                          <a:cs typeface="Times New Roman"/>
                        </a:rPr>
                        <a:t> </a:t>
                      </a:r>
                      <a:endParaRPr lang="en-US" sz="1200"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i="1" dirty="0">
                          <a:effectLst/>
                          <a:latin typeface="Times New Roman"/>
                          <a:ea typeface="Times New Roman"/>
                          <a:cs typeface="Times New Roman"/>
                        </a:rPr>
                        <a:t>Ex Officio</a:t>
                      </a:r>
                      <a:r>
                        <a:rPr lang="en-US" sz="1100" dirty="0">
                          <a:effectLst/>
                          <a:latin typeface="Times New Roman"/>
                          <a:ea typeface="Times New Roman"/>
                          <a:cs typeface="Times New Roman"/>
                        </a:rPr>
                        <a:t>, Chair, Environmental Security, John </a:t>
                      </a:r>
                      <a:r>
                        <a:rPr lang="en-US" sz="1100" dirty="0" err="1">
                          <a:effectLst/>
                          <a:latin typeface="Times New Roman"/>
                          <a:ea typeface="Times New Roman"/>
                          <a:cs typeface="Times New Roman"/>
                        </a:rPr>
                        <a:t>Lanicci</a:t>
                      </a:r>
                      <a:endParaRPr lang="en-US" sz="1200"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a:effectLst/>
                          <a:latin typeface="Times New Roman"/>
                          <a:ea typeface="Times New Roman"/>
                          <a:cs typeface="Times New Roman"/>
                        </a:rPr>
                        <a:t>Embry-Riddle University</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 </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X</a:t>
                      </a:r>
                      <a:endParaRPr lang="en-US" sz="1200" dirty="0">
                        <a:effectLst/>
                        <a:latin typeface="Times New Roman"/>
                        <a:ea typeface="Times New Roman"/>
                        <a:cs typeface="Times New Roman"/>
                      </a:endParaRPr>
                    </a:p>
                  </a:txBody>
                  <a:tcPr marL="68580" marR="68580" marT="0" marB="0"/>
                </a:tc>
              </a:tr>
              <a:tr h="370840">
                <a:tc>
                  <a:txBody>
                    <a:bodyPr/>
                    <a:lstStyle/>
                    <a:p>
                      <a:pPr marL="0" marR="0">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i="1">
                          <a:effectLst/>
                          <a:latin typeface="Times New Roman"/>
                          <a:ea typeface="Times New Roman"/>
                          <a:cs typeface="Times New Roman"/>
                        </a:rPr>
                        <a:t>Ex Officio</a:t>
                      </a:r>
                      <a:r>
                        <a:rPr lang="en-US" sz="1100">
                          <a:effectLst/>
                          <a:latin typeface="Times New Roman"/>
                          <a:ea typeface="Times New Roman"/>
                          <a:cs typeface="Times New Roman"/>
                        </a:rPr>
                        <a:t>, Chair, ICWCS, Angel McCoy,</a:t>
                      </a:r>
                      <a:endParaRPr lang="en-US" sz="120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a:effectLst/>
                          <a:latin typeface="Times New Roman"/>
                          <a:ea typeface="Times New Roman"/>
                          <a:cs typeface="Times New Roman"/>
                        </a:rPr>
                        <a:t>DOI/BOEM</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 </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X</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r>
              <a:tr h="370840">
                <a:tc>
                  <a:txBody>
                    <a:bodyPr/>
                    <a:lstStyle/>
                    <a:p>
                      <a:pPr marL="0" marR="0">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i="1">
                          <a:effectLst/>
                          <a:latin typeface="Times New Roman"/>
                          <a:ea typeface="Times New Roman"/>
                          <a:cs typeface="Times New Roman"/>
                        </a:rPr>
                        <a:t>Ex Officio</a:t>
                      </a:r>
                      <a:r>
                        <a:rPr lang="en-US" sz="1100">
                          <a:effectLst/>
                          <a:latin typeface="Times New Roman"/>
                          <a:ea typeface="Times New Roman"/>
                          <a:cs typeface="Times New Roman"/>
                        </a:rPr>
                        <a:t>, Chair, Energy Committee, Heidi Centola</a:t>
                      </a:r>
                      <a:endParaRPr lang="en-US" sz="120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a:effectLst/>
                          <a:latin typeface="Times New Roman"/>
                          <a:ea typeface="Times New Roman"/>
                          <a:cs typeface="Times New Roman"/>
                        </a:rPr>
                        <a:t>CME Group</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X</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r>
              <a:tr h="370840">
                <a:tc>
                  <a:txBody>
                    <a:bodyPr/>
                    <a:lstStyle/>
                    <a:p>
                      <a:pPr marL="0" marR="0">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i="1" dirty="0">
                          <a:effectLst/>
                          <a:latin typeface="Times New Roman"/>
                          <a:ea typeface="Times New Roman"/>
                          <a:cs typeface="Times New Roman"/>
                        </a:rPr>
                        <a:t>Ex Officio</a:t>
                      </a:r>
                      <a:r>
                        <a:rPr lang="en-US" sz="1100" dirty="0">
                          <a:effectLst/>
                          <a:latin typeface="Times New Roman"/>
                          <a:ea typeface="Times New Roman"/>
                          <a:cs typeface="Times New Roman"/>
                        </a:rPr>
                        <a:t>, Chair, Water Resources </a:t>
                      </a:r>
                      <a:r>
                        <a:rPr lang="en-US" sz="1100" dirty="0" err="1" smtClean="0">
                          <a:effectLst/>
                          <a:latin typeface="Times New Roman"/>
                          <a:ea typeface="Times New Roman"/>
                          <a:cs typeface="Times New Roman"/>
                        </a:rPr>
                        <a:t>Comm</a:t>
                      </a:r>
                      <a:r>
                        <a:rPr lang="en-US" sz="1100" dirty="0" smtClean="0">
                          <a:effectLst/>
                          <a:latin typeface="Times New Roman"/>
                          <a:ea typeface="Times New Roman"/>
                          <a:cs typeface="Times New Roman"/>
                        </a:rPr>
                        <a:t>, </a:t>
                      </a:r>
                      <a:r>
                        <a:rPr lang="en-US" sz="1100" dirty="0">
                          <a:effectLst/>
                          <a:latin typeface="Times New Roman"/>
                          <a:ea typeface="Times New Roman"/>
                          <a:cs typeface="Times New Roman"/>
                        </a:rPr>
                        <a:t>Tim Schneider</a:t>
                      </a:r>
                      <a:endParaRPr lang="en-US" sz="1200"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a:effectLst/>
                          <a:latin typeface="Times New Roman"/>
                          <a:ea typeface="Times New Roman"/>
                          <a:cs typeface="Times New Roman"/>
                        </a:rPr>
                        <a:t>NOAA/NWS/OHD</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 </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X</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r>
              <a:tr h="370840">
                <a:tc>
                  <a:txBody>
                    <a:bodyPr/>
                    <a:lstStyle/>
                    <a:p>
                      <a:pPr marL="0" marR="0">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i="1" dirty="0">
                          <a:effectLst/>
                          <a:latin typeface="Times New Roman"/>
                          <a:ea typeface="Times New Roman"/>
                          <a:cs typeface="Times New Roman"/>
                        </a:rPr>
                        <a:t>Ex Officio</a:t>
                      </a:r>
                      <a:r>
                        <a:rPr lang="en-US" sz="1100" dirty="0">
                          <a:effectLst/>
                          <a:latin typeface="Times New Roman"/>
                          <a:ea typeface="Times New Roman"/>
                          <a:cs typeface="Times New Roman"/>
                        </a:rPr>
                        <a:t>, </a:t>
                      </a:r>
                      <a:r>
                        <a:rPr lang="en-US" sz="1100" dirty="0" smtClean="0">
                          <a:effectLst/>
                          <a:latin typeface="Times New Roman"/>
                          <a:ea typeface="Times New Roman"/>
                          <a:cs typeface="Times New Roman"/>
                        </a:rPr>
                        <a:t>Co-Chair</a:t>
                      </a:r>
                      <a:r>
                        <a:rPr lang="en-US" sz="1100" dirty="0">
                          <a:effectLst/>
                          <a:latin typeface="Times New Roman"/>
                          <a:ea typeface="Times New Roman"/>
                          <a:cs typeface="Times New Roman"/>
                        </a:rPr>
                        <a:t>, Renewable Energy Committee, Andy Clifton</a:t>
                      </a:r>
                      <a:endParaRPr lang="en-US" sz="1200"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dirty="0">
                          <a:effectLst/>
                          <a:latin typeface="Times New Roman"/>
                          <a:ea typeface="Times New Roman"/>
                          <a:cs typeface="Times New Roman"/>
                        </a:rPr>
                        <a:t>NREL</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 </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X</a:t>
                      </a:r>
                      <a:endParaRPr lang="en-US" sz="12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a:effectLst/>
                          <a:latin typeface="Times New Roman"/>
                          <a:ea typeface="Times New Roman"/>
                          <a:cs typeface="Times New Roman"/>
                        </a:rPr>
                        <a:t> </a:t>
                      </a:r>
                      <a:endParaRPr lang="en-US" sz="120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a:effectLst/>
                          <a:latin typeface="Times New Roman"/>
                          <a:ea typeface="Times New Roman"/>
                          <a:cs typeface="Times New Roman"/>
                        </a:rPr>
                        <a:t> </a:t>
                      </a:r>
                      <a:endParaRPr lang="en-US" sz="1200" dirty="0">
                        <a:effectLst/>
                        <a:latin typeface="Times New Roman"/>
                        <a:ea typeface="Times New Roman"/>
                        <a:cs typeface="Times New Roman"/>
                      </a:endParaRPr>
                    </a:p>
                  </a:txBody>
                  <a:tcPr marL="68580" marR="68580" marT="0" marB="0"/>
                </a:tc>
              </a:tr>
              <a:tr h="370840">
                <a:tc>
                  <a:txBody>
                    <a:bodyPr/>
                    <a:lstStyle/>
                    <a:p>
                      <a:pPr marL="0" marR="0">
                        <a:spcBef>
                          <a:spcPts val="0"/>
                        </a:spcBef>
                        <a:spcAft>
                          <a:spcPts val="0"/>
                        </a:spcAft>
                      </a:pPr>
                      <a:endParaRPr lang="en-US" sz="1100"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i="1" dirty="0" smtClean="0">
                          <a:effectLst/>
                          <a:latin typeface="Times New Roman"/>
                          <a:ea typeface="Times New Roman"/>
                          <a:cs typeface="Times New Roman"/>
                        </a:rPr>
                        <a:t>Ex Officio</a:t>
                      </a:r>
                      <a:r>
                        <a:rPr lang="en-US" sz="1100" dirty="0" smtClean="0">
                          <a:effectLst/>
                          <a:latin typeface="Times New Roman"/>
                          <a:ea typeface="Times New Roman"/>
                          <a:cs typeface="Times New Roman"/>
                        </a:rPr>
                        <a:t>, Co-Chair, Renewable Energy</a:t>
                      </a:r>
                      <a:r>
                        <a:rPr lang="en-US" sz="1100" baseline="0" dirty="0" smtClean="0">
                          <a:effectLst/>
                          <a:latin typeface="Times New Roman"/>
                          <a:ea typeface="Times New Roman"/>
                          <a:cs typeface="Times New Roman"/>
                        </a:rPr>
                        <a:t> Committee, Jennifer Newman</a:t>
                      </a:r>
                      <a:endParaRPr lang="en-US" sz="1100" dirty="0">
                        <a:effectLst/>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100" dirty="0" smtClean="0">
                          <a:effectLst/>
                          <a:latin typeface="Times New Roman"/>
                          <a:ea typeface="Times New Roman"/>
                          <a:cs typeface="Times New Roman"/>
                        </a:rPr>
                        <a:t>University of Oklahoma (Graduate</a:t>
                      </a:r>
                      <a:r>
                        <a:rPr lang="en-US" sz="1100" baseline="0" dirty="0" smtClean="0">
                          <a:effectLst/>
                          <a:latin typeface="Times New Roman"/>
                          <a:ea typeface="Times New Roman"/>
                          <a:cs typeface="Times New Roman"/>
                        </a:rPr>
                        <a:t> Student)</a:t>
                      </a:r>
                      <a:endParaRPr lang="en-US" sz="11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endParaRPr lang="en-US" sz="11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endParaRPr lang="en-US" sz="11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endParaRPr lang="en-US" sz="1100" dirty="0">
                        <a:effectLst/>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100" dirty="0" smtClean="0">
                          <a:effectLst/>
                          <a:latin typeface="Times New Roman"/>
                          <a:ea typeface="Times New Roman"/>
                          <a:cs typeface="Times New Roman"/>
                        </a:rPr>
                        <a:t>X</a:t>
                      </a:r>
                      <a:endParaRPr lang="en-US" sz="1100" dirty="0">
                        <a:effectLst/>
                        <a:latin typeface="Times New Roman"/>
                        <a:ea typeface="Times New Roman"/>
                        <a:cs typeface="Times New Roman"/>
                      </a:endParaRPr>
                    </a:p>
                  </a:txBody>
                  <a:tcPr marL="68580" marR="68580" marT="0" marB="0"/>
                </a:tc>
              </a:tr>
            </a:tbl>
          </a:graphicData>
        </a:graphic>
      </p:graphicFrame>
      <p:sp>
        <p:nvSpPr>
          <p:cNvPr id="3" name="Slide Number Placeholder 2"/>
          <p:cNvSpPr>
            <a:spLocks noGrp="1"/>
          </p:cNvSpPr>
          <p:nvPr>
            <p:ph type="sldNum" sz="quarter" idx="12"/>
          </p:nvPr>
        </p:nvSpPr>
        <p:spPr/>
        <p:txBody>
          <a:bodyPr/>
          <a:lstStyle/>
          <a:p>
            <a:fld id="{04550DD4-A635-3543-AB83-7F207D502A4B}" type="slidenum">
              <a:rPr lang="en-US" smtClean="0"/>
              <a:pPr/>
              <a:t>6</a:t>
            </a:fld>
            <a:endParaRPr lang="en-US"/>
          </a:p>
        </p:txBody>
      </p:sp>
      <p:sp>
        <p:nvSpPr>
          <p:cNvPr id="4" name="Title 3"/>
          <p:cNvSpPr>
            <a:spLocks noGrp="1"/>
          </p:cNvSpPr>
          <p:nvPr>
            <p:ph type="title"/>
          </p:nvPr>
        </p:nvSpPr>
        <p:spPr>
          <a:xfrm>
            <a:off x="457200" y="122428"/>
            <a:ext cx="8229600" cy="652272"/>
          </a:xfrm>
        </p:spPr>
        <p:txBody>
          <a:bodyPr>
            <a:normAutofit/>
          </a:bodyPr>
          <a:lstStyle/>
          <a:p>
            <a:r>
              <a:rPr lang="en-US" sz="3200" dirty="0" smtClean="0"/>
              <a:t>Membership</a:t>
            </a:r>
            <a:endParaRPr lang="en-US" sz="3200" dirty="0"/>
          </a:p>
        </p:txBody>
      </p:sp>
    </p:spTree>
    <p:extLst>
      <p:ext uri="{BB962C8B-B14F-4D97-AF65-F5344CB8AC3E}">
        <p14:creationId xmlns:p14="http://schemas.microsoft.com/office/powerpoint/2010/main" val="30517015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8667" y="1913466"/>
            <a:ext cx="8229600" cy="4701821"/>
          </a:xfrm>
        </p:spPr>
        <p:txBody>
          <a:bodyPr/>
          <a:lstStyle/>
          <a:p>
            <a:r>
              <a:rPr lang="en-US" dirty="0" smtClean="0"/>
              <a:t>We have met by phone eight times</a:t>
            </a:r>
          </a:p>
          <a:p>
            <a:r>
              <a:rPr lang="en-US" dirty="0" smtClean="0"/>
              <a:t>Discussed TOR and attempted to define our priorities, and focus our activities</a:t>
            </a:r>
          </a:p>
          <a:p>
            <a:r>
              <a:rPr lang="en-US" dirty="0" smtClean="0"/>
              <a:t>Two activities were proposed: </a:t>
            </a:r>
          </a:p>
          <a:p>
            <a:pPr lvl="1">
              <a:buFont typeface="Arial"/>
              <a:buChar char="•"/>
            </a:pPr>
            <a:r>
              <a:rPr lang="en-US" dirty="0" smtClean="0"/>
              <a:t>Preparation of a Climate Information Guidebook</a:t>
            </a:r>
          </a:p>
          <a:p>
            <a:pPr lvl="1">
              <a:buFont typeface="Arial"/>
              <a:buChar char="•"/>
            </a:pPr>
            <a:r>
              <a:rPr lang="en-US" dirty="0" smtClean="0"/>
              <a:t>Developing Curriculum for Training Expert Translators</a:t>
            </a:r>
          </a:p>
          <a:p>
            <a:r>
              <a:rPr lang="en-US" dirty="0" smtClean="0"/>
              <a:t>Decided to focus on #1 only at first (Climate Info Guidebook)</a:t>
            </a:r>
          </a:p>
          <a:p>
            <a:r>
              <a:rPr lang="en-US" dirty="0" smtClean="0"/>
              <a:t>This effort has stalled due to lack of funding</a:t>
            </a:r>
          </a:p>
          <a:p>
            <a:r>
              <a:rPr lang="en-US" dirty="0" smtClean="0"/>
              <a:t>Thus, we are seeking input on additional priorities and activities </a:t>
            </a:r>
            <a:endParaRPr lang="en-US" dirty="0"/>
          </a:p>
        </p:txBody>
      </p:sp>
      <p:sp>
        <p:nvSpPr>
          <p:cNvPr id="3" name="Slide Number Placeholder 2"/>
          <p:cNvSpPr>
            <a:spLocks noGrp="1"/>
          </p:cNvSpPr>
          <p:nvPr>
            <p:ph type="sldNum" sz="quarter" idx="12"/>
          </p:nvPr>
        </p:nvSpPr>
        <p:spPr/>
        <p:txBody>
          <a:bodyPr/>
          <a:lstStyle/>
          <a:p>
            <a:fld id="{04550DD4-A635-3543-AB83-7F207D502A4B}" type="slidenum">
              <a:rPr lang="en-US" smtClean="0"/>
              <a:pPr/>
              <a:t>7</a:t>
            </a:fld>
            <a:endParaRPr lang="en-US"/>
          </a:p>
        </p:txBody>
      </p:sp>
      <p:sp>
        <p:nvSpPr>
          <p:cNvPr id="4" name="Title 3"/>
          <p:cNvSpPr>
            <a:spLocks noGrp="1"/>
          </p:cNvSpPr>
          <p:nvPr>
            <p:ph type="title"/>
          </p:nvPr>
        </p:nvSpPr>
        <p:spPr/>
        <p:txBody>
          <a:bodyPr/>
          <a:lstStyle/>
          <a:p>
            <a:r>
              <a:rPr lang="en-US" dirty="0" smtClean="0"/>
              <a:t>BGS’ Efforts to Date</a:t>
            </a:r>
            <a:endParaRPr lang="en-US" dirty="0"/>
          </a:p>
        </p:txBody>
      </p:sp>
    </p:spTree>
    <p:extLst>
      <p:ext uri="{BB962C8B-B14F-4D97-AF65-F5344CB8AC3E}">
        <p14:creationId xmlns:p14="http://schemas.microsoft.com/office/powerpoint/2010/main" val="1102630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2">
                                            <p:txEl>
                                              <p:pRg st="5" end="5"/>
                                            </p:txEl>
                                          </p:spTgt>
                                        </p:tgtEl>
                                        <p:attrNameLst>
                                          <p:attrName>style.visibility</p:attrName>
                                        </p:attrNameLst>
                                      </p:cBhvr>
                                      <p:to>
                                        <p:strVal val="visible"/>
                                      </p:to>
                                    </p:set>
                                    <p:anim calcmode="lin" valueType="num">
                                      <p:cBhvr additive="base">
                                        <p:cTn id="33"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2">
                                            <p:txEl>
                                              <p:pRg st="6" end="6"/>
                                            </p:txEl>
                                          </p:spTgt>
                                        </p:tgtEl>
                                        <p:attrNameLst>
                                          <p:attrName>style.visibility</p:attrName>
                                        </p:attrNameLst>
                                      </p:cBhvr>
                                      <p:to>
                                        <p:strVal val="visible"/>
                                      </p:to>
                                    </p:set>
                                    <p:anim calcmode="lin" valueType="num">
                                      <p:cBhvr additive="base">
                                        <p:cTn id="39"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2">
                                            <p:txEl>
                                              <p:pRg st="7" end="7"/>
                                            </p:txEl>
                                          </p:spTgt>
                                        </p:tgtEl>
                                        <p:attrNameLst>
                                          <p:attrName>style.visibility</p:attrName>
                                        </p:attrNameLst>
                                      </p:cBhvr>
                                      <p:to>
                                        <p:strVal val="visible"/>
                                      </p:to>
                                    </p:set>
                                    <p:anim calcmode="lin" valueType="num">
                                      <p:cBhvr additive="base">
                                        <p:cTn id="45"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70467" y="2474030"/>
            <a:ext cx="7560734" cy="2047170"/>
          </a:xfrm>
        </p:spPr>
        <p:txBody>
          <a:bodyPr>
            <a:normAutofit lnSpcReduction="10000"/>
          </a:bodyPr>
          <a:lstStyle/>
          <a:p>
            <a:r>
              <a:rPr lang="en-US" dirty="0" smtClean="0"/>
              <a:t>What do we aim to accomplish?</a:t>
            </a:r>
          </a:p>
          <a:p>
            <a:r>
              <a:rPr lang="en-US" dirty="0" smtClean="0"/>
              <a:t>How will the board measure progress?</a:t>
            </a:r>
          </a:p>
          <a:p>
            <a:r>
              <a:rPr lang="en-US" dirty="0" smtClean="0"/>
              <a:t>What is the board’s role in any project we undertake?</a:t>
            </a:r>
          </a:p>
          <a:p>
            <a:endParaRPr lang="en-US" dirty="0"/>
          </a:p>
          <a:p>
            <a:r>
              <a:rPr lang="en-US" dirty="0" smtClean="0"/>
              <a:t>Are there additional guiding questions to consider?</a:t>
            </a:r>
            <a:endParaRPr lang="en-US" dirty="0"/>
          </a:p>
        </p:txBody>
      </p:sp>
      <p:sp>
        <p:nvSpPr>
          <p:cNvPr id="3" name="Slide Number Placeholder 2"/>
          <p:cNvSpPr>
            <a:spLocks noGrp="1"/>
          </p:cNvSpPr>
          <p:nvPr>
            <p:ph type="sldNum" sz="quarter" idx="12"/>
          </p:nvPr>
        </p:nvSpPr>
        <p:spPr/>
        <p:txBody>
          <a:bodyPr/>
          <a:lstStyle/>
          <a:p>
            <a:fld id="{04550DD4-A635-3543-AB83-7F207D502A4B}" type="slidenum">
              <a:rPr lang="en-US" smtClean="0"/>
              <a:pPr/>
              <a:t>8</a:t>
            </a:fld>
            <a:endParaRPr lang="en-US"/>
          </a:p>
        </p:txBody>
      </p:sp>
      <p:sp>
        <p:nvSpPr>
          <p:cNvPr id="4" name="Title 3"/>
          <p:cNvSpPr>
            <a:spLocks noGrp="1"/>
          </p:cNvSpPr>
          <p:nvPr>
            <p:ph type="title"/>
          </p:nvPr>
        </p:nvSpPr>
        <p:spPr/>
        <p:txBody>
          <a:bodyPr/>
          <a:lstStyle/>
          <a:p>
            <a:r>
              <a:rPr lang="en-US" dirty="0" smtClean="0"/>
              <a:t>Questions to Consider</a:t>
            </a:r>
            <a:endParaRPr lang="en-US" dirty="0"/>
          </a:p>
        </p:txBody>
      </p:sp>
      <p:pic>
        <p:nvPicPr>
          <p:cNvPr id="5" name="Picture 4"/>
          <p:cNvPicPr>
            <a:picLocks noChangeAspect="1"/>
          </p:cNvPicPr>
          <p:nvPr/>
        </p:nvPicPr>
        <p:blipFill>
          <a:blip r:embed="rId2"/>
          <a:stretch>
            <a:fillRect/>
          </a:stretch>
        </p:blipFill>
        <p:spPr>
          <a:xfrm>
            <a:off x="7162800" y="4524423"/>
            <a:ext cx="1981199" cy="2284540"/>
          </a:xfrm>
          <a:prstGeom prst="rect">
            <a:avLst/>
          </a:prstGeom>
        </p:spPr>
      </p:pic>
    </p:spTree>
    <p:extLst>
      <p:ext uri="{BB962C8B-B14F-4D97-AF65-F5344CB8AC3E}">
        <p14:creationId xmlns:p14="http://schemas.microsoft.com/office/powerpoint/2010/main" val="46285626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Slide Number Placeholder 2"/>
          <p:cNvSpPr>
            <a:spLocks noGrp="1"/>
          </p:cNvSpPr>
          <p:nvPr>
            <p:ph type="sldNum" sz="quarter" idx="12"/>
          </p:nvPr>
        </p:nvSpPr>
        <p:spPr/>
        <p:txBody>
          <a:bodyPr/>
          <a:lstStyle/>
          <a:p>
            <a:fld id="{04550DD4-A635-3543-AB83-7F207D502A4B}" type="slidenum">
              <a:rPr lang="en-US" smtClean="0"/>
              <a:pPr/>
              <a:t>9</a:t>
            </a:fld>
            <a:endParaRPr lang="en-US"/>
          </a:p>
        </p:txBody>
      </p:sp>
      <p:sp>
        <p:nvSpPr>
          <p:cNvPr id="4" name="Title 3"/>
          <p:cNvSpPr>
            <a:spLocks noGrp="1"/>
          </p:cNvSpPr>
          <p:nvPr>
            <p:ph type="title"/>
          </p:nvPr>
        </p:nvSpPr>
        <p:spPr/>
        <p:txBody>
          <a:bodyPr/>
          <a:lstStyle/>
          <a:p>
            <a:r>
              <a:rPr lang="en-US" dirty="0" smtClean="0"/>
              <a:t>Back-Up Slides</a:t>
            </a:r>
            <a:endParaRPr lang="en-US" dirty="0"/>
          </a:p>
        </p:txBody>
      </p:sp>
    </p:spTree>
    <p:extLst>
      <p:ext uri="{BB962C8B-B14F-4D97-AF65-F5344CB8AC3E}">
        <p14:creationId xmlns:p14="http://schemas.microsoft.com/office/powerpoint/2010/main" val="120098849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Waveform.thmx</Template>
  <TotalTime>2715</TotalTime>
  <Words>1573</Words>
  <Application>Microsoft Macintosh PowerPoint</Application>
  <PresentationFormat>On-screen Show (4:3)</PresentationFormat>
  <Paragraphs>240</Paragraphs>
  <Slides>11</Slides>
  <Notes>3</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Waveform</vt:lpstr>
      <vt:lpstr>AMS Board on Global Strategies</vt:lpstr>
      <vt:lpstr>Meeting Purpose and Agenda</vt:lpstr>
      <vt:lpstr>PowerPoint Presentation</vt:lpstr>
      <vt:lpstr>Board on Global Strategies (BGS) </vt:lpstr>
      <vt:lpstr>Activities (Per TOR)</vt:lpstr>
      <vt:lpstr>Membership</vt:lpstr>
      <vt:lpstr>BGS’ Efforts to Date</vt:lpstr>
      <vt:lpstr>Questions to Consider</vt:lpstr>
      <vt:lpstr>Back-Up Slides</vt:lpstr>
      <vt:lpstr>Climate Information Guidebook</vt:lpstr>
      <vt:lpstr>Climate Info Guidebook (Cont.)</vt:lpstr>
    </vt:vector>
  </TitlesOfParts>
  <Company>NOAA Earth System Research Laboratory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AMS Board on Enterprise Economic Development</dc:title>
  <dc:creator>Melinda Marquis</dc:creator>
  <cp:lastModifiedBy>Melinda Marquis</cp:lastModifiedBy>
  <cp:revision>195</cp:revision>
  <cp:lastPrinted>2014-08-07T20:44:27Z</cp:lastPrinted>
  <dcterms:created xsi:type="dcterms:W3CDTF">2012-01-21T02:11:09Z</dcterms:created>
  <dcterms:modified xsi:type="dcterms:W3CDTF">2014-08-07T22:08:33Z</dcterms:modified>
</cp:coreProperties>
</file>