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56" r:id="rId2"/>
    <p:sldId id="257" r:id="rId3"/>
    <p:sldId id="267" r:id="rId4"/>
    <p:sldId id="266" r:id="rId5"/>
    <p:sldId id="268" r:id="rId6"/>
    <p:sldId id="259" r:id="rId7"/>
    <p:sldId id="260" r:id="rId8"/>
    <p:sldId id="261" r:id="rId9"/>
    <p:sldId id="262" r:id="rId10"/>
    <p:sldId id="264" r:id="rId11"/>
    <p:sldId id="265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F37B7502-0D9B-5B47-9E91-04484AE16F1D}" type="datetimeFigureOut">
              <a:rPr lang="en-US" smtClean="0"/>
              <a:t>8/13/14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EA05A187-93C5-5D4A-B496-10CEA7F69A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wendy.marie.thomas@noaa.g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AMS’ Board on Global Strategies</a:t>
            </a:r>
            <a:br>
              <a:rPr lang="en-US" dirty="0" smtClean="0"/>
            </a:br>
            <a:r>
              <a:rPr lang="en-US" sz="4000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Climate and Health Considerations</a:t>
            </a:r>
            <a:endParaRPr lang="en-US" sz="4000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631136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Wendy Marie Thomas</a:t>
            </a:r>
          </a:p>
          <a:p>
            <a:r>
              <a:rPr lang="en-US" sz="2200" dirty="0" smtClean="0"/>
              <a:t>Meteorologist, NOAA/NWS; AMS Member</a:t>
            </a:r>
            <a:r>
              <a:rPr lang="en-US" sz="2200" dirty="0"/>
              <a:t>;</a:t>
            </a:r>
            <a:r>
              <a:rPr lang="en-US" sz="2200" dirty="0" smtClean="0"/>
              <a:t> AMS Board on Environment and Health Member</a:t>
            </a:r>
          </a:p>
          <a:p>
            <a:r>
              <a:rPr lang="en-US" sz="2200" dirty="0" smtClean="0"/>
              <a:t>14 August 2014</a:t>
            </a:r>
          </a:p>
          <a:p>
            <a:r>
              <a:rPr lang="en-US" sz="2200" dirty="0" smtClean="0"/>
              <a:t>AMS Summer Community Meeting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40427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Olympic-like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8001000" cy="4114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812" y="1756049"/>
            <a:ext cx="3332488" cy="51019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777" y="1905000"/>
            <a:ext cx="5085275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VISUALIZE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/>
              <a:t>“Where there is no vision, the people perish”</a:t>
            </a:r>
          </a:p>
          <a:p>
            <a:r>
              <a:rPr lang="en-US" dirty="0"/>
              <a:t> </a:t>
            </a:r>
            <a:r>
              <a:rPr lang="en-US" dirty="0" smtClean="0"/>
              <a:t>       Proverbs 29:18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FOCUS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Do one thing…at a time…well.</a:t>
            </a:r>
          </a:p>
          <a:p>
            <a:endParaRPr lang="en-US" dirty="0"/>
          </a:p>
          <a:p>
            <a:r>
              <a:rPr lang="en-US" b="1" dirty="0" smtClean="0"/>
              <a:t>TEAMANSHIP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/>
              <a:t>“Individually we are one drop.  Together, we are an</a:t>
            </a:r>
          </a:p>
          <a:p>
            <a:r>
              <a:rPr lang="en-US" i="1" dirty="0" smtClean="0"/>
              <a:t>ocean”</a:t>
            </a:r>
          </a:p>
          <a:p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Ryunosuke</a:t>
            </a:r>
            <a:r>
              <a:rPr lang="en-US" dirty="0" smtClean="0"/>
              <a:t> </a:t>
            </a:r>
            <a:r>
              <a:rPr lang="en-US" dirty="0" err="1" smtClean="0"/>
              <a:t>Satoro</a:t>
            </a:r>
            <a:r>
              <a:rPr lang="en-US" dirty="0" smtClean="0"/>
              <a:t>, Japanese Poet</a:t>
            </a:r>
          </a:p>
          <a:p>
            <a:endParaRPr lang="en-US" dirty="0"/>
          </a:p>
          <a:p>
            <a:r>
              <a:rPr lang="en-US" b="1" dirty="0" smtClean="0"/>
              <a:t>AKNOWLEDGE VICTORY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Celebrate successes before moving on…</a:t>
            </a:r>
            <a:r>
              <a:rPr lang="en-US" i="1" dirty="0" smtClean="0"/>
              <a:t>Recover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4518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Go for Gold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8001000" cy="4114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2777" y="1453805"/>
            <a:ext cx="8071440" cy="5909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VISUALIZE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does success look like?</a:t>
            </a:r>
          </a:p>
          <a:p>
            <a:pPr marL="742950" lvl="1" indent="-285750">
              <a:buFont typeface="Arial"/>
              <a:buChar char="•"/>
            </a:pPr>
            <a:r>
              <a:rPr lang="en-US" i="1" dirty="0" smtClean="0"/>
              <a:t>What if the AMA and AMS had a joint program?</a:t>
            </a:r>
          </a:p>
          <a:p>
            <a:pPr marL="742950" lvl="1" indent="-285750">
              <a:buFont typeface="Arial"/>
              <a:buChar char="•"/>
            </a:pPr>
            <a:r>
              <a:rPr lang="en-US" i="1" dirty="0" smtClean="0"/>
              <a:t>What if Centers of Excellence produced novel ways of forecasting?</a:t>
            </a:r>
          </a:p>
          <a:p>
            <a:endParaRPr lang="en-US" i="1" dirty="0" smtClean="0"/>
          </a:p>
          <a:p>
            <a:r>
              <a:rPr lang="en-US" b="1" dirty="0" smtClean="0"/>
              <a:t>FOCUS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one thing can we focus? What’s a mutually beneficial goal?</a:t>
            </a:r>
          </a:p>
          <a:p>
            <a:pPr marL="742950" lvl="1" indent="-285750">
              <a:buFont typeface="Arial"/>
              <a:buChar char="•"/>
            </a:pPr>
            <a:r>
              <a:rPr lang="en-US" i="1" dirty="0" smtClean="0"/>
              <a:t>Improving health applications via Academia, Policy, Agencies, Private Sector, etc?</a:t>
            </a:r>
          </a:p>
          <a:p>
            <a:endParaRPr lang="en-US" i="1" dirty="0"/>
          </a:p>
          <a:p>
            <a:r>
              <a:rPr lang="en-US" b="1" dirty="0" smtClean="0"/>
              <a:t>TEAMANSHIP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What can our Boards accomplish together to yield more mileage?</a:t>
            </a:r>
          </a:p>
          <a:p>
            <a:pPr marL="742950" lvl="1" indent="-285750">
              <a:buFont typeface="Arial"/>
              <a:buChar char="•"/>
            </a:pPr>
            <a:r>
              <a:rPr lang="en-US" i="1" dirty="0" smtClean="0"/>
              <a:t>What if we co-wrote Op-Eds in NYT, WP, Financial Times, etc?</a:t>
            </a:r>
          </a:p>
          <a:p>
            <a:pPr marL="742950" lvl="1" indent="-285750">
              <a:buFont typeface="Arial"/>
              <a:buChar char="•"/>
            </a:pPr>
            <a:r>
              <a:rPr lang="en-US" i="1" dirty="0" smtClean="0"/>
              <a:t>Are we leveraging our members speak to the Hill, UN, World Bank </a:t>
            </a:r>
          </a:p>
          <a:p>
            <a:pPr lvl="1"/>
            <a:r>
              <a:rPr lang="en-US" i="1" dirty="0"/>
              <a:t> </a:t>
            </a:r>
            <a:r>
              <a:rPr lang="en-US" i="1" dirty="0" smtClean="0"/>
              <a:t>    and other decision-making bodies?</a:t>
            </a:r>
            <a:endParaRPr lang="en-US" dirty="0" smtClean="0"/>
          </a:p>
          <a:p>
            <a:endParaRPr lang="en-US" b="1" dirty="0"/>
          </a:p>
          <a:p>
            <a:r>
              <a:rPr lang="en-US" b="1" dirty="0" smtClean="0"/>
              <a:t>AKNOWLEDGE VICTORY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Are we recovering from hard work?</a:t>
            </a:r>
          </a:p>
          <a:p>
            <a:pPr marL="742950" lvl="1" indent="-285750">
              <a:buFont typeface="Arial"/>
              <a:buChar char="•"/>
            </a:pPr>
            <a:r>
              <a:rPr lang="en-US" i="1" dirty="0" smtClean="0"/>
              <a:t>Do we take time to celebrate together our victories?</a:t>
            </a:r>
          </a:p>
          <a:p>
            <a:pPr marL="742950" lvl="1" indent="-285750">
              <a:buFont typeface="Arial"/>
              <a:buChar char="•"/>
            </a:pPr>
            <a:r>
              <a:rPr lang="en-US" i="1" dirty="0" smtClean="0"/>
              <a:t>Are we connecting at AMS events to have a toast or dinner together?</a:t>
            </a:r>
          </a:p>
          <a:p>
            <a:pPr marL="742950" lvl="1" indent="-285750">
              <a:buFont typeface="Arial"/>
              <a:buChar char="•"/>
            </a:pPr>
            <a:endParaRPr lang="en-US" i="1" dirty="0"/>
          </a:p>
          <a:p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776" y="4546960"/>
            <a:ext cx="1509523" cy="231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293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8227" y="586546"/>
            <a:ext cx="7779269" cy="5940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5400" b="1" dirty="0" smtClean="0">
              <a:solidFill>
                <a:srgbClr val="EAC968"/>
              </a:solidFill>
              <a:hlinkClick r:id="rId2"/>
            </a:endParaRPr>
          </a:p>
          <a:p>
            <a:pPr algn="ctr"/>
            <a:r>
              <a:rPr lang="en-US" sz="5400" b="1" dirty="0" smtClean="0">
                <a:solidFill>
                  <a:srgbClr val="EAC968"/>
                </a:solidFill>
                <a:hlinkClick r:id="rId2"/>
              </a:rPr>
              <a:t>DISCUSSION</a:t>
            </a:r>
          </a:p>
          <a:p>
            <a:pPr algn="ctr"/>
            <a:endParaRPr lang="en-US" sz="4000" i="1" dirty="0">
              <a:solidFill>
                <a:srgbClr val="EAC968"/>
              </a:solidFill>
              <a:hlinkClick r:id="rId2"/>
            </a:endParaRPr>
          </a:p>
          <a:p>
            <a:pPr algn="ctr"/>
            <a:r>
              <a:rPr lang="en-US" sz="4000" i="1" dirty="0" smtClean="0">
                <a:solidFill>
                  <a:srgbClr val="EAC968"/>
                </a:solidFill>
                <a:hlinkClick r:id="rId2"/>
              </a:rPr>
              <a:t>There is strength in numbers… </a:t>
            </a:r>
          </a:p>
          <a:p>
            <a:pPr algn="ctr"/>
            <a:endParaRPr lang="en-US" sz="4000" dirty="0">
              <a:hlinkClick r:id="rId2"/>
            </a:endParaRPr>
          </a:p>
          <a:p>
            <a:pPr algn="ctr"/>
            <a:r>
              <a:rPr lang="en-US" sz="4000" dirty="0" smtClean="0">
                <a:hlinkClick r:id="rId2"/>
              </a:rPr>
              <a:t>wendy.marie.thomas@noaa.gov</a:t>
            </a:r>
            <a:endParaRPr lang="en-US" sz="4000" dirty="0" smtClean="0"/>
          </a:p>
          <a:p>
            <a:pPr algn="ctr"/>
            <a:r>
              <a:rPr lang="en-US" sz="4000" dirty="0" smtClean="0"/>
              <a:t>301.713.0278 ext. 101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046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Sector - 101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701395"/>
            <a:ext cx="8001000" cy="490049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Health Sector &gt;&gt; Weather Sector</a:t>
            </a:r>
          </a:p>
          <a:p>
            <a:pPr marL="457200" lvl="1" indent="0">
              <a:buNone/>
            </a:pPr>
            <a:r>
              <a:rPr lang="en-US" dirty="0" smtClean="0"/>
              <a:t>   For example, 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Sought us for numerical modeling experience and to understand climate</a:t>
            </a:r>
          </a:p>
          <a:p>
            <a:r>
              <a:rPr lang="en-US" dirty="0" smtClean="0"/>
              <a:t>Epidemic modeling, </a:t>
            </a:r>
            <a:r>
              <a:rPr lang="en-US" b="1" dirty="0" smtClean="0"/>
              <a:t>SIR</a:t>
            </a:r>
            <a:r>
              <a:rPr lang="en-US" dirty="0" smtClean="0"/>
              <a:t> [</a:t>
            </a:r>
            <a:r>
              <a:rPr lang="en-US" b="1" dirty="0" smtClean="0"/>
              <a:t>S</a:t>
            </a:r>
            <a:r>
              <a:rPr lang="en-US" dirty="0" smtClean="0"/>
              <a:t>usceptible, </a:t>
            </a:r>
            <a:r>
              <a:rPr lang="en-US" b="1" dirty="0" smtClean="0"/>
              <a:t>I</a:t>
            </a:r>
            <a:r>
              <a:rPr lang="en-US" dirty="0" smtClean="0"/>
              <a:t>mmune, </a:t>
            </a:r>
            <a:r>
              <a:rPr lang="en-US" b="1" dirty="0" smtClean="0"/>
              <a:t>R</a:t>
            </a:r>
            <a:r>
              <a:rPr lang="en-US" dirty="0" smtClean="0"/>
              <a:t>ecovered]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5480" y="2317026"/>
            <a:ext cx="4947883" cy="279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8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History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49530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5,000 BCE −</a:t>
            </a:r>
            <a:r>
              <a:rPr lang="en-US" dirty="0" smtClean="0"/>
              <a:t> Indus Region </a:t>
            </a:r>
          </a:p>
          <a:p>
            <a:r>
              <a:rPr lang="en-US" b="1" dirty="0" smtClean="0"/>
              <a:t>460 BCE</a:t>
            </a:r>
            <a:r>
              <a:rPr lang="en-US" dirty="0" smtClean="0"/>
              <a:t> </a:t>
            </a:r>
            <a:r>
              <a:rPr lang="en-US" b="1" dirty="0"/>
              <a:t>−</a:t>
            </a:r>
            <a:r>
              <a:rPr lang="en-US" dirty="0" smtClean="0"/>
              <a:t> Western Europe – Hippocrates  </a:t>
            </a:r>
            <a:r>
              <a:rPr lang="en-US" sz="1700" i="1" dirty="0" smtClean="0"/>
              <a:t>whoever </a:t>
            </a:r>
            <a:r>
              <a:rPr lang="en-US" sz="1700" i="1" dirty="0"/>
              <a:t>wishes to investigate medicine properly, should proceed thus: in the first place to consider the seasons of the year, and what effects each of them produces for they are not at all </a:t>
            </a:r>
            <a:r>
              <a:rPr lang="en-US" sz="1700" i="1" dirty="0" smtClean="0"/>
              <a:t>alike…</a:t>
            </a:r>
          </a:p>
          <a:p>
            <a:r>
              <a:rPr lang="en-US" b="1" dirty="0" smtClean="0"/>
              <a:t>1700s  </a:t>
            </a:r>
            <a:r>
              <a:rPr lang="en-US" b="1" dirty="0"/>
              <a:t>− </a:t>
            </a:r>
            <a:r>
              <a:rPr lang="en-US" dirty="0" smtClean="0"/>
              <a:t>In</a:t>
            </a:r>
            <a:r>
              <a:rPr lang="en-US" b="1" u="sng" dirty="0" smtClean="0"/>
              <a:t>flu</a:t>
            </a:r>
            <a:r>
              <a:rPr lang="en-US" dirty="0" smtClean="0"/>
              <a:t>enza di </a:t>
            </a:r>
            <a:r>
              <a:rPr lang="en-US" dirty="0" err="1" smtClean="0"/>
              <a:t>freddo</a:t>
            </a:r>
            <a:r>
              <a:rPr lang="en-US" dirty="0" smtClean="0"/>
              <a:t> = </a:t>
            </a:r>
            <a:r>
              <a:rPr lang="en-US" i="1" dirty="0" smtClean="0"/>
              <a:t>influence of the cold </a:t>
            </a:r>
          </a:p>
          <a:p>
            <a:r>
              <a:rPr lang="en-US" b="1" dirty="0" smtClean="0"/>
              <a:t>Late 1800s – early 1900s − </a:t>
            </a:r>
            <a:r>
              <a:rPr lang="en-US" dirty="0" smtClean="0"/>
              <a:t>World War I &amp; II</a:t>
            </a:r>
          </a:p>
          <a:p>
            <a:pPr lvl="1">
              <a:lnSpc>
                <a:spcPct val="110000"/>
              </a:lnSpc>
            </a:pPr>
            <a:r>
              <a:rPr lang="en-US" i="1" dirty="0" smtClean="0"/>
              <a:t>Health: Germ Theory/Virology                              </a:t>
            </a:r>
          </a:p>
          <a:p>
            <a:pPr lvl="1">
              <a:lnSpc>
                <a:spcPct val="110000"/>
              </a:lnSpc>
            </a:pPr>
            <a:r>
              <a:rPr lang="en-US" i="1" dirty="0" smtClean="0"/>
              <a:t>Meteorology: War-motivated knowledge to navigate skies and oceans</a:t>
            </a:r>
          </a:p>
          <a:p>
            <a:pPr lvl="1">
              <a:lnSpc>
                <a:spcPct val="110000"/>
              </a:lnSpc>
            </a:pPr>
            <a:r>
              <a:rPr lang="en-US" i="1" dirty="0" smtClean="0"/>
              <a:t>Spanish Flu </a:t>
            </a:r>
            <a:r>
              <a:rPr lang="en-US" b="1" i="1" dirty="0"/>
              <a:t>−</a:t>
            </a:r>
            <a:r>
              <a:rPr lang="en-US" i="1" dirty="0" smtClean="0"/>
              <a:t> 1919 </a:t>
            </a:r>
          </a:p>
          <a:p>
            <a:pPr lvl="1">
              <a:lnSpc>
                <a:spcPct val="110000"/>
              </a:lnSpc>
            </a:pPr>
            <a:r>
              <a:rPr lang="en-US" i="1" dirty="0" smtClean="0"/>
              <a:t>AMS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5960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History Together</a:t>
            </a:r>
            <a:endParaRPr lang="en-US" dirty="0"/>
          </a:p>
        </p:txBody>
      </p:sp>
      <p:pic>
        <p:nvPicPr>
          <p:cNvPr id="8" name="Picture 7" descr="137550main_AMS-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168" y="1919394"/>
            <a:ext cx="4456689" cy="431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10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History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5,000 BCE −</a:t>
            </a:r>
            <a:r>
              <a:rPr lang="en-US" dirty="0" smtClean="0"/>
              <a:t> Indus Region </a:t>
            </a:r>
          </a:p>
          <a:p>
            <a:r>
              <a:rPr lang="en-US" b="1" dirty="0" smtClean="0"/>
              <a:t>460 BCE</a:t>
            </a:r>
            <a:r>
              <a:rPr lang="en-US" dirty="0" smtClean="0"/>
              <a:t> </a:t>
            </a:r>
            <a:r>
              <a:rPr lang="en-US" b="1" dirty="0"/>
              <a:t>−</a:t>
            </a:r>
            <a:r>
              <a:rPr lang="en-US" dirty="0" smtClean="0"/>
              <a:t> Western Europe – Hippocrates  </a:t>
            </a:r>
            <a:r>
              <a:rPr lang="en-US" sz="1700" i="1" dirty="0" smtClean="0"/>
              <a:t>whoever </a:t>
            </a:r>
            <a:r>
              <a:rPr lang="en-US" sz="1700" i="1" dirty="0"/>
              <a:t>wishes to investigate medicine properly, should proceed thus: in the first place to consider the seasons of the year, and what effects each of them produces for they are not at all </a:t>
            </a:r>
            <a:r>
              <a:rPr lang="en-US" sz="1700" i="1" dirty="0" smtClean="0"/>
              <a:t>alike…</a:t>
            </a:r>
          </a:p>
          <a:p>
            <a:r>
              <a:rPr lang="en-US" b="1" dirty="0" smtClean="0"/>
              <a:t>1700s  </a:t>
            </a:r>
            <a:r>
              <a:rPr lang="en-US" b="1" dirty="0"/>
              <a:t>− </a:t>
            </a:r>
            <a:r>
              <a:rPr lang="en-US" dirty="0" smtClean="0"/>
              <a:t>In</a:t>
            </a:r>
            <a:r>
              <a:rPr lang="en-US" b="1" u="sng" dirty="0" smtClean="0"/>
              <a:t>flu</a:t>
            </a:r>
            <a:r>
              <a:rPr lang="en-US" dirty="0" smtClean="0"/>
              <a:t>enza di </a:t>
            </a:r>
            <a:r>
              <a:rPr lang="en-US" dirty="0" err="1" smtClean="0"/>
              <a:t>freddo</a:t>
            </a:r>
            <a:r>
              <a:rPr lang="en-US" dirty="0" smtClean="0"/>
              <a:t> = </a:t>
            </a:r>
            <a:r>
              <a:rPr lang="en-US" i="1" dirty="0" smtClean="0"/>
              <a:t>influence of the cold </a:t>
            </a:r>
          </a:p>
          <a:p>
            <a:r>
              <a:rPr lang="en-US" b="1" dirty="0" smtClean="0"/>
              <a:t>Late 1800s – early 1900s − </a:t>
            </a:r>
            <a:r>
              <a:rPr lang="en-US" dirty="0" smtClean="0"/>
              <a:t>World War I &amp; II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Health: Germ Theory/Virology                              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Meteorology: War-motivated knowledge to navigate skies and oceans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Spanish Flu </a:t>
            </a:r>
            <a:r>
              <a:rPr lang="en-US" b="1" dirty="0"/>
              <a:t>−</a:t>
            </a:r>
            <a:r>
              <a:rPr lang="en-US" dirty="0" smtClean="0"/>
              <a:t> 1919 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AMS</a:t>
            </a:r>
          </a:p>
          <a:p>
            <a:r>
              <a:rPr lang="en-US" b="1" dirty="0" smtClean="0"/>
              <a:t>1990s</a:t>
            </a:r>
            <a:r>
              <a:rPr lang="en-US" dirty="0" smtClean="0"/>
              <a:t> </a:t>
            </a:r>
            <a:r>
              <a:rPr lang="en-US" b="1" dirty="0" smtClean="0"/>
              <a:t>− </a:t>
            </a:r>
            <a:r>
              <a:rPr lang="en-US" dirty="0" smtClean="0"/>
              <a:t>Numerical Modeling, Climate Change, Mega Heat Waves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00875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398" y="274638"/>
            <a:ext cx="8377102" cy="1143000"/>
          </a:xfrm>
        </p:spPr>
        <p:txBody>
          <a:bodyPr/>
          <a:lstStyle/>
          <a:p>
            <a:r>
              <a:rPr lang="en-US" i="1" dirty="0" smtClean="0"/>
              <a:t>Today we are connecting…but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we speaking the same language?</a:t>
            </a:r>
          </a:p>
          <a:p>
            <a:r>
              <a:rPr lang="en-US" dirty="0" smtClean="0"/>
              <a:t>Is there sizeable progress?</a:t>
            </a:r>
          </a:p>
          <a:p>
            <a:r>
              <a:rPr lang="en-US" dirty="0" smtClean="0"/>
              <a:t>Is there momentum?</a:t>
            </a:r>
          </a:p>
          <a:p>
            <a:r>
              <a:rPr lang="en-US" dirty="0" smtClean="0"/>
              <a:t>Are there obstacles that need to be addressed?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756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Academic:  </a:t>
            </a:r>
            <a:r>
              <a:rPr lang="en-US" dirty="0" smtClean="0"/>
              <a:t>Centers of Excellence; Collaborations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i="1" dirty="0" smtClean="0"/>
              <a:t>Private: </a:t>
            </a:r>
            <a:r>
              <a:rPr lang="en-US" dirty="0"/>
              <a:t>Private sector interests </a:t>
            </a:r>
            <a:r>
              <a:rPr lang="en-US" dirty="0" smtClean="0"/>
              <a:t>and knowing its baseline </a:t>
            </a:r>
            <a:r>
              <a:rPr lang="en-US" dirty="0"/>
              <a:t>needs (if any) to move </a:t>
            </a:r>
            <a:r>
              <a:rPr lang="en-US" dirty="0" smtClean="0"/>
              <a:t>forward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i="1" dirty="0" smtClean="0"/>
              <a:t>Public:  </a:t>
            </a:r>
            <a:r>
              <a:rPr lang="en-US" dirty="0"/>
              <a:t>Requirements for research and baseline </a:t>
            </a:r>
            <a:r>
              <a:rPr lang="en-US" dirty="0" smtClean="0"/>
              <a:t>operations for national and international coordination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6976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31790"/>
            <a:ext cx="8001000" cy="1143000"/>
          </a:xfrm>
        </p:spPr>
        <p:txBody>
          <a:bodyPr/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AMS’ Board on Environment and Health</a:t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52" y="1685117"/>
            <a:ext cx="8503566" cy="4481585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Chair, Dr. Rita Colwell  </a:t>
            </a:r>
          </a:p>
          <a:p>
            <a:pPr lvl="1"/>
            <a:r>
              <a:rPr lang="en-US" dirty="0" smtClean="0"/>
              <a:t>Biologist</a:t>
            </a:r>
          </a:p>
          <a:p>
            <a:pPr lvl="1"/>
            <a:r>
              <a:rPr lang="en-US" dirty="0" smtClean="0"/>
              <a:t>Special US DOS Envoy</a:t>
            </a:r>
          </a:p>
          <a:p>
            <a:pPr lvl="1"/>
            <a:r>
              <a:rPr lang="en-US" dirty="0" smtClean="0"/>
              <a:t>Pioneered SST for Cholera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 22 Board Members</a:t>
            </a:r>
          </a:p>
          <a:p>
            <a:pPr lvl="1"/>
            <a:r>
              <a:rPr lang="en-US" b="1" i="1" dirty="0" smtClean="0"/>
              <a:t>Represent: </a:t>
            </a:r>
            <a:r>
              <a:rPr lang="en-US" dirty="0" smtClean="0"/>
              <a:t>IPCC, GEO, WMO, CSP, CDC, NIH, NASA, NCAR, Universities, and NOAA</a:t>
            </a:r>
          </a:p>
          <a:p>
            <a:pPr lvl="1"/>
            <a:r>
              <a:rPr lang="en-US" dirty="0" smtClean="0"/>
              <a:t>Completing an “Information Statement” </a:t>
            </a:r>
          </a:p>
          <a:p>
            <a:pPr lvl="1"/>
            <a:r>
              <a:rPr lang="en-US" dirty="0" smtClean="0"/>
              <a:t>Host Sessions at AMS Annual Meetings </a:t>
            </a:r>
          </a:p>
          <a:p>
            <a:pPr lvl="1"/>
            <a:r>
              <a:rPr lang="en-US" dirty="0" smtClean="0"/>
              <a:t>Seeking to work with other Boards and Committees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261" y="1819893"/>
            <a:ext cx="3066860" cy="172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92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AMS’ STAC &amp; CWCE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4999"/>
            <a:ext cx="8001000" cy="4493561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 smtClean="0"/>
              <a:t>Writing</a:t>
            </a:r>
          </a:p>
          <a:p>
            <a:pPr lvl="1"/>
            <a:r>
              <a:rPr lang="en-US" dirty="0" smtClean="0"/>
              <a:t>AMS Information, Education or Policy Statements</a:t>
            </a:r>
          </a:p>
          <a:p>
            <a:pPr lvl="1"/>
            <a:r>
              <a:rPr lang="en-US" dirty="0" smtClean="0"/>
              <a:t>Op-Eds</a:t>
            </a:r>
          </a:p>
          <a:p>
            <a:pPr lvl="1"/>
            <a:r>
              <a:rPr lang="en-US" dirty="0" smtClean="0"/>
              <a:t>Journal article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1" i="1" dirty="0" smtClean="0"/>
              <a:t>Meetings</a:t>
            </a:r>
          </a:p>
          <a:p>
            <a:pPr lvl="1"/>
            <a:r>
              <a:rPr lang="en-US" dirty="0" smtClean="0"/>
              <a:t>Joint sessions at respective meetings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1" i="1" dirty="0" smtClean="0"/>
              <a:t>Other Outreach</a:t>
            </a:r>
          </a:p>
          <a:p>
            <a:pPr lvl="1"/>
            <a:r>
              <a:rPr lang="en-US" dirty="0" smtClean="0"/>
              <a:t>International</a:t>
            </a:r>
            <a:r>
              <a:rPr lang="en-US" dirty="0"/>
              <a:t> </a:t>
            </a:r>
            <a:r>
              <a:rPr lang="en-US" dirty="0" smtClean="0"/>
              <a:t>or U.S. (on the Hill)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394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328</TotalTime>
  <Words>663</Words>
  <Application>Microsoft Macintosh PowerPoint</Application>
  <PresentationFormat>On-screen Show (4:3)</PresentationFormat>
  <Paragraphs>116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Travelogue</vt:lpstr>
      <vt:lpstr>AMS’ Board on Global Strategies Climate and Health Considerations</vt:lpstr>
      <vt:lpstr>Health Sector - 101</vt:lpstr>
      <vt:lpstr>Our History Together</vt:lpstr>
      <vt:lpstr>Our History Together</vt:lpstr>
      <vt:lpstr>Our History Together</vt:lpstr>
      <vt:lpstr>Today we are connecting…but</vt:lpstr>
      <vt:lpstr>My Observations</vt:lpstr>
      <vt:lpstr> AMS’ Board on Environment and Health </vt:lpstr>
      <vt:lpstr>AMS’ STAC &amp; CWCE</vt:lpstr>
      <vt:lpstr>Olympic-like Goals</vt:lpstr>
      <vt:lpstr>Let’s Go for Gold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AMS’ Board on Global Strategies Climate and Health Considerations</dc:title>
  <dc:creator>Wendy Marie Thomas</dc:creator>
  <cp:lastModifiedBy>Melinda Marquis</cp:lastModifiedBy>
  <cp:revision>20</cp:revision>
  <dcterms:created xsi:type="dcterms:W3CDTF">2014-08-11T14:52:29Z</dcterms:created>
  <dcterms:modified xsi:type="dcterms:W3CDTF">2014-08-14T02:00:53Z</dcterms:modified>
</cp:coreProperties>
</file>