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9" r:id="rId1"/>
  </p:sldMasterIdLst>
  <p:notesMasterIdLst>
    <p:notesMasterId r:id="rId17"/>
  </p:notesMasterIdLst>
  <p:sldIdLst>
    <p:sldId id="305" r:id="rId2"/>
    <p:sldId id="260" r:id="rId3"/>
    <p:sldId id="269" r:id="rId4"/>
    <p:sldId id="257" r:id="rId5"/>
    <p:sldId id="308" r:id="rId6"/>
    <p:sldId id="274" r:id="rId7"/>
    <p:sldId id="283" r:id="rId8"/>
    <p:sldId id="306" r:id="rId9"/>
    <p:sldId id="282" r:id="rId10"/>
    <p:sldId id="280" r:id="rId11"/>
    <p:sldId id="284" r:id="rId12"/>
    <p:sldId id="285" r:id="rId13"/>
    <p:sldId id="309" r:id="rId14"/>
    <p:sldId id="266" r:id="rId15"/>
    <p:sldId id="307" r:id="rId16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C00"/>
    <a:srgbClr val="FFFF66"/>
    <a:srgbClr val="FFFFCC"/>
    <a:srgbClr val="FFFF99"/>
    <a:srgbClr val="99FF33"/>
    <a:srgbClr val="FF9900"/>
    <a:srgbClr val="FFF50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07" autoAdjust="0"/>
    <p:restoredTop sz="94617" autoAdjust="0"/>
  </p:normalViewPr>
  <p:slideViewPr>
    <p:cSldViewPr>
      <p:cViewPr varScale="1">
        <p:scale>
          <a:sx n="80" d="100"/>
          <a:sy n="80" d="100"/>
        </p:scale>
        <p:origin x="-1464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184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 dirty="0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1331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 dirty="0"/>
          </a:p>
        </p:txBody>
      </p:sp>
      <p:sp>
        <p:nvSpPr>
          <p:cNvPr id="1331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EC3271A4-EEB8-47B8-B891-8323CA81FEEF}" type="slidenum">
              <a:rPr lang="en-US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65983481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3E163EB-4398-4188-9C10-E7CE418E3332}" type="slidenum">
              <a:rPr lang="en-US"/>
              <a:pPr/>
              <a:t>1</a:t>
            </a:fld>
            <a:endParaRPr lang="en-US" dirty="0"/>
          </a:p>
        </p:txBody>
      </p:sp>
      <p:sp>
        <p:nvSpPr>
          <p:cNvPr id="1433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081703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1FAA43F-68AC-4061-BB86-F504C093FD0F}" type="slidenum">
              <a:rPr lang="en-US"/>
              <a:pPr/>
              <a:t>15</a:t>
            </a:fld>
            <a:endParaRPr lang="en-US" dirty="0"/>
          </a:p>
        </p:txBody>
      </p:sp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391340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F4781792-A130-4012-A210-5188685382B2}" type="slidenum">
              <a:rPr lang="en-US"/>
              <a:pPr/>
              <a:t>2</a:t>
            </a:fld>
            <a:endParaRPr lang="en-US" dirty="0"/>
          </a:p>
        </p:txBody>
      </p:sp>
      <p:sp>
        <p:nvSpPr>
          <p:cNvPr id="1536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328518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9C25A62-6DE9-45F8-BAF8-E17C76C45C85}" type="slidenum">
              <a:rPr lang="en-US"/>
              <a:pPr/>
              <a:t>3</a:t>
            </a:fld>
            <a:endParaRPr lang="en-US" dirty="0"/>
          </a:p>
        </p:txBody>
      </p:sp>
      <p:sp>
        <p:nvSpPr>
          <p:cNvPr id="3174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959065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9F02D70-37C6-4F06-A0E9-CC372E32D95E}" type="slidenum">
              <a:rPr lang="en-US"/>
              <a:pPr/>
              <a:t>4</a:t>
            </a:fld>
            <a:endParaRPr lang="en-US" dirty="0"/>
          </a:p>
        </p:txBody>
      </p:sp>
      <p:sp>
        <p:nvSpPr>
          <p:cNvPr id="184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1820373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E69CBA27-D434-49F4-A85F-A0BA42159DC7}" type="slidenum">
              <a:rPr lang="en-US"/>
              <a:pPr/>
              <a:t>5</a:t>
            </a:fld>
            <a:endParaRPr lang="en-US" dirty="0"/>
          </a:p>
        </p:txBody>
      </p:sp>
      <p:sp>
        <p:nvSpPr>
          <p:cNvPr id="696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96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461145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46341746-3BAC-45C8-BAE3-DB2B3B9013D9}" type="slidenum">
              <a:rPr lang="en-US"/>
              <a:pPr/>
              <a:t>6</a:t>
            </a:fld>
            <a:endParaRPr lang="en-US" dirty="0"/>
          </a:p>
        </p:txBody>
      </p:sp>
      <p:sp>
        <p:nvSpPr>
          <p:cNvPr id="4301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11145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C632DEA8-63C2-48CD-9B12-8C690559E511}" type="slidenum">
              <a:rPr lang="en-US"/>
              <a:pPr/>
              <a:t>10</a:t>
            </a:fld>
            <a:endParaRPr lang="en-US" dirty="0"/>
          </a:p>
        </p:txBody>
      </p:sp>
      <p:sp>
        <p:nvSpPr>
          <p:cNvPr id="552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552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6719952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D6C51E39-8470-4099-A79A-BAA79E3F3E2E}" type="slidenum">
              <a:rPr lang="en-US"/>
              <a:pPr/>
              <a:t>12</a:t>
            </a:fld>
            <a:endParaRPr lang="en-US" dirty="0"/>
          </a:p>
        </p:txBody>
      </p:sp>
      <p:sp>
        <p:nvSpPr>
          <p:cNvPr id="6451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645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789717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94663D48-B5AD-4AB9-BFB1-1E195929A958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1787647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gradFill rotWithShape="0">
          <a:gsLst>
            <a:gs pos="0">
              <a:schemeClr val="bg1">
                <a:gamma/>
                <a:shade val="46275"/>
                <a:invGamma/>
              </a:schemeClr>
            </a:gs>
            <a:gs pos="5000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gamma/>
                  <a:shade val="61961"/>
                  <a:invGamma/>
                </a:schemeClr>
              </a:gs>
              <a:gs pos="5000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endParaRPr kumimoji="1" lang="en-US" dirty="0">
              <a:latin typeface="Times New Roman" pitchFamily="18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685800" y="2438400"/>
            <a:ext cx="84566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endParaRPr kumimoji="1" lang="en-US" dirty="0">
              <a:latin typeface="Times New Roman" pitchFamily="18" charset="0"/>
            </a:endParaRPr>
          </a:p>
        </p:txBody>
      </p:sp>
      <p:sp>
        <p:nvSpPr>
          <p:cNvPr id="4100" name="Rectangle 4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22860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101" name="Rectangle 5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2057400" y="41148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0">
                <a:latin typeface="Times New Roman" pitchFamily="18" charset="0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103" name="Rectangle 7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7B9D3BFA-B05C-431F-8DDD-1BEFBAFCAA00}" type="slidenum">
              <a:rPr lang="en-US"/>
              <a:pPr/>
              <a:t>‹#›</a:t>
            </a:fld>
            <a:endParaRPr lang="en-US" dirty="0"/>
          </a:p>
        </p:txBody>
      </p:sp>
      <p:sp>
        <p:nvSpPr>
          <p:cNvPr id="4105" name="Rectangle 9"/>
          <p:cNvSpPr>
            <a:spLocks noChangeArrowheads="1"/>
          </p:cNvSpPr>
          <p:nvPr/>
        </p:nvSpPr>
        <p:spPr bwMode="auto">
          <a:xfrm>
            <a:off x="0" y="35052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endParaRPr kumimoji="1" lang="en-US" dirty="0">
              <a:latin typeface="Times New Roman" pitchFamily="18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8A084A-67ED-465F-BAC2-B2DA358739C3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72A4EF9-AB51-447D-B001-70470EC2FB9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OverTx">
  <p:cSld name="Title and 2 Content ov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half" idx="3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dirty="0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fld id="{41671546-9B66-4F2D-9FCA-EDBA84AD51E8}" type="slidenum">
              <a:rPr lang="en-US" altLang="en-US"/>
              <a:pPr/>
              <a:t>‹#›</a:t>
            </a:fld>
            <a:endParaRPr lang="en-US" altLang="en-US" dirty="0"/>
          </a:p>
        </p:txBody>
      </p:sp>
    </p:spTree>
    <p:extLst>
      <p:ext uri="{BB962C8B-B14F-4D97-AF65-F5344CB8AC3E}">
        <p14:creationId xmlns:p14="http://schemas.microsoft.com/office/powerpoint/2010/main" val="491529914"/>
      </p:ext>
    </p:extLst>
  </p:cSld>
  <p:clrMapOvr>
    <a:masterClrMapping/>
  </p:clrMapOvr>
  <p:transition advClick="0" advTm="15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CAFE5B8-B368-4899-A34C-05F9F48756F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2819D0-F68F-4251-8F66-6FFE7358773A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790BA5-34AA-4567-A257-97E86FCF0CA6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91CB4D-4F86-4759-832C-D7AE0DD4BA3E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F689F9-0439-4AA0-A320-E02A70FA0889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3BD876-C54A-4772-89CA-2E91133F50F0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F4653E-4572-4E78-9C05-8856A7EC8D31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43C22E9-E0AB-4033-A797-C0F734C8CA35}" type="slidenum">
              <a:rPr lang="en-US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chemeClr val="bg1"/>
            </a:gs>
            <a:gs pos="100000">
              <a:schemeClr val="bg1">
                <a:gamma/>
                <a:shade val="46275"/>
                <a:invGamma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381000" y="0"/>
            <a:ext cx="1447800" cy="6856413"/>
          </a:xfrm>
          <a:prstGeom prst="rect">
            <a:avLst/>
          </a:prstGeom>
          <a:gradFill rotWithShape="0">
            <a:gsLst>
              <a:gs pos="0">
                <a:schemeClr val="bg1">
                  <a:alpha val="50000"/>
                </a:schemeClr>
              </a:gs>
              <a:gs pos="100000">
                <a:schemeClr val="bg1">
                  <a:gamma/>
                  <a:shade val="61961"/>
                  <a:invGamma/>
                </a:scheme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endParaRPr kumimoji="1" lang="en-US" dirty="0">
              <a:latin typeface="Times New Roman" pitchFamily="18" charset="0"/>
            </a:endParaRPr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152400" y="1752600"/>
            <a:ext cx="4724400" cy="152400"/>
          </a:xfrm>
          <a:prstGeom prst="rect">
            <a:avLst/>
          </a:prstGeom>
          <a:solidFill>
            <a:schemeClr val="accent1">
              <a:alpha val="50000"/>
            </a:schemeClr>
          </a:soli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endParaRPr kumimoji="1" lang="en-US" dirty="0">
              <a:latin typeface="Times New Roman" pitchFamily="18" charset="0"/>
            </a:endParaRPr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685800" y="6629400"/>
            <a:ext cx="3505200" cy="227013"/>
          </a:xfrm>
          <a:prstGeom prst="rect">
            <a:avLst/>
          </a:prstGeom>
          <a:gradFill rotWithShape="0">
            <a:gsLst>
              <a:gs pos="0">
                <a:schemeClr val="hlink">
                  <a:gamma/>
                  <a:shade val="46275"/>
                  <a:invGamma/>
                </a:schemeClr>
              </a:gs>
              <a:gs pos="50000">
                <a:schemeClr val="hlink"/>
              </a:gs>
              <a:gs pos="100000">
                <a:schemeClr val="hlink">
                  <a:gamma/>
                  <a:shade val="46275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endParaRPr kumimoji="1" lang="en-US" dirty="0">
              <a:latin typeface="Times New Roman" pitchFamily="18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762000" y="762000"/>
            <a:ext cx="8380413" cy="762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chemeClr val="bg1">
                  <a:gamma/>
                  <a:shade val="15294"/>
                  <a:invGamma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 eaLnBrk="1" hangingPunct="1"/>
            <a:endParaRPr kumimoji="1" lang="en-US" dirty="0">
              <a:latin typeface="Times New Roman" pitchFamily="18" charset="0"/>
            </a:endParaRP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08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eaLnBrk="1" hangingPunct="1">
              <a:defRPr sz="1400"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3081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1722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ctr" eaLnBrk="1" hangingPunct="1">
              <a:defRPr sz="1400">
                <a:latin typeface="+mj-lt"/>
              </a:defRPr>
            </a:lvl1pPr>
          </a:lstStyle>
          <a:p>
            <a:endParaRPr lang="en-US" dirty="0"/>
          </a:p>
        </p:txBody>
      </p:sp>
      <p:sp>
        <p:nvSpPr>
          <p:cNvPr id="3082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1722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400">
                <a:latin typeface="+mj-lt"/>
              </a:defRPr>
            </a:lvl1pPr>
          </a:lstStyle>
          <a:p>
            <a:fld id="{6F867B88-E3BE-4A34-9262-A44E854369F4}" type="slidenum">
              <a:rPr lang="en-US"/>
              <a:pPr/>
              <a:t>‹#›</a:t>
            </a:fld>
            <a:endParaRPr lang="en-US" dirty="0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</p:sldLayoutIdLst>
  <p:txStyles>
    <p:titleStyle>
      <a:lvl1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80000"/>
        <a:buFont typeface="Wingdings" pitchFamily="2" charset="2"/>
        <a:buChar char="l"/>
        <a:defRPr sz="32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 b="1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400" b="1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 b="1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Char char="•"/>
        <a:defRPr sz="2000" b="1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apply.ametsoc.org/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audio" Target="../media/audio1.wav"/><Relationship Id="rId4" Type="http://schemas.openxmlformats.org/officeDocument/2006/relationships/hyperlink" Target="../ccmapplication.pdf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ametsoc.org/amscert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.tiff"/><Relationship Id="rId4" Type="http://schemas.openxmlformats.org/officeDocument/2006/relationships/hyperlink" Target="mailto:amsprof@ametsoc.or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tif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cdirectory.ametsoc.org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90500" y="3505200"/>
            <a:ext cx="8763000" cy="3048000"/>
          </a:xfrm>
          <a:noFill/>
          <a:ln/>
        </p:spPr>
        <p:txBody>
          <a:bodyPr lIns="91440" tIns="45720" rIns="91440" bIns="45720"/>
          <a:lstStyle/>
          <a:p>
            <a:pPr algn="ctr">
              <a:lnSpc>
                <a:spcPts val="3400"/>
              </a:lnSpc>
            </a:pPr>
            <a:r>
              <a:rPr lang="en-US" sz="2400" b="1" dirty="0" smtClean="0">
                <a:solidFill>
                  <a:srgbClr val="FFFF99"/>
                </a:solidFill>
              </a:rPr>
              <a:t>Created by: </a:t>
            </a:r>
            <a:br>
              <a:rPr lang="en-US" sz="2400" b="1" dirty="0" smtClean="0">
                <a:solidFill>
                  <a:srgbClr val="FFFF99"/>
                </a:solidFill>
              </a:rPr>
            </a:br>
            <a:r>
              <a:rPr lang="en-US" sz="2400" b="1" dirty="0" smtClean="0">
                <a:solidFill>
                  <a:srgbClr val="FFFF99"/>
                </a:solidFill>
              </a:rPr>
              <a:t>Buddy Ritchie, PhD, Certified Consulting Meteorologist</a:t>
            </a:r>
            <a:br>
              <a:rPr lang="en-US" sz="2400" b="1" dirty="0" smtClean="0">
                <a:solidFill>
                  <a:srgbClr val="FFFF99"/>
                </a:solidFill>
              </a:rPr>
            </a:br>
            <a:r>
              <a:rPr lang="en-US" sz="2400" b="1" dirty="0" smtClean="0">
                <a:solidFill>
                  <a:srgbClr val="FFFF99"/>
                </a:solidFill>
              </a:rPr>
              <a:t>Jennifer M. Call,  Certified Consulting Meteorologist</a:t>
            </a:r>
            <a:endParaRPr lang="en-US" sz="2400" b="1" dirty="0">
              <a:solidFill>
                <a:srgbClr val="FFFF99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514600" y="152400"/>
            <a:ext cx="4495800" cy="2438400"/>
          </a:xfrm>
        </p:spPr>
        <p:txBody>
          <a:bodyPr/>
          <a:lstStyle/>
          <a:p>
            <a:r>
              <a:rPr lang="en-US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AMS</a:t>
            </a:r>
          </a:p>
          <a:p>
            <a:r>
              <a:rPr lang="en-US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Certified Consulting </a:t>
            </a:r>
          </a:p>
          <a:p>
            <a:r>
              <a:rPr lang="en-US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Meteorologist (CCM)</a:t>
            </a:r>
            <a:br>
              <a:rPr lang="en-US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</a:br>
            <a:r>
              <a:rPr lang="en-US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rPr>
              <a:t>Program</a:t>
            </a:r>
            <a:endParaRPr lang="en-US" dirty="0">
              <a:solidFill>
                <a:srgbClr val="FFFF99"/>
              </a:solidFill>
              <a:latin typeface="Arial" charset="0"/>
            </a:endParaRPr>
          </a:p>
        </p:txBody>
      </p:sp>
      <p:pic>
        <p:nvPicPr>
          <p:cNvPr id="7" name="Picture 6" descr="C:\Users\Buddy\Downloads\CCMlogo_transparent.tif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52400"/>
            <a:ext cx="2286000" cy="1447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pic>
        <p:nvPicPr>
          <p:cNvPr id="29697" name="Picture 1" descr="C:\Users\Buddy\Documents\CCM\AMS Se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62800" y="152400"/>
            <a:ext cx="1752600" cy="16764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0375" y="1981200"/>
            <a:ext cx="8683625" cy="4572000"/>
          </a:xfrm>
        </p:spPr>
        <p:txBody>
          <a:bodyPr/>
          <a:lstStyle/>
          <a:p>
            <a:pPr>
              <a:buClr>
                <a:srgbClr val="FFFF99"/>
              </a:buClr>
            </a:pPr>
            <a:r>
              <a:rPr lang="en-US" sz="2400" dirty="0" smtClean="0">
                <a:solidFill>
                  <a:srgbClr val="FFFF99"/>
                </a:solidFill>
              </a:rPr>
              <a:t>Personally owned </a:t>
            </a:r>
            <a:r>
              <a:rPr lang="en-US" sz="2400" dirty="0">
                <a:solidFill>
                  <a:srgbClr val="FFFF99"/>
                </a:solidFill>
              </a:rPr>
              <a:t>companies</a:t>
            </a:r>
          </a:p>
          <a:p>
            <a:pPr>
              <a:buClr>
                <a:srgbClr val="FFFF99"/>
              </a:buClr>
            </a:pPr>
            <a:r>
              <a:rPr lang="en-US" sz="2400" dirty="0" smtClean="0">
                <a:solidFill>
                  <a:srgbClr val="FFFF99"/>
                </a:solidFill>
              </a:rPr>
              <a:t>U.S</a:t>
            </a:r>
            <a:r>
              <a:rPr lang="en-US" sz="2400" dirty="0">
                <a:solidFill>
                  <a:srgbClr val="FFFF99"/>
                </a:solidFill>
              </a:rPr>
              <a:t>. government agencies</a:t>
            </a:r>
          </a:p>
          <a:p>
            <a:pPr>
              <a:buClr>
                <a:srgbClr val="FFFF99"/>
              </a:buClr>
            </a:pPr>
            <a:r>
              <a:rPr lang="en-US" sz="2400" dirty="0" smtClean="0">
                <a:solidFill>
                  <a:srgbClr val="FFFF99"/>
                </a:solidFill>
              </a:rPr>
              <a:t>State </a:t>
            </a:r>
            <a:r>
              <a:rPr lang="en-US" sz="2400" dirty="0">
                <a:solidFill>
                  <a:srgbClr val="FFFF99"/>
                </a:solidFill>
              </a:rPr>
              <a:t>agencies</a:t>
            </a:r>
          </a:p>
          <a:p>
            <a:pPr>
              <a:buClr>
                <a:srgbClr val="FFFF99"/>
              </a:buClr>
            </a:pPr>
            <a:r>
              <a:rPr lang="en-US" sz="2400" dirty="0" smtClean="0">
                <a:solidFill>
                  <a:srgbClr val="FFFF99"/>
                </a:solidFill>
              </a:rPr>
              <a:t>Private </a:t>
            </a:r>
            <a:r>
              <a:rPr lang="en-US" sz="2400" dirty="0">
                <a:solidFill>
                  <a:srgbClr val="FFFF99"/>
                </a:solidFill>
              </a:rPr>
              <a:t>industry</a:t>
            </a:r>
          </a:p>
          <a:p>
            <a:pPr>
              <a:buClr>
                <a:srgbClr val="FFFF99"/>
              </a:buClr>
            </a:pPr>
            <a:r>
              <a:rPr lang="en-US" sz="2400" dirty="0" smtClean="0">
                <a:solidFill>
                  <a:srgbClr val="FFFF99"/>
                </a:solidFill>
              </a:rPr>
              <a:t>Academia</a:t>
            </a:r>
            <a:endParaRPr lang="en-US" sz="2400" dirty="0">
              <a:solidFill>
                <a:srgbClr val="FFFF99"/>
              </a:solidFill>
            </a:endParaRPr>
          </a:p>
          <a:p>
            <a:pPr>
              <a:buClr>
                <a:srgbClr val="FFFF99"/>
              </a:buClr>
            </a:pPr>
            <a:r>
              <a:rPr lang="en-US" sz="2400" dirty="0" smtClean="0">
                <a:solidFill>
                  <a:srgbClr val="FFFF99"/>
                </a:solidFill>
              </a:rPr>
              <a:t>CONUS and worldwide</a:t>
            </a:r>
          </a:p>
          <a:p>
            <a:pPr>
              <a:buClr>
                <a:srgbClr val="FFFF99"/>
              </a:buClr>
            </a:pPr>
            <a:r>
              <a:rPr lang="en-US" sz="2400" dirty="0" smtClean="0">
                <a:solidFill>
                  <a:srgbClr val="FFFF99"/>
                </a:solidFill>
              </a:rPr>
              <a:t>Experts </a:t>
            </a:r>
            <a:r>
              <a:rPr lang="en-US" sz="2400" dirty="0">
                <a:solidFill>
                  <a:srgbClr val="FFFF99"/>
                </a:solidFill>
              </a:rPr>
              <a:t>in specific industries</a:t>
            </a:r>
          </a:p>
          <a:p>
            <a:pPr>
              <a:buClr>
                <a:srgbClr val="FFFF99"/>
              </a:buClr>
            </a:pPr>
            <a:r>
              <a:rPr lang="en-US" sz="2400" dirty="0" smtClean="0">
                <a:solidFill>
                  <a:srgbClr val="FFFF99"/>
                </a:solidFill>
              </a:rPr>
              <a:t>Full-time </a:t>
            </a:r>
            <a:r>
              <a:rPr lang="en-US" sz="2400" dirty="0">
                <a:solidFill>
                  <a:srgbClr val="FFFF99"/>
                </a:solidFill>
              </a:rPr>
              <a:t>consultants</a:t>
            </a:r>
          </a:p>
          <a:p>
            <a:pPr>
              <a:buClr>
                <a:srgbClr val="FFFF99"/>
              </a:buClr>
            </a:pPr>
            <a:r>
              <a:rPr lang="en-US" sz="2400" dirty="0" smtClean="0">
                <a:solidFill>
                  <a:srgbClr val="FFFF99"/>
                </a:solidFill>
              </a:rPr>
              <a:t>Part-time consultants over </a:t>
            </a:r>
            <a:r>
              <a:rPr lang="en-US" sz="2400" dirty="0">
                <a:solidFill>
                  <a:srgbClr val="FFFF99"/>
                </a:solidFill>
              </a:rPr>
              <a:t>and above their regular employment</a:t>
            </a:r>
          </a:p>
        </p:txBody>
      </p:sp>
      <p:sp>
        <p:nvSpPr>
          <p:cNvPr id="54276" name="Rectangle 4"/>
          <p:cNvSpPr>
            <a:spLocks noChangeArrowheads="1"/>
          </p:cNvSpPr>
          <p:nvPr/>
        </p:nvSpPr>
        <p:spPr bwMode="auto">
          <a:xfrm>
            <a:off x="460375" y="533400"/>
            <a:ext cx="8683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/>
            <a:r>
              <a:rPr lang="en-US" sz="32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Where</a:t>
            </a:r>
            <a:r>
              <a:rPr lang="en-US" sz="31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Do CCMs </a:t>
            </a:r>
            <a:r>
              <a:rPr lang="en-US" sz="31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Provide Services?</a:t>
            </a:r>
            <a:endParaRPr lang="en-US" sz="36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0375" y="1981200"/>
            <a:ext cx="8683625" cy="4114800"/>
          </a:xfrm>
        </p:spPr>
        <p:txBody>
          <a:bodyPr/>
          <a:lstStyle/>
          <a:p>
            <a:pPr>
              <a:lnSpc>
                <a:spcPct val="90000"/>
              </a:lnSpc>
              <a:buClr>
                <a:srgbClr val="FFFF99"/>
              </a:buClr>
            </a:pPr>
            <a:r>
              <a:rPr lang="en-US" sz="2400" dirty="0">
                <a:solidFill>
                  <a:srgbClr val="FFFF99"/>
                </a:solidFill>
              </a:rPr>
              <a:t>Forensic meteorology</a:t>
            </a:r>
          </a:p>
          <a:p>
            <a:pPr>
              <a:lnSpc>
                <a:spcPct val="90000"/>
              </a:lnSpc>
              <a:buClr>
                <a:srgbClr val="FFFF99"/>
              </a:buClr>
            </a:pPr>
            <a:r>
              <a:rPr lang="en-US" sz="2400" dirty="0">
                <a:solidFill>
                  <a:srgbClr val="FFFF99"/>
                </a:solidFill>
              </a:rPr>
              <a:t>Atmospheric modeling</a:t>
            </a:r>
          </a:p>
          <a:p>
            <a:pPr>
              <a:lnSpc>
                <a:spcPct val="90000"/>
              </a:lnSpc>
              <a:buClr>
                <a:srgbClr val="FFFF99"/>
              </a:buClr>
            </a:pPr>
            <a:r>
              <a:rPr lang="en-US" sz="2400" dirty="0">
                <a:solidFill>
                  <a:srgbClr val="FFFF99"/>
                </a:solidFill>
              </a:rPr>
              <a:t>Atmospheric chemistry</a:t>
            </a:r>
          </a:p>
          <a:p>
            <a:pPr>
              <a:lnSpc>
                <a:spcPct val="90000"/>
              </a:lnSpc>
              <a:buClr>
                <a:srgbClr val="FFFF99"/>
              </a:buClr>
            </a:pPr>
            <a:r>
              <a:rPr lang="en-US" sz="2400" dirty="0">
                <a:solidFill>
                  <a:srgbClr val="FFFF99"/>
                </a:solidFill>
              </a:rPr>
              <a:t>Aviation meteorology</a:t>
            </a:r>
          </a:p>
          <a:p>
            <a:pPr>
              <a:lnSpc>
                <a:spcPct val="90000"/>
              </a:lnSpc>
              <a:buClr>
                <a:srgbClr val="FFFF99"/>
              </a:buClr>
            </a:pPr>
            <a:r>
              <a:rPr lang="en-US" sz="2400" dirty="0">
                <a:solidFill>
                  <a:srgbClr val="FFFF99"/>
                </a:solidFill>
              </a:rPr>
              <a:t>Marine meteorology</a:t>
            </a:r>
          </a:p>
          <a:p>
            <a:pPr>
              <a:lnSpc>
                <a:spcPct val="90000"/>
              </a:lnSpc>
              <a:buClr>
                <a:srgbClr val="FFFF99"/>
              </a:buClr>
            </a:pPr>
            <a:r>
              <a:rPr lang="en-US" sz="2400" dirty="0">
                <a:solidFill>
                  <a:srgbClr val="FFFF99"/>
                </a:solidFill>
              </a:rPr>
              <a:t>Tropical meteorology</a:t>
            </a:r>
          </a:p>
          <a:p>
            <a:pPr>
              <a:lnSpc>
                <a:spcPct val="90000"/>
              </a:lnSpc>
              <a:buClr>
                <a:srgbClr val="FFFF99"/>
              </a:buClr>
            </a:pPr>
            <a:r>
              <a:rPr lang="en-US" sz="2400" dirty="0">
                <a:solidFill>
                  <a:srgbClr val="FFFF99"/>
                </a:solidFill>
              </a:rPr>
              <a:t>Radar meteorology</a:t>
            </a:r>
          </a:p>
          <a:p>
            <a:pPr>
              <a:lnSpc>
                <a:spcPct val="90000"/>
              </a:lnSpc>
              <a:buClr>
                <a:srgbClr val="FFFF99"/>
              </a:buClr>
            </a:pPr>
            <a:r>
              <a:rPr lang="en-US" sz="2400" dirty="0">
                <a:solidFill>
                  <a:srgbClr val="FFFF99"/>
                </a:solidFill>
              </a:rPr>
              <a:t>Satellite meteorology</a:t>
            </a:r>
          </a:p>
          <a:p>
            <a:pPr>
              <a:lnSpc>
                <a:spcPct val="90000"/>
              </a:lnSpc>
              <a:buClr>
                <a:srgbClr val="FFFF99"/>
              </a:buClr>
            </a:pPr>
            <a:r>
              <a:rPr lang="en-US" sz="2400" dirty="0">
                <a:solidFill>
                  <a:srgbClr val="FFFF99"/>
                </a:solidFill>
              </a:rPr>
              <a:t>Climatology</a:t>
            </a:r>
          </a:p>
          <a:p>
            <a:pPr>
              <a:lnSpc>
                <a:spcPct val="90000"/>
              </a:lnSpc>
              <a:buClr>
                <a:srgbClr val="FFFF99"/>
              </a:buClr>
            </a:pPr>
            <a:r>
              <a:rPr lang="en-US" sz="2400" dirty="0">
                <a:solidFill>
                  <a:srgbClr val="FFFF99"/>
                </a:solidFill>
              </a:rPr>
              <a:t>Operational forecasting</a:t>
            </a:r>
          </a:p>
          <a:p>
            <a:pPr>
              <a:lnSpc>
                <a:spcPct val="90000"/>
              </a:lnSpc>
              <a:buClr>
                <a:srgbClr val="FFFF99"/>
              </a:buClr>
            </a:pPr>
            <a:r>
              <a:rPr lang="en-US" sz="2400" dirty="0">
                <a:solidFill>
                  <a:srgbClr val="FFFF99"/>
                </a:solidFill>
              </a:rPr>
              <a:t>Transportation</a:t>
            </a:r>
          </a:p>
        </p:txBody>
      </p:sp>
      <p:pic>
        <p:nvPicPr>
          <p:cNvPr id="62468" name="Picture 4" descr="Snow-IndexStock-C-60406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2286000"/>
            <a:ext cx="1849438" cy="2819400"/>
          </a:xfrm>
          <a:prstGeom prst="rect">
            <a:avLst/>
          </a:prstGeom>
          <a:noFill/>
        </p:spPr>
      </p:pic>
      <p:sp>
        <p:nvSpPr>
          <p:cNvPr id="62469" name="Rectangle 5"/>
          <p:cNvSpPr>
            <a:spLocks noChangeArrowheads="1"/>
          </p:cNvSpPr>
          <p:nvPr/>
        </p:nvSpPr>
        <p:spPr bwMode="auto">
          <a:xfrm>
            <a:off x="460375" y="533400"/>
            <a:ext cx="8683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/>
            <a:r>
              <a:rPr lang="en-US" sz="32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Some Areas of Expertise</a:t>
            </a:r>
            <a:endParaRPr lang="en-US" sz="36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286000"/>
            <a:ext cx="8153400" cy="1828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US" sz="2400" dirty="0">
              <a:solidFill>
                <a:srgbClr val="FFFF99"/>
              </a:solidFill>
            </a:endParaRPr>
          </a:p>
          <a:p>
            <a:pPr>
              <a:buClr>
                <a:srgbClr val="FFFF99"/>
              </a:buClr>
            </a:pPr>
            <a:r>
              <a:rPr lang="en-US" sz="2400" dirty="0" smtClean="0">
                <a:solidFill>
                  <a:srgbClr val="FFFF99"/>
                </a:solidFill>
              </a:rPr>
              <a:t>The </a:t>
            </a:r>
            <a:r>
              <a:rPr lang="en-US" sz="2400" dirty="0">
                <a:solidFill>
                  <a:srgbClr val="FFFF99"/>
                </a:solidFill>
              </a:rPr>
              <a:t>educational requirements set forth by the AMS</a:t>
            </a:r>
          </a:p>
          <a:p>
            <a:pPr>
              <a:buClr>
                <a:srgbClr val="FFFF99"/>
              </a:buClr>
            </a:pPr>
            <a:r>
              <a:rPr lang="en-US" sz="2400" dirty="0" smtClean="0">
                <a:solidFill>
                  <a:srgbClr val="FFFF99"/>
                </a:solidFill>
              </a:rPr>
              <a:t>At </a:t>
            </a:r>
            <a:r>
              <a:rPr lang="en-US" sz="2400" dirty="0">
                <a:solidFill>
                  <a:srgbClr val="FFFF99"/>
                </a:solidFill>
              </a:rPr>
              <a:t>least </a:t>
            </a:r>
            <a:r>
              <a:rPr lang="en-US" sz="2400" dirty="0" smtClean="0">
                <a:solidFill>
                  <a:srgbClr val="FFFF99"/>
                </a:solidFill>
              </a:rPr>
              <a:t>5 </a:t>
            </a:r>
            <a:r>
              <a:rPr lang="en-US" sz="2400" dirty="0">
                <a:solidFill>
                  <a:srgbClr val="FFFF99"/>
                </a:solidFill>
              </a:rPr>
              <a:t>years of professional experience</a:t>
            </a:r>
          </a:p>
          <a:p>
            <a:pPr>
              <a:buClr>
                <a:srgbClr val="FFFF99"/>
              </a:buClr>
            </a:pPr>
            <a:r>
              <a:rPr lang="en-US" sz="2400" dirty="0" smtClean="0">
                <a:solidFill>
                  <a:srgbClr val="FFFF99"/>
                </a:solidFill>
              </a:rPr>
              <a:t>The </a:t>
            </a:r>
            <a:r>
              <a:rPr lang="en-US" sz="2400" dirty="0">
                <a:solidFill>
                  <a:srgbClr val="FFFF99"/>
                </a:solidFill>
              </a:rPr>
              <a:t>respect of your peers in the field</a:t>
            </a:r>
          </a:p>
        </p:txBody>
      </p:sp>
      <p:sp>
        <p:nvSpPr>
          <p:cNvPr id="63493" name="Rectangle 5"/>
          <p:cNvSpPr>
            <a:spLocks noChangeArrowheads="1"/>
          </p:cNvSpPr>
          <p:nvPr/>
        </p:nvSpPr>
        <p:spPr bwMode="auto">
          <a:xfrm>
            <a:off x="460375" y="533400"/>
            <a:ext cx="8683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/>
            <a:r>
              <a:rPr lang="en-US" sz="31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When </a:t>
            </a:r>
            <a:r>
              <a:rPr lang="en-US" sz="32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Should</a:t>
            </a:r>
            <a:r>
              <a:rPr lang="en-US" sz="31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You Apply to Become a CCM?</a:t>
            </a:r>
            <a:endParaRPr lang="en-US" sz="31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63495" name="Rectangle 7"/>
          <p:cNvSpPr>
            <a:spLocks noChangeArrowheads="1"/>
          </p:cNvSpPr>
          <p:nvPr/>
        </p:nvSpPr>
        <p:spPr bwMode="auto">
          <a:xfrm>
            <a:off x="460375" y="4343400"/>
            <a:ext cx="4264025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b="1" i="1" dirty="0">
                <a:solidFill>
                  <a:srgbClr val="FFFF99"/>
                </a:solidFill>
              </a:rPr>
              <a:t>If you have met these basic requirements, now is the time to apply.</a:t>
            </a:r>
            <a:endParaRPr lang="en-US" sz="3200" b="1" i="1" dirty="0">
              <a:solidFill>
                <a:srgbClr val="FFFF99"/>
              </a:solidFill>
            </a:endParaRPr>
          </a:p>
        </p:txBody>
      </p:sp>
      <p:sp>
        <p:nvSpPr>
          <p:cNvPr id="63498" name="Rectangle 10"/>
          <p:cNvSpPr>
            <a:spLocks noChangeArrowheads="1"/>
          </p:cNvSpPr>
          <p:nvPr/>
        </p:nvSpPr>
        <p:spPr bwMode="auto">
          <a:xfrm>
            <a:off x="460375" y="2057400"/>
            <a:ext cx="86836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eaLnBrk="1" hangingPunct="1">
              <a:lnSpc>
                <a:spcPct val="90000"/>
              </a:lnSpc>
              <a:spcBef>
                <a:spcPct val="20000"/>
              </a:spcBef>
              <a:buClr>
                <a:srgbClr val="FFF50F"/>
              </a:buClr>
              <a:buSzPct val="80000"/>
            </a:pPr>
            <a:r>
              <a:rPr lang="en-US" b="1" dirty="0">
                <a:solidFill>
                  <a:srgbClr val="FFFF99"/>
                </a:solidFill>
              </a:rPr>
              <a:t>Once you have achieved: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r>
              <a:rPr lang="en-US" sz="3100" b="1" kern="1200" dirty="0" smtClean="0">
                <a:solidFill>
                  <a:srgbClr val="FFFF99"/>
                </a:solidFill>
                <a:latin typeface="Arial" charset="0"/>
                <a:ea typeface="ＭＳ Ｐゴシック" pitchFamily="1" charset="-128"/>
                <a:cs typeface="+mn-cs"/>
              </a:rPr>
              <a:t>How </a:t>
            </a:r>
            <a:r>
              <a:rPr lang="en-US" sz="3100" b="1" kern="1200" dirty="0">
                <a:solidFill>
                  <a:srgbClr val="FFFF99"/>
                </a:solidFill>
                <a:latin typeface="Arial" charset="0"/>
                <a:ea typeface="ＭＳ Ｐゴシック" pitchFamily="1" charset="-128"/>
                <a:cs typeface="+mn-cs"/>
              </a:rPr>
              <a:t>T</a:t>
            </a:r>
            <a:r>
              <a:rPr lang="en-US" sz="3100" b="1" kern="1200" dirty="0" smtClean="0">
                <a:solidFill>
                  <a:srgbClr val="FFFF99"/>
                </a:solidFill>
                <a:latin typeface="Arial" charset="0"/>
                <a:ea typeface="ＭＳ Ｐゴシック" pitchFamily="1" charset="-128"/>
                <a:cs typeface="+mn-cs"/>
              </a:rPr>
              <a:t>o Become </a:t>
            </a:r>
            <a:r>
              <a:rPr lang="en-US" sz="3100" b="1" kern="1200" dirty="0">
                <a:solidFill>
                  <a:srgbClr val="FFFF99"/>
                </a:solidFill>
                <a:latin typeface="Arial" charset="0"/>
                <a:ea typeface="ＭＳ Ｐゴシック" pitchFamily="1" charset="-128"/>
                <a:cs typeface="+mn-cs"/>
              </a:rPr>
              <a:t>A</a:t>
            </a:r>
            <a:r>
              <a:rPr lang="en-US" sz="3100" b="1" kern="1200" dirty="0" smtClean="0">
                <a:solidFill>
                  <a:srgbClr val="FFFF99"/>
                </a:solidFill>
                <a:latin typeface="Arial" charset="0"/>
                <a:ea typeface="ＭＳ Ｐゴシック" pitchFamily="1" charset="-128"/>
                <a:cs typeface="+mn-cs"/>
              </a:rPr>
              <a:t> CCM?</a:t>
            </a:r>
            <a:endParaRPr lang="en-US" sz="3100" b="1" kern="1200" dirty="0">
              <a:solidFill>
                <a:srgbClr val="FFFF99"/>
              </a:solidFill>
              <a:latin typeface="Arial" charset="0"/>
              <a:ea typeface="ＭＳ Ｐゴシック" pitchFamily="1" charset="-128"/>
              <a:cs typeface="+mn-cs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81200"/>
            <a:ext cx="7772400" cy="4572000"/>
          </a:xfrm>
        </p:spPr>
        <p:txBody>
          <a:bodyPr/>
          <a:lstStyle/>
          <a:p>
            <a:pPr marL="0" indent="-274320">
              <a:spcBef>
                <a:spcPts val="0"/>
              </a:spcBef>
              <a:buNone/>
            </a:pPr>
            <a:r>
              <a:rPr lang="en-US" sz="2200" dirty="0" smtClean="0"/>
              <a:t>					Complete </a:t>
            </a:r>
            <a:r>
              <a:rPr lang="en-US" sz="2200" dirty="0"/>
              <a:t>oral </a:t>
            </a:r>
            <a:r>
              <a:rPr lang="en-US" sz="2200" dirty="0" smtClean="0"/>
              <a:t>exam</a:t>
            </a:r>
          </a:p>
          <a:p>
            <a:pPr marL="0" indent="-274320">
              <a:spcBef>
                <a:spcPts val="0"/>
              </a:spcBef>
              <a:buNone/>
            </a:pPr>
            <a:endParaRPr lang="en-US" sz="2200" dirty="0" smtClean="0"/>
          </a:p>
          <a:p>
            <a:pPr marL="0" indent="-274320">
              <a:spcBef>
                <a:spcPts val="0"/>
              </a:spcBef>
              <a:buNone/>
            </a:pPr>
            <a:endParaRPr lang="en-US" sz="2200" dirty="0" smtClean="0"/>
          </a:p>
          <a:p>
            <a:pPr marL="274320" indent="-274320" algn="just">
              <a:spcBef>
                <a:spcPts val="0"/>
              </a:spcBef>
              <a:buNone/>
            </a:pPr>
            <a:r>
              <a:rPr lang="en-US" sz="2200" dirty="0" smtClean="0"/>
              <a:t>	</a:t>
            </a:r>
            <a:r>
              <a:rPr lang="en-US" sz="2200" dirty="0"/>
              <a:t>	</a:t>
            </a:r>
            <a:r>
              <a:rPr lang="en-US" sz="2200" dirty="0" smtClean="0"/>
              <a:t>			Complete </a:t>
            </a:r>
            <a:r>
              <a:rPr lang="en-US" sz="2200" dirty="0"/>
              <a:t>written </a:t>
            </a:r>
            <a:r>
              <a:rPr lang="en-US" sz="2200" dirty="0" smtClean="0"/>
              <a:t>exam</a:t>
            </a:r>
          </a:p>
          <a:p>
            <a:pPr marL="400050" lvl="1" indent="-274320">
              <a:spcBef>
                <a:spcPts val="0"/>
              </a:spcBef>
              <a:buNone/>
            </a:pPr>
            <a:r>
              <a:rPr lang="en-US" sz="1800" dirty="0" smtClean="0"/>
              <a:t>			</a:t>
            </a:r>
          </a:p>
          <a:p>
            <a:pPr marL="400050" lvl="1" indent="-274320">
              <a:spcBef>
                <a:spcPts val="0"/>
              </a:spcBef>
              <a:buNone/>
            </a:pPr>
            <a:endParaRPr lang="en-US" sz="2200" dirty="0" smtClean="0"/>
          </a:p>
          <a:p>
            <a:pPr marL="0" indent="-274320">
              <a:spcBef>
                <a:spcPts val="0"/>
              </a:spcBef>
              <a:buNone/>
            </a:pPr>
            <a:r>
              <a:rPr lang="en-US" sz="2200" dirty="0" smtClean="0"/>
              <a:t>	</a:t>
            </a:r>
            <a:r>
              <a:rPr lang="en-US" sz="2200" dirty="0"/>
              <a:t>	</a:t>
            </a:r>
            <a:r>
              <a:rPr lang="en-US" sz="2200" dirty="0" smtClean="0"/>
              <a:t>Submit recent technical report</a:t>
            </a:r>
          </a:p>
          <a:p>
            <a:pPr marL="0" indent="-274320">
              <a:spcBef>
                <a:spcPts val="0"/>
              </a:spcBef>
              <a:buNone/>
            </a:pPr>
            <a:endParaRPr lang="en-US" sz="2200" dirty="0" smtClean="0"/>
          </a:p>
          <a:p>
            <a:pPr marL="0" indent="-274320">
              <a:spcBef>
                <a:spcPts val="0"/>
              </a:spcBef>
              <a:buNone/>
            </a:pPr>
            <a:endParaRPr lang="en-US" sz="2200" dirty="0" smtClean="0"/>
          </a:p>
          <a:p>
            <a:pPr marL="0" lvl="1" indent="-274320">
              <a:spcBef>
                <a:spcPts val="0"/>
              </a:spcBef>
              <a:buClr>
                <a:schemeClr val="accent2"/>
              </a:buClr>
              <a:buSzPct val="80000"/>
              <a:buNone/>
            </a:pPr>
            <a:r>
              <a:rPr lang="en-US" sz="2200" dirty="0" smtClean="0"/>
              <a:t>	Solicit </a:t>
            </a:r>
            <a:r>
              <a:rPr lang="en-US" sz="2200" dirty="0"/>
              <a:t>references</a:t>
            </a:r>
          </a:p>
          <a:p>
            <a:pPr marL="0" indent="-274320">
              <a:spcBef>
                <a:spcPts val="0"/>
              </a:spcBef>
              <a:buNone/>
            </a:pPr>
            <a:endParaRPr lang="en-US" sz="2200" dirty="0" smtClean="0"/>
          </a:p>
          <a:p>
            <a:pPr marL="0" indent="-274320">
              <a:spcBef>
                <a:spcPts val="0"/>
              </a:spcBef>
              <a:buNone/>
            </a:pPr>
            <a:endParaRPr lang="en-US" sz="2200" dirty="0" smtClean="0"/>
          </a:p>
          <a:p>
            <a:pPr marL="0" indent="-274320">
              <a:spcBef>
                <a:spcPts val="0"/>
              </a:spcBef>
              <a:buNone/>
            </a:pPr>
            <a:r>
              <a:rPr lang="en-US" sz="2200" dirty="0" smtClean="0"/>
              <a:t>Application &amp; </a:t>
            </a:r>
            <a:r>
              <a:rPr lang="en-US" sz="2200" dirty="0"/>
              <a:t>fee</a:t>
            </a:r>
          </a:p>
          <a:p>
            <a:pPr marL="0" indent="-274320">
              <a:spcBef>
                <a:spcPts val="0"/>
              </a:spcBef>
              <a:buNone/>
            </a:pPr>
            <a:r>
              <a:rPr lang="en-US" sz="2200" dirty="0" smtClean="0"/>
              <a:t>					</a:t>
            </a:r>
            <a:endParaRPr lang="en-US" sz="2200" dirty="0"/>
          </a:p>
          <a:p>
            <a:pPr marL="0" indent="-274320">
              <a:spcBef>
                <a:spcPts val="0"/>
              </a:spcBef>
              <a:buNone/>
            </a:pPr>
            <a:endParaRPr lang="en-US" sz="2200" dirty="0" smtClean="0"/>
          </a:p>
          <a:p>
            <a:endParaRPr lang="en-US" dirty="0" smtClean="0"/>
          </a:p>
          <a:p>
            <a:pPr marL="0" indent="0">
              <a:buNone/>
            </a:pPr>
            <a:r>
              <a:rPr lang="en-US" dirty="0" smtClean="0"/>
              <a:t>				</a:t>
            </a:r>
            <a:endParaRPr lang="en-US" dirty="0"/>
          </a:p>
        </p:txBody>
      </p:sp>
      <p:cxnSp>
        <p:nvCxnSpPr>
          <p:cNvPr id="5" name="Straight Arrow Connector 4"/>
          <p:cNvCxnSpPr/>
          <p:nvPr/>
        </p:nvCxnSpPr>
        <p:spPr bwMode="auto">
          <a:xfrm>
            <a:off x="609600" y="2819400"/>
            <a:ext cx="3962400" cy="32766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7" name="Straight Arrow Connector 6"/>
          <p:cNvCxnSpPr>
            <a:endCxn id="3" idx="2"/>
          </p:cNvCxnSpPr>
          <p:nvPr/>
        </p:nvCxnSpPr>
        <p:spPr bwMode="auto">
          <a:xfrm>
            <a:off x="685800" y="2743200"/>
            <a:ext cx="3886200" cy="3810000"/>
          </a:xfrm>
          <a:prstGeom prst="straightConnector1">
            <a:avLst/>
          </a:prstGeom>
          <a:noFill/>
          <a:ln w="9525" cap="flat" cmpd="sng" algn="ctr">
            <a:noFill/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>
          <a:xfrm flipV="1">
            <a:off x="2286000" y="5410200"/>
            <a:ext cx="533400" cy="457200"/>
          </a:xfrm>
          <a:prstGeom prst="straightConnector1">
            <a:avLst/>
          </a:prstGeom>
          <a:ln w="76200">
            <a:solidFill>
              <a:srgbClr val="FF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3429000" y="4419600"/>
            <a:ext cx="533400" cy="457200"/>
          </a:xfrm>
          <a:prstGeom prst="straightConnector1">
            <a:avLst/>
          </a:prstGeom>
          <a:ln w="76200">
            <a:solidFill>
              <a:srgbClr val="FF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Arrow Connector 14"/>
          <p:cNvCxnSpPr/>
          <p:nvPr/>
        </p:nvCxnSpPr>
        <p:spPr>
          <a:xfrm flipV="1">
            <a:off x="4548855" y="3429000"/>
            <a:ext cx="533400" cy="457200"/>
          </a:xfrm>
          <a:prstGeom prst="straightConnector1">
            <a:avLst/>
          </a:prstGeom>
          <a:ln w="76200">
            <a:solidFill>
              <a:srgbClr val="FF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V="1">
            <a:off x="5486400" y="2514600"/>
            <a:ext cx="533400" cy="457200"/>
          </a:xfrm>
          <a:prstGeom prst="straightConnector1">
            <a:avLst/>
          </a:prstGeom>
          <a:ln w="76200">
            <a:solidFill>
              <a:srgbClr val="FFCC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94855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990600" y="2286000"/>
            <a:ext cx="8153400" cy="2895600"/>
          </a:xfrm>
        </p:spPr>
        <p:txBody>
          <a:bodyPr/>
          <a:lstStyle/>
          <a:p>
            <a:pPr marL="342900" lvl="1" indent="-342900">
              <a:buClr>
                <a:schemeClr val="tx1"/>
              </a:buClr>
              <a:buSzPct val="80000"/>
              <a:buFont typeface="Wingdings" pitchFamily="2" charset="2"/>
              <a:buChar char="l"/>
            </a:pPr>
            <a:r>
              <a:rPr lang="en-US" sz="2400" dirty="0" smtClean="0">
                <a:solidFill>
                  <a:srgbClr val="FFFF99"/>
                </a:solidFill>
              </a:rPr>
              <a:t>Apply online</a:t>
            </a:r>
            <a:r>
              <a:rPr lang="en-US" dirty="0" smtClean="0">
                <a:solidFill>
                  <a:srgbClr val="FFFF99"/>
                </a:solidFill>
              </a:rPr>
              <a:t>:</a:t>
            </a:r>
            <a:br>
              <a:rPr lang="en-US" dirty="0" smtClean="0">
                <a:solidFill>
                  <a:srgbClr val="FFFF99"/>
                </a:solidFill>
              </a:rPr>
            </a:br>
            <a:r>
              <a:rPr lang="en-US" dirty="0" smtClean="0">
                <a:solidFill>
                  <a:srgbClr val="FFFF99"/>
                </a:solidFill>
              </a:rPr>
              <a:t> </a:t>
            </a:r>
            <a:r>
              <a:rPr lang="en-US" sz="2400" dirty="0">
                <a:solidFill>
                  <a:srgbClr val="FFF50F"/>
                </a:solidFill>
                <a:hlinkClick r:id="rId3"/>
              </a:rPr>
              <a:t>https://apply.ametsoc.org/</a:t>
            </a:r>
            <a:r>
              <a:rPr lang="en-US" dirty="0" smtClean="0">
                <a:solidFill>
                  <a:srgbClr val="FFF50F"/>
                </a:solidFill>
              </a:rPr>
              <a:t/>
            </a:r>
            <a:br>
              <a:rPr lang="en-US" dirty="0" smtClean="0">
                <a:solidFill>
                  <a:srgbClr val="FFF50F"/>
                </a:solidFill>
              </a:rPr>
            </a:br>
            <a:endParaRPr lang="en-US" dirty="0" smtClean="0">
              <a:solidFill>
                <a:srgbClr val="FFF50F"/>
              </a:solidFill>
            </a:endParaRPr>
          </a:p>
        </p:txBody>
      </p:sp>
      <p:sp>
        <p:nvSpPr>
          <p:cNvPr id="24580" name="AutoShape 4">
            <a:hlinkClick r:id="rId4" highlightClick="1"/>
          </p:cNvPr>
          <p:cNvSpPr>
            <a:spLocks noChangeArrowheads="1"/>
          </p:cNvSpPr>
          <p:nvPr/>
        </p:nvSpPr>
        <p:spPr bwMode="auto">
          <a:xfrm>
            <a:off x="2667000" y="2971800"/>
            <a:ext cx="1295400" cy="533400"/>
          </a:xfrm>
          <a:prstGeom prst="actionButtonInformation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4581" name="AutoShape 5">
            <a:hlinkClick r:id="rId4" highlightClick="1">
              <a:snd r:embed="rId5" name="Drum Roll"/>
            </a:hlinkClick>
          </p:cNvPr>
          <p:cNvSpPr>
            <a:spLocks noChangeArrowheads="1"/>
          </p:cNvSpPr>
          <p:nvPr/>
        </p:nvSpPr>
        <p:spPr bwMode="auto">
          <a:xfrm>
            <a:off x="3124200" y="2895600"/>
            <a:ext cx="1219200" cy="533400"/>
          </a:xfrm>
          <a:prstGeom prst="actionButtonInformation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24585" name="Rectangle 9"/>
          <p:cNvSpPr>
            <a:spLocks noChangeArrowheads="1"/>
          </p:cNvSpPr>
          <p:nvPr/>
        </p:nvSpPr>
        <p:spPr bwMode="auto">
          <a:xfrm>
            <a:off x="460375" y="533400"/>
            <a:ext cx="8683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/>
            <a:r>
              <a:rPr lang="en-US" sz="31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 </a:t>
            </a:r>
            <a:r>
              <a:rPr lang="en-US" sz="3100" b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to get started?</a:t>
            </a:r>
            <a:endParaRPr lang="en-US" sz="31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24589" name="Rectangle 13"/>
          <p:cNvSpPr>
            <a:spLocks noChangeArrowheads="1"/>
          </p:cNvSpPr>
          <p:nvPr/>
        </p:nvSpPr>
        <p:spPr bwMode="auto">
          <a:xfrm>
            <a:off x="460375" y="2133600"/>
            <a:ext cx="8683625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800100" lvl="1" indent="-342900" eaLnBrk="1" hangingPunct="1">
              <a:spcBef>
                <a:spcPct val="20000"/>
              </a:spcBef>
              <a:buClr>
                <a:srgbClr val="FFF50F"/>
              </a:buClr>
              <a:buSzPct val="80000"/>
              <a:buFont typeface="Arial" pitchFamily="34" charset="0"/>
              <a:buChar char="•"/>
            </a:pPr>
            <a:endParaRPr lang="en-US" b="1" i="1" dirty="0">
              <a:solidFill>
                <a:srgbClr val="FFF50F"/>
              </a:solidFill>
            </a:endParaRPr>
          </a:p>
        </p:txBody>
      </p:sp>
      <p:sp>
        <p:nvSpPr>
          <p:cNvPr id="24590" name="Rectangle 14"/>
          <p:cNvSpPr>
            <a:spLocks noChangeArrowheads="1"/>
          </p:cNvSpPr>
          <p:nvPr/>
        </p:nvSpPr>
        <p:spPr bwMode="auto">
          <a:xfrm>
            <a:off x="1182687" y="3962400"/>
            <a:ext cx="42640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eaLnBrk="1" hangingPunct="1">
              <a:spcBef>
                <a:spcPct val="20000"/>
              </a:spcBef>
              <a:buClr>
                <a:srgbClr val="FFF50F"/>
              </a:buClr>
              <a:buSzPct val="80000"/>
              <a:buFont typeface="Wingdings" pitchFamily="2" charset="2"/>
              <a:buNone/>
            </a:pPr>
            <a:r>
              <a:rPr lang="en-US" b="1" i="1" dirty="0">
                <a:solidFill>
                  <a:srgbClr val="FFFF99"/>
                </a:solidFill>
              </a:rPr>
              <a:t>It’s as simple as that!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0375" y="2028825"/>
            <a:ext cx="8683625" cy="1066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400" dirty="0">
                <a:solidFill>
                  <a:srgbClr val="FFFF99"/>
                </a:solidFill>
              </a:rPr>
              <a:t>On the Web:</a:t>
            </a:r>
          </a:p>
          <a:p>
            <a:pPr>
              <a:buFont typeface="Wingdings" pitchFamily="2" charset="2"/>
              <a:buNone/>
            </a:pPr>
            <a:endParaRPr lang="en-US" sz="2400" dirty="0">
              <a:solidFill>
                <a:srgbClr val="FFFF99"/>
              </a:solidFill>
            </a:endParaRPr>
          </a:p>
          <a:p>
            <a:pPr>
              <a:buFont typeface="Wingdings" pitchFamily="2" charset="2"/>
              <a:buNone/>
            </a:pPr>
            <a:r>
              <a:rPr lang="en-US" sz="2400" dirty="0"/>
              <a:t>		</a:t>
            </a:r>
            <a:r>
              <a:rPr lang="en-US" sz="2400" dirty="0" smtClean="0">
                <a:hlinkClick r:id="rId3"/>
              </a:rPr>
              <a:t>http://www.ametsoc.org/amscert/</a:t>
            </a:r>
            <a:endParaRPr lang="en-US" sz="2400" dirty="0"/>
          </a:p>
        </p:txBody>
      </p:sp>
      <p:sp>
        <p:nvSpPr>
          <p:cNvPr id="11271" name="Rectangle 7"/>
          <p:cNvSpPr>
            <a:spLocks noChangeArrowheads="1"/>
          </p:cNvSpPr>
          <p:nvPr/>
        </p:nvSpPr>
        <p:spPr bwMode="auto">
          <a:xfrm>
            <a:off x="460375" y="533400"/>
            <a:ext cx="8683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/>
            <a:r>
              <a:rPr lang="en-US" sz="31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Where is More Information Available?</a:t>
            </a:r>
            <a:endParaRPr lang="en-US" sz="31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11275" name="Rectangle 11"/>
          <p:cNvSpPr>
            <a:spLocks noChangeArrowheads="1"/>
          </p:cNvSpPr>
          <p:nvPr/>
        </p:nvSpPr>
        <p:spPr bwMode="auto">
          <a:xfrm>
            <a:off x="457200" y="3733800"/>
            <a:ext cx="86836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b="1" dirty="0">
                <a:solidFill>
                  <a:srgbClr val="FFFF99"/>
                </a:solidFill>
              </a:rPr>
              <a:t>E-mail:</a:t>
            </a: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endParaRPr lang="en-US" b="1" dirty="0">
              <a:solidFill>
                <a:srgbClr val="FFFF99"/>
              </a:solidFill>
            </a:endParaRPr>
          </a:p>
          <a:p>
            <a:pPr marL="342900" indent="-342900" eaLnBrk="1" hangingPunct="1">
              <a:spcBef>
                <a:spcPct val="20000"/>
              </a:spcBef>
              <a:buClr>
                <a:schemeClr val="accent2"/>
              </a:buClr>
              <a:buSzPct val="80000"/>
              <a:buFont typeface="Wingdings" pitchFamily="2" charset="2"/>
              <a:buNone/>
            </a:pPr>
            <a:r>
              <a:rPr lang="en-US" b="1" dirty="0"/>
              <a:t>		</a:t>
            </a:r>
            <a:r>
              <a:rPr lang="en-US" b="1" dirty="0" smtClean="0">
                <a:hlinkClick r:id="rId4"/>
              </a:rPr>
              <a:t>amsprof@ametsoc.org</a:t>
            </a:r>
            <a:endParaRPr lang="en-US" b="1" dirty="0"/>
          </a:p>
        </p:txBody>
      </p:sp>
      <p:pic>
        <p:nvPicPr>
          <p:cNvPr id="6" name="Picture 5" descr="C:\Users\Buddy\Downloads\CCMlogo_transparent.tiff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0" y="4267200"/>
            <a:ext cx="3048000" cy="2209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81200"/>
            <a:ext cx="8683625" cy="4343400"/>
          </a:xfrm>
        </p:spPr>
        <p:txBody>
          <a:bodyPr/>
          <a:lstStyle/>
          <a:p>
            <a:pPr marL="57150" indent="0">
              <a:lnSpc>
                <a:spcPct val="90000"/>
              </a:lnSpc>
              <a:buFont typeface="Wingdings" pitchFamily="2" charset="2"/>
              <a:buNone/>
            </a:pPr>
            <a:r>
              <a:rPr lang="en-US" sz="3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The </a:t>
            </a:r>
          </a:p>
          <a:p>
            <a:pPr marL="57150" indent="0">
              <a:lnSpc>
                <a:spcPct val="90000"/>
              </a:lnSpc>
              <a:buFont typeface="Wingdings" pitchFamily="2" charset="2"/>
              <a:buNone/>
            </a:pPr>
            <a:r>
              <a:rPr lang="en-US" sz="3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What</a:t>
            </a:r>
            <a:r>
              <a:rPr lang="en-US" sz="36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</a:t>
            </a:r>
          </a:p>
          <a:p>
            <a:pPr marL="57150" indent="0">
              <a:lnSpc>
                <a:spcPct val="90000"/>
              </a:lnSpc>
              <a:buFont typeface="Wingdings" pitchFamily="2" charset="2"/>
              <a:buNone/>
            </a:pPr>
            <a:r>
              <a:rPr lang="en-US" sz="36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</a:t>
            </a:r>
            <a:r>
              <a:rPr lang="en-US" sz="3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Why,</a:t>
            </a:r>
          </a:p>
          <a:p>
            <a:pPr marL="57150" indent="0">
              <a:lnSpc>
                <a:spcPct val="90000"/>
              </a:lnSpc>
              <a:buFont typeface="Wingdings" pitchFamily="2" charset="2"/>
              <a:buNone/>
            </a:pPr>
            <a:r>
              <a:rPr lang="en-US" sz="3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	Where,</a:t>
            </a:r>
            <a:endParaRPr lang="en-US" sz="3600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  <a:p>
            <a:pPr marL="57150" indent="0">
              <a:lnSpc>
                <a:spcPct val="90000"/>
              </a:lnSpc>
              <a:buFont typeface="Wingdings" pitchFamily="2" charset="2"/>
              <a:buNone/>
            </a:pPr>
            <a:r>
              <a:rPr lang="en-US" sz="36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		</a:t>
            </a:r>
            <a:r>
              <a:rPr lang="en-US" sz="3600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	and </a:t>
            </a:r>
            <a:r>
              <a:rPr lang="en-US" sz="36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How</a:t>
            </a:r>
          </a:p>
          <a:p>
            <a:pPr marL="5715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en-US" sz="3600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of the AMS CCM Program</a:t>
            </a:r>
            <a:endParaRPr lang="en-US" sz="2800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3" name="Picture 2" descr="C:\Users\Buddy\Downloads\CCMlogo_transparent.tif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77000" y="228600"/>
            <a:ext cx="2286000" cy="1447800"/>
          </a:xfrm>
          <a:prstGeom prst="rect">
            <a:avLst/>
          </a:prstGeom>
          <a:ln w="889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04800" y="1981200"/>
            <a:ext cx="8683625" cy="41148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Clr>
                <a:srgbClr val="FFFF99"/>
              </a:buClr>
              <a:buSzTx/>
              <a:buFontTx/>
              <a:buAutoNum type="arabicPeriod"/>
            </a:pPr>
            <a:r>
              <a:rPr lang="en-US" sz="2000" dirty="0">
                <a:solidFill>
                  <a:srgbClr val="FFFF99"/>
                </a:solidFill>
              </a:rPr>
              <a:t>To foster the establishment and maintenance of a high level of</a:t>
            </a:r>
            <a:r>
              <a:rPr lang="en-US" sz="2000" dirty="0">
                <a:solidFill>
                  <a:srgbClr val="FFF50F"/>
                </a:solidFill>
              </a:rPr>
              <a:t> </a:t>
            </a:r>
            <a:r>
              <a:rPr lang="en-US" sz="2000" i="1" dirty="0">
                <a:solidFill>
                  <a:srgbClr val="FFCC00"/>
                </a:solidFill>
              </a:rPr>
              <a:t>professional competency</a:t>
            </a:r>
            <a:r>
              <a:rPr lang="en-US" sz="2000" i="1" dirty="0">
                <a:solidFill>
                  <a:srgbClr val="FFF50F"/>
                </a:solidFill>
              </a:rPr>
              <a:t> </a:t>
            </a:r>
            <a:r>
              <a:rPr lang="en-US" sz="2000" dirty="0">
                <a:solidFill>
                  <a:srgbClr val="FFFF99"/>
                </a:solidFill>
              </a:rPr>
              <a:t>and mature and ethical counsel in the field of consulting meteorology;</a:t>
            </a:r>
          </a:p>
          <a:p>
            <a:pPr marL="533400" indent="-533400">
              <a:lnSpc>
                <a:spcPct val="50000"/>
              </a:lnSpc>
              <a:buClr>
                <a:srgbClr val="FFFF99"/>
              </a:buClr>
              <a:buSzTx/>
              <a:buFontTx/>
              <a:buAutoNum type="arabicPeriod"/>
            </a:pPr>
            <a:endParaRPr lang="en-US" sz="2000" dirty="0">
              <a:solidFill>
                <a:srgbClr val="FFFF99"/>
              </a:solidFill>
            </a:endParaRPr>
          </a:p>
          <a:p>
            <a:pPr marL="533400" indent="-533400">
              <a:lnSpc>
                <a:spcPct val="90000"/>
              </a:lnSpc>
              <a:buClr>
                <a:srgbClr val="FFFF99"/>
              </a:buClr>
              <a:buSzTx/>
              <a:buFontTx/>
              <a:buAutoNum type="arabicPeriod"/>
            </a:pPr>
            <a:r>
              <a:rPr lang="en-US" sz="2000" dirty="0">
                <a:solidFill>
                  <a:srgbClr val="FFFF99"/>
                </a:solidFill>
              </a:rPr>
              <a:t>To provide a basis on which a client seeking assistance on problems of a meteorological nature may be confident of</a:t>
            </a:r>
            <a:r>
              <a:rPr lang="en-US" sz="2000" dirty="0">
                <a:solidFill>
                  <a:srgbClr val="FFF50F"/>
                </a:solidFill>
              </a:rPr>
              <a:t> </a:t>
            </a:r>
            <a:r>
              <a:rPr lang="en-US" sz="2000" i="1" dirty="0">
                <a:solidFill>
                  <a:srgbClr val="FFCC00"/>
                </a:solidFill>
              </a:rPr>
              <a:t>mature, competent, and ethical</a:t>
            </a:r>
            <a:r>
              <a:rPr lang="en-US" sz="2000" dirty="0">
                <a:solidFill>
                  <a:srgbClr val="FFF50F"/>
                </a:solidFill>
              </a:rPr>
              <a:t> </a:t>
            </a:r>
            <a:r>
              <a:rPr lang="en-US" sz="2000" dirty="0">
                <a:solidFill>
                  <a:srgbClr val="FFFF99"/>
                </a:solidFill>
              </a:rPr>
              <a:t>professional counsel;</a:t>
            </a:r>
          </a:p>
          <a:p>
            <a:pPr marL="533400" indent="-533400">
              <a:lnSpc>
                <a:spcPct val="50000"/>
              </a:lnSpc>
              <a:buClr>
                <a:srgbClr val="FFFF99"/>
              </a:buClr>
              <a:buSzTx/>
              <a:buFontTx/>
              <a:buAutoNum type="arabicPeriod"/>
            </a:pPr>
            <a:endParaRPr lang="en-US" sz="2000" dirty="0">
              <a:solidFill>
                <a:srgbClr val="FFFF99"/>
              </a:solidFill>
            </a:endParaRPr>
          </a:p>
          <a:p>
            <a:pPr marL="533400" indent="-533400">
              <a:lnSpc>
                <a:spcPct val="90000"/>
              </a:lnSpc>
              <a:buClr>
                <a:srgbClr val="FFFF99"/>
              </a:buClr>
              <a:buSzTx/>
              <a:buFontTx/>
              <a:buAutoNum type="arabicPeriod"/>
            </a:pPr>
            <a:r>
              <a:rPr lang="en-US" sz="2000" dirty="0">
                <a:solidFill>
                  <a:srgbClr val="FFFF99"/>
                </a:solidFill>
              </a:rPr>
              <a:t>To provide incentive for the continued</a:t>
            </a:r>
            <a:r>
              <a:rPr lang="en-US" sz="2000" dirty="0">
                <a:solidFill>
                  <a:srgbClr val="FFF50F"/>
                </a:solidFill>
              </a:rPr>
              <a:t> </a:t>
            </a:r>
            <a:r>
              <a:rPr lang="en-US" sz="2000" i="1" dirty="0">
                <a:solidFill>
                  <a:srgbClr val="FFCC00"/>
                </a:solidFill>
              </a:rPr>
              <a:t>professional growth</a:t>
            </a:r>
            <a:r>
              <a:rPr lang="en-US" sz="2000" i="1" dirty="0">
                <a:solidFill>
                  <a:srgbClr val="FFF50F"/>
                </a:solidFill>
              </a:rPr>
              <a:t> </a:t>
            </a:r>
            <a:r>
              <a:rPr lang="en-US" sz="2000" dirty="0">
                <a:solidFill>
                  <a:srgbClr val="FFFF99"/>
                </a:solidFill>
              </a:rPr>
              <a:t>of the meteorologist after completion of his or her academic training;</a:t>
            </a:r>
          </a:p>
          <a:p>
            <a:pPr marL="533400" indent="-533400">
              <a:lnSpc>
                <a:spcPct val="50000"/>
              </a:lnSpc>
              <a:buClr>
                <a:srgbClr val="FFFF99"/>
              </a:buClr>
              <a:buSzTx/>
              <a:buFontTx/>
              <a:buAutoNum type="arabicPeriod"/>
            </a:pPr>
            <a:endParaRPr lang="en-US" sz="2000" dirty="0">
              <a:solidFill>
                <a:srgbClr val="FFFF99"/>
              </a:solidFill>
            </a:endParaRPr>
          </a:p>
          <a:p>
            <a:pPr marL="533400" indent="-533400">
              <a:lnSpc>
                <a:spcPct val="90000"/>
              </a:lnSpc>
              <a:buClr>
                <a:srgbClr val="FFFF99"/>
              </a:buClr>
              <a:buSzTx/>
              <a:buFontTx/>
              <a:buAutoNum type="arabicPeriod"/>
            </a:pPr>
            <a:r>
              <a:rPr lang="en-US" sz="2000" dirty="0">
                <a:solidFill>
                  <a:srgbClr val="FFFF99"/>
                </a:solidFill>
              </a:rPr>
              <a:t>To enhance </a:t>
            </a:r>
            <a:r>
              <a:rPr lang="en-US" sz="2000" i="1" dirty="0">
                <a:solidFill>
                  <a:srgbClr val="FFFF99"/>
                </a:solidFill>
              </a:rPr>
              <a:t>the</a:t>
            </a:r>
            <a:r>
              <a:rPr lang="en-US" sz="2000" i="1" dirty="0">
                <a:solidFill>
                  <a:srgbClr val="FFF50F"/>
                </a:solidFill>
              </a:rPr>
              <a:t> </a:t>
            </a:r>
            <a:r>
              <a:rPr lang="en-US" sz="2000" i="1" dirty="0">
                <a:solidFill>
                  <a:srgbClr val="FFCC00"/>
                </a:solidFill>
              </a:rPr>
              <a:t>prestige, authority, and success</a:t>
            </a:r>
            <a:r>
              <a:rPr lang="en-US" sz="2000" i="1" dirty="0">
                <a:solidFill>
                  <a:srgbClr val="FF9900"/>
                </a:solidFill>
              </a:rPr>
              <a:t> </a:t>
            </a:r>
            <a:r>
              <a:rPr lang="en-US" sz="2000" dirty="0">
                <a:solidFill>
                  <a:srgbClr val="FFFF99"/>
                </a:solidFill>
              </a:rPr>
              <a:t>of consulting meteorology specifically, and of professional meteorology generally, by promoting a consistently high order of professional activity so that CCMs are recognized as leaders in their areas of expertise.</a:t>
            </a:r>
          </a:p>
        </p:txBody>
      </p:sp>
      <p:sp>
        <p:nvSpPr>
          <p:cNvPr id="30727" name="Rectangle 7"/>
          <p:cNvSpPr>
            <a:spLocks noGrp="1" noChangeArrowheads="1"/>
          </p:cNvSpPr>
          <p:nvPr>
            <p:ph type="title"/>
          </p:nvPr>
        </p:nvSpPr>
        <p:spPr>
          <a:xfrm>
            <a:off x="304800" y="304800"/>
            <a:ext cx="8683625" cy="1143000"/>
          </a:xfrm>
          <a:noFill/>
          <a:ln/>
        </p:spPr>
        <p:txBody>
          <a:bodyPr/>
          <a:lstStyle/>
          <a:p>
            <a:r>
              <a:rPr lang="en-US" sz="3200" b="1" dirty="0">
                <a:solidFill>
                  <a:srgbClr val="FFFF99"/>
                </a:solidFill>
                <a:latin typeface="Arial" charset="0"/>
              </a:rPr>
              <a:t>What is the Purpose of the CCM Program?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>
          <a:xfrm>
            <a:off x="460375" y="228600"/>
            <a:ext cx="8683625" cy="1143000"/>
          </a:xfrm>
        </p:spPr>
        <p:txBody>
          <a:bodyPr/>
          <a:lstStyle/>
          <a:p>
            <a:r>
              <a:rPr lang="en-US" sz="3200" b="1" dirty="0">
                <a:solidFill>
                  <a:srgbClr val="FFFF99"/>
                </a:solidFill>
                <a:latin typeface="Arial" charset="0"/>
              </a:rPr>
              <a:t>What</a:t>
            </a:r>
            <a:r>
              <a:rPr lang="en-US" sz="3100" b="1" dirty="0">
                <a:solidFill>
                  <a:srgbClr val="FFFF99"/>
                </a:solidFill>
                <a:latin typeface="Arial" charset="0"/>
              </a:rPr>
              <a:t> </a:t>
            </a:r>
            <a:r>
              <a:rPr lang="en-US" sz="3200" b="1" dirty="0">
                <a:solidFill>
                  <a:srgbClr val="FFFF99"/>
                </a:solidFill>
                <a:latin typeface="Arial" charset="0"/>
              </a:rPr>
              <a:t>are</a:t>
            </a:r>
            <a:r>
              <a:rPr lang="en-US" sz="3100" b="1" dirty="0">
                <a:solidFill>
                  <a:srgbClr val="FFFF99"/>
                </a:solidFill>
                <a:latin typeface="Arial" charset="0"/>
              </a:rPr>
              <a:t> the Basic Qualities of a CCM?</a:t>
            </a:r>
            <a:endParaRPr lang="en-US" sz="3600" b="1" dirty="0">
              <a:solidFill>
                <a:srgbClr val="FFFF99"/>
              </a:solidFill>
            </a:endParaRP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2362200" y="2057400"/>
            <a:ext cx="4495800" cy="3657600"/>
          </a:xfrm>
          <a:prstGeom prst="triangle">
            <a:avLst>
              <a:gd name="adj" fmla="val 48375"/>
            </a:avLst>
          </a:prstGeom>
          <a:solidFill>
            <a:srgbClr val="FFFFFF"/>
          </a:solidFill>
          <a:ln w="76200">
            <a:solidFill>
              <a:srgbClr val="FFFF99"/>
            </a:solidFill>
            <a:miter lim="800000"/>
            <a:headEnd/>
            <a:tailEnd/>
          </a:ln>
          <a:effectLst>
            <a:outerShdw dist="101593" dir="9720002" algn="ctr" rotWithShape="0">
              <a:srgbClr val="808080"/>
            </a:outerShdw>
          </a:effectLst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4648200" y="2133600"/>
            <a:ext cx="3276600" cy="3200400"/>
          </a:xfrm>
          <a:prstGeom prst="triangle">
            <a:avLst>
              <a:gd name="adj" fmla="val 61185"/>
            </a:avLst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dirty="0"/>
          </a:p>
        </p:txBody>
      </p:sp>
      <p:sp>
        <p:nvSpPr>
          <p:cNvPr id="1033" name="Text Box 9"/>
          <p:cNvSpPr txBox="1">
            <a:spLocks noChangeArrowheads="1"/>
          </p:cNvSpPr>
          <p:nvPr/>
        </p:nvSpPr>
        <p:spPr bwMode="auto">
          <a:xfrm>
            <a:off x="253246" y="2926817"/>
            <a:ext cx="309955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en-US" b="1" dirty="0" smtClean="0">
                <a:solidFill>
                  <a:srgbClr val="FFFF99"/>
                </a:solidFill>
              </a:rPr>
              <a:t>A high level of </a:t>
            </a:r>
            <a:r>
              <a:rPr lang="en-US" sz="2800" b="1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Knowledge</a:t>
            </a:r>
            <a:endParaRPr lang="en-US" sz="2800" i="1" dirty="0" smtClean="0">
              <a:solidFill>
                <a:srgbClr val="FFFF99"/>
              </a:solidFill>
            </a:endParaRPr>
          </a:p>
          <a:p>
            <a:pPr algn="ctr"/>
            <a:r>
              <a:rPr lang="en-US" b="1" dirty="0" smtClean="0">
                <a:solidFill>
                  <a:srgbClr val="FFFF99"/>
                </a:solidFill>
              </a:rPr>
              <a:t> in the atmospheric sciences</a:t>
            </a:r>
            <a:endParaRPr lang="en-US" dirty="0">
              <a:solidFill>
                <a:srgbClr val="FFFF99"/>
              </a:solidFill>
            </a:endParaRPr>
          </a:p>
        </p:txBody>
      </p:sp>
      <p:sp>
        <p:nvSpPr>
          <p:cNvPr id="1034" name="Text Box 10"/>
          <p:cNvSpPr txBox="1">
            <a:spLocks noChangeArrowheads="1"/>
          </p:cNvSpPr>
          <p:nvPr/>
        </p:nvSpPr>
        <p:spPr bwMode="auto">
          <a:xfrm>
            <a:off x="1752600" y="5596116"/>
            <a:ext cx="5486400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50788" dir="9060057" algn="ctr" rotWithShape="0">
              <a:schemeClr val="bg2"/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en-US" b="1" dirty="0" smtClean="0">
                <a:solidFill>
                  <a:srgbClr val="FFFF99"/>
                </a:solidFill>
              </a:rPr>
              <a:t>Demonstrated </a:t>
            </a:r>
            <a:r>
              <a:rPr lang="en-US" sz="2800" b="1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Character</a:t>
            </a:r>
          </a:p>
          <a:p>
            <a:pPr algn="ctr"/>
            <a:r>
              <a:rPr lang="en-US" b="1" dirty="0" smtClean="0">
                <a:solidFill>
                  <a:srgbClr val="FFFF99"/>
                </a:solidFill>
              </a:rPr>
              <a:t>of mature, competent, and ethical counsel</a:t>
            </a:r>
          </a:p>
        </p:txBody>
      </p:sp>
      <p:sp>
        <p:nvSpPr>
          <p:cNvPr id="1038" name="Text Box 14"/>
          <p:cNvSpPr txBox="1">
            <a:spLocks noChangeArrowheads="1"/>
          </p:cNvSpPr>
          <p:nvPr/>
        </p:nvSpPr>
        <p:spPr bwMode="auto">
          <a:xfrm>
            <a:off x="5867400" y="2895600"/>
            <a:ext cx="2895600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chemeClr val="bg2"/>
            </a:outerShdw>
          </a:effectLst>
        </p:spPr>
        <p:txBody>
          <a:bodyPr wrap="square" anchor="ctr">
            <a:spAutoFit/>
          </a:bodyPr>
          <a:lstStyle/>
          <a:p>
            <a:pPr algn="ctr"/>
            <a:r>
              <a:rPr lang="en-US" b="1" dirty="0" smtClean="0">
                <a:solidFill>
                  <a:srgbClr val="FFFF99"/>
                </a:solidFill>
              </a:rPr>
              <a:t>at least 5 years of </a:t>
            </a:r>
            <a:r>
              <a:rPr lang="en-US" sz="2800" b="1" i="1" dirty="0" smtClean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Experience</a:t>
            </a:r>
          </a:p>
          <a:p>
            <a:pPr algn="ctr"/>
            <a:r>
              <a:rPr lang="en-US" b="1" dirty="0" smtClean="0">
                <a:solidFill>
                  <a:srgbClr val="FFFF99"/>
                </a:solidFill>
              </a:rPr>
              <a:t> in applying that knowledge</a:t>
            </a:r>
          </a:p>
        </p:txBody>
      </p:sp>
      <p:pic>
        <p:nvPicPr>
          <p:cNvPr id="11" name="Picture 10" descr="C:\Users\Buddy\Downloads\CCMlogo_transparent.tif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57600" y="3581400"/>
            <a:ext cx="1752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10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0375" y="2057400"/>
            <a:ext cx="8683625" cy="838200"/>
          </a:xfrm>
        </p:spPr>
        <p:txBody>
          <a:bodyPr/>
          <a:lstStyle/>
          <a:p>
            <a:pPr marL="0" indent="0">
              <a:lnSpc>
                <a:spcPct val="90000"/>
              </a:lnSpc>
              <a:buClr>
                <a:srgbClr val="FFF50F"/>
              </a:buClr>
              <a:buFontTx/>
              <a:buNone/>
            </a:pPr>
            <a:r>
              <a:rPr lang="en-US" sz="2400" dirty="0">
                <a:solidFill>
                  <a:srgbClr val="FFFF99"/>
                </a:solidFill>
              </a:rPr>
              <a:t>The AMS CCM Program:</a:t>
            </a:r>
          </a:p>
        </p:txBody>
      </p:sp>
      <p:sp>
        <p:nvSpPr>
          <p:cNvPr id="68612" name="Rectangle 4"/>
          <p:cNvSpPr>
            <a:spLocks noChangeArrowheads="1"/>
          </p:cNvSpPr>
          <p:nvPr/>
        </p:nvSpPr>
        <p:spPr bwMode="auto">
          <a:xfrm>
            <a:off x="990600" y="2743200"/>
            <a:ext cx="8153400" cy="228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FFFF99"/>
              </a:buClr>
              <a:buSzPct val="80000"/>
              <a:buFont typeface="Wingdings" pitchFamily="2" charset="2"/>
              <a:buChar char="l"/>
            </a:pPr>
            <a:r>
              <a:rPr lang="en-US" b="1" dirty="0">
                <a:solidFill>
                  <a:srgbClr val="FFFF99"/>
                </a:solidFill>
              </a:rPr>
              <a:t>examines candidates and certifies those who are successful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FFFF99"/>
              </a:buClr>
              <a:buSzPct val="80000"/>
              <a:buFont typeface="Wingdings" pitchFamily="2" charset="2"/>
              <a:buChar char="l"/>
            </a:pPr>
            <a:r>
              <a:rPr lang="en-US" b="1" dirty="0">
                <a:solidFill>
                  <a:srgbClr val="FFFF99"/>
                </a:solidFill>
              </a:rPr>
              <a:t>provides a system to ensure the CCMs maintain a high level of professional competence</a:t>
            </a:r>
          </a:p>
        </p:txBody>
      </p:sp>
      <p:sp>
        <p:nvSpPr>
          <p:cNvPr id="68614" name="Rectangle 6"/>
          <p:cNvSpPr>
            <a:spLocks noGrp="1" noChangeArrowheads="1"/>
          </p:cNvSpPr>
          <p:nvPr>
            <p:ph type="title"/>
          </p:nvPr>
        </p:nvSpPr>
        <p:spPr>
          <a:xfrm>
            <a:off x="460375" y="533400"/>
            <a:ext cx="8683625" cy="1143000"/>
          </a:xfrm>
          <a:noFill/>
          <a:ln/>
        </p:spPr>
        <p:txBody>
          <a:bodyPr/>
          <a:lstStyle/>
          <a:p>
            <a:r>
              <a:rPr lang="en-US" sz="3200" b="1" dirty="0">
                <a:solidFill>
                  <a:srgbClr val="FFFF99"/>
                </a:solidFill>
                <a:latin typeface="Arial" charset="0"/>
              </a:rPr>
              <a:t>What is the AMS CCM Program?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Rectangle 2"/>
          <p:cNvSpPr>
            <a:spLocks noGrp="1" noChangeArrowheads="1"/>
          </p:cNvSpPr>
          <p:nvPr>
            <p:ph type="body" idx="1"/>
          </p:nvPr>
        </p:nvSpPr>
        <p:spPr>
          <a:xfrm>
            <a:off x="460375" y="2057400"/>
            <a:ext cx="8683625" cy="838200"/>
          </a:xfrm>
        </p:spPr>
        <p:txBody>
          <a:bodyPr/>
          <a:lstStyle/>
          <a:p>
            <a:pPr marL="0" indent="0">
              <a:lnSpc>
                <a:spcPct val="90000"/>
              </a:lnSpc>
              <a:buClr>
                <a:srgbClr val="FFF50F"/>
              </a:buClr>
              <a:buFontTx/>
              <a:buNone/>
            </a:pPr>
            <a:r>
              <a:rPr lang="en-US" sz="2400" dirty="0">
                <a:solidFill>
                  <a:srgbClr val="FFFF99"/>
                </a:solidFill>
              </a:rPr>
              <a:t>Professional certification demonstrates your</a:t>
            </a:r>
            <a:br>
              <a:rPr lang="en-US" sz="2400" dirty="0">
                <a:solidFill>
                  <a:srgbClr val="FFFF99"/>
                </a:solidFill>
              </a:rPr>
            </a:br>
            <a:r>
              <a:rPr lang="en-US" sz="2400" dirty="0">
                <a:solidFill>
                  <a:srgbClr val="FFFF99"/>
                </a:solidFill>
              </a:rPr>
              <a:t>commitment to: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title"/>
          </p:nvPr>
        </p:nvSpPr>
        <p:spPr>
          <a:xfrm>
            <a:off x="460375" y="381000"/>
            <a:ext cx="8683625" cy="1600200"/>
          </a:xfrm>
          <a:noFill/>
          <a:ln/>
        </p:spPr>
        <p:txBody>
          <a:bodyPr/>
          <a:lstStyle/>
          <a:p>
            <a:r>
              <a:rPr lang="en-US" sz="3200" b="1" dirty="0">
                <a:solidFill>
                  <a:srgbClr val="FFFF99"/>
                </a:solidFill>
                <a:latin typeface="Arial" charset="0"/>
              </a:rPr>
              <a:t>Why a Professional Certification for Meteorologists?</a:t>
            </a:r>
          </a:p>
        </p:txBody>
      </p:sp>
      <p:sp>
        <p:nvSpPr>
          <p:cNvPr id="41990" name="Rectangle 6"/>
          <p:cNvSpPr>
            <a:spLocks noChangeArrowheads="1"/>
          </p:cNvSpPr>
          <p:nvPr/>
        </p:nvSpPr>
        <p:spPr bwMode="auto">
          <a:xfrm>
            <a:off x="990600" y="2743200"/>
            <a:ext cx="81534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/>
          <a:lstStyle/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FFFF99"/>
              </a:buClr>
              <a:buSzPct val="80000"/>
              <a:buFont typeface="Wingdings" pitchFamily="2" charset="2"/>
              <a:buChar char="l"/>
            </a:pPr>
            <a:r>
              <a:rPr lang="en-US" b="1" dirty="0">
                <a:solidFill>
                  <a:srgbClr val="FFFF99"/>
                </a:solidFill>
              </a:rPr>
              <a:t>the highest level of service to: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Clr>
                <a:srgbClr val="FFFF99"/>
              </a:buClr>
              <a:buSzPct val="125000"/>
              <a:buFontTx/>
              <a:buChar char="•"/>
            </a:pPr>
            <a:r>
              <a:rPr lang="en-US" b="1" dirty="0" smtClean="0">
                <a:solidFill>
                  <a:srgbClr val="FFFF99"/>
                </a:solidFill>
              </a:rPr>
              <a:t>clients and general public</a:t>
            </a:r>
            <a:endParaRPr lang="en-US" b="1" dirty="0">
              <a:solidFill>
                <a:srgbClr val="FFFF99"/>
              </a:solidFill>
            </a:endParaRP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Clr>
                <a:srgbClr val="FFFF99"/>
              </a:buClr>
              <a:buSzPct val="125000"/>
              <a:buFontTx/>
              <a:buChar char="•"/>
            </a:pPr>
            <a:r>
              <a:rPr lang="en-US" b="1" dirty="0">
                <a:solidFill>
                  <a:srgbClr val="FFFF99"/>
                </a:solidFill>
              </a:rPr>
              <a:t>industry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Clr>
                <a:srgbClr val="FFFF99"/>
              </a:buClr>
              <a:buSzPct val="125000"/>
              <a:buFontTx/>
              <a:buChar char="•"/>
            </a:pPr>
            <a:r>
              <a:rPr lang="en-US" b="1" dirty="0">
                <a:solidFill>
                  <a:srgbClr val="FFFF99"/>
                </a:solidFill>
              </a:rPr>
              <a:t>government agencies</a:t>
            </a:r>
          </a:p>
          <a:p>
            <a:pPr marL="742950" lvl="1" indent="-285750" eaLnBrk="1" hangingPunct="1">
              <a:lnSpc>
                <a:spcPct val="90000"/>
              </a:lnSpc>
              <a:spcBef>
                <a:spcPct val="20000"/>
              </a:spcBef>
              <a:buClr>
                <a:srgbClr val="FFFF99"/>
              </a:buClr>
              <a:buSzPct val="125000"/>
              <a:buFontTx/>
              <a:buChar char="•"/>
            </a:pPr>
            <a:r>
              <a:rPr lang="en-US" b="1" dirty="0">
                <a:solidFill>
                  <a:srgbClr val="FFFF99"/>
                </a:solidFill>
              </a:rPr>
              <a:t>academic institutions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FFFF99"/>
              </a:buClr>
              <a:buSzPct val="80000"/>
              <a:buFont typeface="Wingdings" pitchFamily="2" charset="2"/>
              <a:buChar char="l"/>
            </a:pPr>
            <a:r>
              <a:rPr lang="en-US" b="1" dirty="0">
                <a:solidFill>
                  <a:srgbClr val="FFFF99"/>
                </a:solidFill>
              </a:rPr>
              <a:t>the highest standards of professional practice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FFFF99"/>
              </a:buClr>
              <a:buSzPct val="80000"/>
              <a:buFont typeface="Wingdings" pitchFamily="2" charset="2"/>
              <a:buChar char="l"/>
            </a:pPr>
            <a:r>
              <a:rPr lang="en-US" b="1" dirty="0">
                <a:solidFill>
                  <a:srgbClr val="FFFF99"/>
                </a:solidFill>
              </a:rPr>
              <a:t>a strict code of ethics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FFFF99"/>
              </a:buClr>
              <a:buSzPct val="80000"/>
              <a:buFont typeface="Wingdings" pitchFamily="2" charset="2"/>
              <a:buChar char="l"/>
            </a:pPr>
            <a:r>
              <a:rPr lang="en-US" b="1" dirty="0">
                <a:solidFill>
                  <a:srgbClr val="FFFF99"/>
                </a:solidFill>
              </a:rPr>
              <a:t>continuing professional development</a:t>
            </a:r>
          </a:p>
          <a:p>
            <a:pPr marL="342900" indent="-342900" eaLnBrk="1" hangingPunct="1">
              <a:lnSpc>
                <a:spcPct val="90000"/>
              </a:lnSpc>
              <a:spcBef>
                <a:spcPct val="20000"/>
              </a:spcBef>
              <a:buClr>
                <a:srgbClr val="FFFF99"/>
              </a:buClr>
              <a:buSzPct val="80000"/>
              <a:buFont typeface="Wingdings" pitchFamily="2" charset="2"/>
              <a:buChar char="l"/>
            </a:pPr>
            <a:r>
              <a:rPr lang="en-US" b="1" dirty="0">
                <a:solidFill>
                  <a:srgbClr val="FFFF99"/>
                </a:solidFill>
              </a:rPr>
              <a:t>contributions to community and profession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3" name="Rectangle 3"/>
          <p:cNvSpPr>
            <a:spLocks noChangeArrowheads="1"/>
          </p:cNvSpPr>
          <p:nvPr/>
        </p:nvSpPr>
        <p:spPr bwMode="auto">
          <a:xfrm>
            <a:off x="6477000" y="1143000"/>
            <a:ext cx="22860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2800" b="1" i="1" dirty="0">
                <a:solidFill>
                  <a:schemeClr val="hlink"/>
                </a:solidFill>
              </a:rPr>
              <a:t>	</a:t>
            </a:r>
            <a:endParaRPr lang="en-US" sz="4000" b="1" i="1" dirty="0">
              <a:solidFill>
                <a:srgbClr val="FF9933"/>
              </a:solidFill>
            </a:endParaRPr>
          </a:p>
        </p:txBody>
      </p:sp>
      <p:sp>
        <p:nvSpPr>
          <p:cNvPr id="61445" name="Text Box 5"/>
          <p:cNvSpPr txBox="1">
            <a:spLocks noChangeArrowheads="1"/>
          </p:cNvSpPr>
          <p:nvPr/>
        </p:nvSpPr>
        <p:spPr bwMode="auto">
          <a:xfrm>
            <a:off x="460375" y="1981200"/>
            <a:ext cx="8683625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endParaRPr lang="en-US" sz="2000" dirty="0" smtClean="0"/>
          </a:p>
          <a:p>
            <a:pPr>
              <a:buFont typeface="Arial" pitchFamily="34" charset="0"/>
              <a:buChar char="•"/>
            </a:pPr>
            <a:r>
              <a:rPr lang="en-US" sz="2000" dirty="0" smtClean="0"/>
              <a:t>  </a:t>
            </a:r>
            <a:r>
              <a:rPr lang="en-US" sz="2300" dirty="0" smtClean="0"/>
              <a:t>American Meteorological Society stands behind the CCM </a:t>
            </a:r>
          </a:p>
          <a:p>
            <a:r>
              <a:rPr lang="en-US" sz="2300" dirty="0" smtClean="0"/>
              <a:t>      program</a:t>
            </a:r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 Every CCM stands behind your professionalism</a:t>
            </a:r>
          </a:p>
          <a:p>
            <a:pPr lvl="0">
              <a:buFont typeface="Arial" pitchFamily="34" charset="0"/>
              <a:buChar char="•"/>
            </a:pPr>
            <a:r>
              <a:rPr lang="en-US" sz="2300" dirty="0" smtClean="0"/>
              <a:t> You prove to yourself that you possess the attributes of a CCM </a:t>
            </a:r>
          </a:p>
          <a:p>
            <a:pPr lvl="0">
              <a:buFont typeface="Arial" pitchFamily="34" charset="0"/>
              <a:buChar char="•"/>
            </a:pPr>
            <a:r>
              <a:rPr lang="en-US" sz="2300" dirty="0" smtClean="0"/>
              <a:t> You are competitive in the marketplace </a:t>
            </a:r>
          </a:p>
          <a:p>
            <a:pPr lvl="0">
              <a:buFont typeface="Arial" pitchFamily="34" charset="0"/>
              <a:buChar char="•"/>
            </a:pPr>
            <a:r>
              <a:rPr lang="en-US" sz="2300" dirty="0" smtClean="0"/>
              <a:t> Your knowledge, skills, and credibility will become better known </a:t>
            </a:r>
          </a:p>
          <a:p>
            <a:pPr lvl="0"/>
            <a:r>
              <a:rPr lang="en-US" sz="2300" dirty="0" smtClean="0"/>
              <a:t>     within the community </a:t>
            </a:r>
          </a:p>
          <a:p>
            <a:pPr lvl="0">
              <a:buFont typeface="Arial" pitchFamily="34" charset="0"/>
              <a:buChar char="•"/>
            </a:pPr>
            <a:r>
              <a:rPr lang="en-US" sz="2300" dirty="0" smtClean="0"/>
              <a:t> Your clients know they are receiving the highest quality service </a:t>
            </a:r>
          </a:p>
          <a:p>
            <a:pPr lvl="0">
              <a:buFont typeface="Arial" pitchFamily="34" charset="0"/>
              <a:buChar char="•"/>
            </a:pPr>
            <a:r>
              <a:rPr lang="en-US" sz="2300" dirty="0" smtClean="0"/>
              <a:t> You can have a lifelong association with other CCMs and</a:t>
            </a:r>
          </a:p>
          <a:p>
            <a:pPr lvl="0"/>
            <a:r>
              <a:rPr lang="en-US" sz="2300" dirty="0" smtClean="0"/>
              <a:t>     opportunities for knowledge sharing</a:t>
            </a:r>
          </a:p>
          <a:p>
            <a:pPr lvl="0">
              <a:buFont typeface="Arial" pitchFamily="34" charset="0"/>
              <a:buChar char="•"/>
            </a:pPr>
            <a:r>
              <a:rPr lang="en-US" sz="2300" dirty="0" smtClean="0"/>
              <a:t> You have an opportunity to serve within the CCM community</a:t>
            </a:r>
          </a:p>
          <a:p>
            <a:pPr>
              <a:buFont typeface="Arial" pitchFamily="34" charset="0"/>
              <a:buChar char="•"/>
            </a:pPr>
            <a:r>
              <a:rPr lang="en-US" sz="2300" dirty="0" smtClean="0"/>
              <a:t> Your long term value of the CCM program far outweighs the </a:t>
            </a:r>
          </a:p>
          <a:p>
            <a:r>
              <a:rPr lang="en-US" sz="2300" dirty="0" smtClean="0"/>
              <a:t>    effort</a:t>
            </a:r>
          </a:p>
          <a:p>
            <a:pPr lvl="0">
              <a:buFont typeface="Arial" pitchFamily="34" charset="0"/>
              <a:buChar char="•"/>
            </a:pPr>
            <a:endParaRPr lang="en-US" sz="2300" dirty="0"/>
          </a:p>
        </p:txBody>
      </p:sp>
      <p:sp>
        <p:nvSpPr>
          <p:cNvPr id="61446" name="Rectangle 6"/>
          <p:cNvSpPr>
            <a:spLocks noChangeArrowheads="1"/>
          </p:cNvSpPr>
          <p:nvPr/>
        </p:nvSpPr>
        <p:spPr bwMode="auto">
          <a:xfrm>
            <a:off x="460375" y="533400"/>
            <a:ext cx="8683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/>
            <a:r>
              <a:rPr lang="en-US" sz="32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Why</a:t>
            </a:r>
            <a:r>
              <a:rPr lang="en-US" sz="31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en-US" sz="32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Become</a:t>
            </a:r>
            <a:r>
              <a:rPr lang="en-US" sz="31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a CCM?</a:t>
            </a:r>
            <a:endParaRPr lang="en-US" sz="36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33400"/>
            <a:ext cx="7772400" cy="1143000"/>
          </a:xfrm>
        </p:spPr>
        <p:txBody>
          <a:bodyPr/>
          <a:lstStyle/>
          <a:p>
            <a:pPr eaLnBrk="1" hangingPunct="1"/>
            <a:r>
              <a:rPr lang="en-US" sz="3200" b="1" dirty="0" smtClean="0">
                <a:solidFill>
                  <a:srgbClr val="FFFF99"/>
                </a:solidFill>
              </a:rPr>
              <a:t>Why Become a CCM ?</a:t>
            </a:r>
            <a:endParaRPr lang="en-US" sz="3200" b="1" dirty="0">
              <a:solidFill>
                <a:srgbClr val="FFFF99"/>
              </a:solidFill>
              <a:latin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905000"/>
            <a:ext cx="7772400" cy="4114800"/>
          </a:xfrm>
        </p:spPr>
        <p:txBody>
          <a:bodyPr/>
          <a:lstStyle/>
          <a:p>
            <a:r>
              <a:rPr lang="en-US" sz="2300" dirty="0" smtClean="0"/>
              <a:t>&lt;5% of AMS members  have earned the CCM designation</a:t>
            </a:r>
          </a:p>
          <a:p>
            <a:pPr lvl="1"/>
            <a:r>
              <a:rPr lang="en-US" sz="2300" dirty="0" smtClean="0"/>
              <a:t>Only 740 awarded in 62 year history</a:t>
            </a:r>
          </a:p>
          <a:p>
            <a:pPr lvl="1"/>
            <a:r>
              <a:rPr lang="en-US" sz="2300" dirty="0" smtClean="0"/>
              <a:t>Still 276 active CCMs</a:t>
            </a:r>
          </a:p>
          <a:p>
            <a:r>
              <a:rPr lang="en-US" sz="2300" dirty="0" smtClean="0"/>
              <a:t>In 2013 US private meteorology industry earned revenues in excess of $3 billion dollars and growing</a:t>
            </a:r>
          </a:p>
          <a:p>
            <a:r>
              <a:rPr lang="en-US" sz="2300" dirty="0" smtClean="0"/>
              <a:t>Your Competitors are CCMs</a:t>
            </a:r>
          </a:p>
          <a:p>
            <a:pPr lvl="1"/>
            <a:r>
              <a:rPr lang="en-US" sz="2300" dirty="0" smtClean="0"/>
              <a:t>Check the </a:t>
            </a:r>
            <a:r>
              <a:rPr lang="en-US" sz="2300" dirty="0" smtClean="0">
                <a:hlinkClick r:id="rId2"/>
              </a:rPr>
              <a:t>Weather and Climate Service Providers Directory</a:t>
            </a:r>
            <a:endParaRPr lang="en-US" sz="2300" dirty="0" smtClean="0"/>
          </a:p>
          <a:p>
            <a:r>
              <a:rPr lang="en-US" sz="2300" dirty="0" smtClean="0"/>
              <a:t>Some Government contracts are calling for CCMs</a:t>
            </a:r>
          </a:p>
          <a:p>
            <a:r>
              <a:rPr lang="en-US" sz="2300" dirty="0" smtClean="0"/>
              <a:t>Some companies give raises when you become a CCM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4" name="Rectangle 8"/>
          <p:cNvSpPr>
            <a:spLocks noChangeArrowheads="1"/>
          </p:cNvSpPr>
          <p:nvPr/>
        </p:nvSpPr>
        <p:spPr bwMode="auto">
          <a:xfrm>
            <a:off x="460375" y="533400"/>
            <a:ext cx="8683625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92075" tIns="46038" rIns="92075" bIns="46038" anchor="ctr"/>
          <a:lstStyle/>
          <a:p>
            <a:pPr eaLnBrk="1" hangingPunct="1"/>
            <a:r>
              <a:rPr lang="en-US" sz="32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Where</a:t>
            </a:r>
            <a:r>
              <a:rPr lang="en-US" sz="3100" b="1" dirty="0">
                <a:solidFill>
                  <a:srgbClr val="FFFF99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Do CCMs Work?</a:t>
            </a:r>
            <a:endParaRPr lang="en-US" sz="3600" b="1" dirty="0">
              <a:solidFill>
                <a:srgbClr val="FFFF9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pic>
        <p:nvPicPr>
          <p:cNvPr id="60425" name="Picture 9" descr="stacks-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14400" y="1447800"/>
            <a:ext cx="2286000" cy="2705100"/>
          </a:xfrm>
          <a:prstGeom prst="rect">
            <a:avLst/>
          </a:prstGeom>
          <a:noFill/>
        </p:spPr>
      </p:pic>
      <p:pic>
        <p:nvPicPr>
          <p:cNvPr id="60426" name="Picture 10" descr="platform-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05000" y="4267200"/>
            <a:ext cx="2667000" cy="2236788"/>
          </a:xfrm>
          <a:prstGeom prst="rect">
            <a:avLst/>
          </a:prstGeom>
          <a:noFill/>
        </p:spPr>
      </p:pic>
      <p:pic>
        <p:nvPicPr>
          <p:cNvPr id="60427" name="Picture 11" descr="Jet-IndexStock-C-41742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86600" y="3657600"/>
            <a:ext cx="1825625" cy="2743200"/>
          </a:xfrm>
          <a:prstGeom prst="rect">
            <a:avLst/>
          </a:prstGeom>
          <a:noFill/>
        </p:spPr>
      </p:pic>
      <p:pic>
        <p:nvPicPr>
          <p:cNvPr id="60428" name="Picture 12" descr="farm-IndexStock-C-60356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53000" y="2133600"/>
            <a:ext cx="1798638" cy="2743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roject Overview">
  <a:themeElements>
    <a:clrScheme name="">
      <a:dk1>
        <a:srgbClr val="000000"/>
      </a:dk1>
      <a:lt1>
        <a:srgbClr val="FFFF99"/>
      </a:lt1>
      <a:dk2>
        <a:srgbClr val="0066CC"/>
      </a:dk2>
      <a:lt2>
        <a:srgbClr val="CBCBCB"/>
      </a:lt2>
      <a:accent1>
        <a:srgbClr val="00CCFF"/>
      </a:accent1>
      <a:accent2>
        <a:srgbClr val="00FFCC"/>
      </a:accent2>
      <a:accent3>
        <a:srgbClr val="AAB8E2"/>
      </a:accent3>
      <a:accent4>
        <a:srgbClr val="DADA82"/>
      </a:accent4>
      <a:accent5>
        <a:srgbClr val="AAE2FF"/>
      </a:accent5>
      <a:accent6>
        <a:srgbClr val="00E7B9"/>
      </a:accent6>
      <a:hlink>
        <a:srgbClr val="FFCC00"/>
      </a:hlink>
      <a:folHlink>
        <a:srgbClr val="FF7C80"/>
      </a:folHlink>
    </a:clrScheme>
    <a:fontScheme name="Project Overview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</a:objectDefaults>
  <a:extraClrSchemeLst>
    <a:extraClrScheme>
      <a:clrScheme name="Project Overview 1">
        <a:dk1>
          <a:srgbClr val="000000"/>
        </a:dk1>
        <a:lt1>
          <a:srgbClr val="FFFFFF"/>
        </a:lt1>
        <a:dk2>
          <a:srgbClr val="0066CC"/>
        </a:dk2>
        <a:lt2>
          <a:srgbClr val="CBCBCB"/>
        </a:lt2>
        <a:accent1>
          <a:srgbClr val="00CCFF"/>
        </a:accent1>
        <a:accent2>
          <a:srgbClr val="00FFCC"/>
        </a:accent2>
        <a:accent3>
          <a:srgbClr val="AAB8E2"/>
        </a:accent3>
        <a:accent4>
          <a:srgbClr val="DADADA"/>
        </a:accent4>
        <a:accent5>
          <a:srgbClr val="AAE2FF"/>
        </a:accent5>
        <a:accent6>
          <a:srgbClr val="00E7B9"/>
        </a:accent6>
        <a:hlink>
          <a:srgbClr val="FF3300"/>
        </a:hlink>
        <a:folHlink>
          <a:srgbClr val="FF7C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oject Overview 2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3366FF"/>
        </a:accent1>
        <a:accent2>
          <a:srgbClr val="009900"/>
        </a:accent2>
        <a:accent3>
          <a:srgbClr val="FFFFFF"/>
        </a:accent3>
        <a:accent4>
          <a:srgbClr val="000000"/>
        </a:accent4>
        <a:accent5>
          <a:srgbClr val="ADB8FF"/>
        </a:accent5>
        <a:accent6>
          <a:srgbClr val="008A00"/>
        </a:accent6>
        <a:hlink>
          <a:srgbClr val="FF0033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oject Overview 3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EAEAEA"/>
        </a:accent1>
        <a:accent2>
          <a:srgbClr val="5F5F5F"/>
        </a:accent2>
        <a:accent3>
          <a:srgbClr val="FFFFFF"/>
        </a:accent3>
        <a:accent4>
          <a:srgbClr val="000000"/>
        </a:accent4>
        <a:accent5>
          <a:srgbClr val="F3F3F3"/>
        </a:accent5>
        <a:accent6>
          <a:srgbClr val="555555"/>
        </a:accent6>
        <a:hlink>
          <a:srgbClr val="969696"/>
        </a:hlink>
        <a:folHlink>
          <a:srgbClr val="CBCBC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2131</TotalTime>
  <Words>521</Words>
  <Application>Microsoft Office PowerPoint</Application>
  <PresentationFormat>On-screen Show (4:3)</PresentationFormat>
  <Paragraphs>133</Paragraphs>
  <Slides>15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Project Overview</vt:lpstr>
      <vt:lpstr>Created by:  Buddy Ritchie, PhD, Certified Consulting Meteorologist Jennifer M. Call,  Certified Consulting Meteorologist</vt:lpstr>
      <vt:lpstr>PowerPoint Presentation</vt:lpstr>
      <vt:lpstr>What is the Purpose of the CCM Program?</vt:lpstr>
      <vt:lpstr>What are the Basic Qualities of a CCM?</vt:lpstr>
      <vt:lpstr>What is the AMS CCM Program?</vt:lpstr>
      <vt:lpstr>Why a Professional Certification for Meteorologists?</vt:lpstr>
      <vt:lpstr>PowerPoint Presentation</vt:lpstr>
      <vt:lpstr>Why Become a CCM ?</vt:lpstr>
      <vt:lpstr>PowerPoint Presentation</vt:lpstr>
      <vt:lpstr>PowerPoint Presentation</vt:lpstr>
      <vt:lpstr>PowerPoint Presentation</vt:lpstr>
      <vt:lpstr>PowerPoint Presentation</vt:lpstr>
      <vt:lpstr>How To Become A CCM?</vt:lpstr>
      <vt:lpstr>PowerPoint Presentation</vt:lpstr>
      <vt:lpstr>PowerPoint Presentation</vt:lpstr>
    </vt:vector>
  </TitlesOfParts>
  <Company>AMS</Company>
  <LinksUpToDate>false</LinksUpToDate>
  <SharedDoc>false</SharedDoc>
  <HyperlinkBase>http://www.ametsoc.org/amscert/index.html#ccm</HyperlinkBase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AMS Certified Consulting Meteorologist (CCM) Program</dc:title>
  <dc:creator>American Meteorological Society</dc:creator>
  <cp:lastModifiedBy>ksavoie</cp:lastModifiedBy>
  <cp:revision>123</cp:revision>
  <dcterms:created xsi:type="dcterms:W3CDTF">2006-05-02T15:45:20Z</dcterms:created>
  <dcterms:modified xsi:type="dcterms:W3CDTF">2019-01-23T19:24:27Z</dcterms:modified>
</cp:coreProperties>
</file>