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2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19F1B-C4B3-4A56-B230-9C3A41808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marL="0" indent="0" algn="ctr">
              <a:buFont typeface="+mj-lt"/>
              <a:buNone/>
              <a:defRPr sz="6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D7315-E96A-4222-A629-3741A94F6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EE75F6-9D60-4B32-81B6-2CE9AB72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53CD0-B2A1-4230-AF47-192CD9D4F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CD7F3-5F3A-425C-ADD7-A77E908C8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43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34EF5-1880-448C-9E77-AAB4878D7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AB34B6-5E35-4194-9632-6EBC74F2B2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E0128-D12A-4086-BC6A-A24842379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32505-C9DF-46B4-9DEB-BE5E05BEB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E51F6-5E6D-4CF0-86B4-BD53C6DF7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093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F66A50-6A1E-4A92-87EF-F4DECF7FB6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B2B41E-CA22-4715-A182-53DF705645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1888D-3695-43FD-BA57-6E838F393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AE078C-ACEA-42AE-9CCA-DB9B9CA97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F69D9-AF34-424B-A4F4-53FE3E4CF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70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B8928-743D-428B-A1EC-2541BEC09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AE084-B6B8-4BAF-868F-3212A39E7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DEAF6-C3B1-49ED-97E6-8F4602BD1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93C29-387B-477D-86F6-A907495C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868FF-60B8-411F-9AF4-C7060B982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83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FB8A4-8403-4E20-B560-D0F486EE7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18E90-FE7B-4EEE-89FE-82A4C1275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CDC92-65E1-4819-A380-694F05378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8164C-EE29-49AB-8DFE-7C063B559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EF141-8FA1-45EF-9238-409EDAEA4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6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587C8-8D68-48BE-8726-283691E18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BF511-2C0B-46F1-A17C-C8F27ED919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13DC37-FFDB-4720-A3F4-56EAB33CA6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06F38C-6FC5-4147-AAED-35BC2613E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66E05-5B7D-41DC-A0BF-F062CB461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165187-CA5C-4EA1-9F39-A9B222BCF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536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28DB5-5086-4906-A3FC-29138C533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3EBE51-0FD7-4533-83A7-BD0A55864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D36539-33A8-4CFB-B38C-A7BD41CA25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F1575E-C89D-4A18-AD60-D63F1BE91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6A8A0C-D586-4D8A-9753-1894203CD5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1748A3-8C46-429C-A8A2-E0279E6F4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118BBF-4561-4DA5-9687-8D7340149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8CD6A6-4EAC-447C-95AA-0727D9C7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52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81DFF-894F-433B-8544-BEB7BFC1A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8338E5-C047-4A6F-8AD6-DDFB64DAF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C8D4E5-03C6-41D2-88CA-C535EE3B2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1197C-621D-4C80-A174-FCEBF2615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511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8A538C-FB5C-495F-95E1-BC7B4074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DBDFC0-31DD-47A7-98D5-9A71F22DE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F20624-1393-4827-99FE-5E5E27010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61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F43CE-3C46-48BC-A0CA-B0DFE41D6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E6C94-8BA5-43D6-BC08-10C8D83DF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1F5B39-9891-4B2D-92A3-4788AD7171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8DC78-FEF5-4FAE-A479-6F4C3D650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30CF3-D2E2-44F2-A491-6CF5C22EB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E20043-B354-4232-9322-C0DC5F514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4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B217A-16DC-451D-9DFD-D0AB838FF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FE440E-F4DB-457C-A147-D9BAF16BE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5BDA00-94C2-4C52-8FEC-75CF29AC72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92B464-8B3A-4FE6-89C1-D9F39DA67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B51B3C-DAF7-4F01-9C01-27D3533D4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D3A8B-9164-4FFF-81E9-D339250D7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5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2D5575-856B-4363-B56E-0D5BC6D4C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6D9771-B9FC-423E-A845-E5757E328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52EDA-285C-45AE-A0A7-0FFF590C81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AE84E-C6C0-4192-AA77-AE6EC73C581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15B211-30C4-439D-97C7-6F56CAC602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AEADA-F7BD-40B9-8811-28ECBEECA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039EB-6312-4907-9560-29387EA9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02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F11C7-1ADB-4029-B363-163DDEA545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2021 AWF Session 3: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Policy Impacts on Enterprise Value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296525-5312-48A9-B974-E46B7BC8D0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an open discussion</a:t>
            </a:r>
          </a:p>
        </p:txBody>
      </p:sp>
    </p:spTree>
    <p:extLst>
      <p:ext uri="{BB962C8B-B14F-4D97-AF65-F5344CB8AC3E}">
        <p14:creationId xmlns:p14="http://schemas.microsoft.com/office/powerpoint/2010/main" val="2036926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1252A-59EF-485E-B89E-A042C9F48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The US weather enterprise: shaped by policy:</a:t>
            </a:r>
            <a:br>
              <a:rPr lang="en-US" dirty="0"/>
            </a:br>
            <a:r>
              <a:rPr lang="en-US" dirty="0"/>
              <a:t>domestic and international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0721D-25D6-4491-8242-B9C57C8E5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Fair Weather (NASEM 2003)</a:t>
            </a:r>
          </a:p>
          <a:p>
            <a:endParaRPr lang="en-US" dirty="0"/>
          </a:p>
          <a:p>
            <a:r>
              <a:rPr lang="en-US" dirty="0"/>
              <a:t>Weather Research and Forecast Innovation Act (2017; 2018)</a:t>
            </a:r>
          </a:p>
          <a:p>
            <a:pPr marL="0" indent="0">
              <a:buNone/>
            </a:pPr>
            <a:r>
              <a:rPr lang="en-US"/>
              <a:t>  (PROSWIFT Act)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_______________ </a:t>
            </a:r>
          </a:p>
          <a:p>
            <a:endParaRPr lang="en-US" dirty="0"/>
          </a:p>
          <a:p>
            <a:r>
              <a:rPr lang="en-US" dirty="0"/>
              <a:t>WMO: Resolution 40 (under revision as Resolution 42)</a:t>
            </a:r>
          </a:p>
        </p:txBody>
      </p:sp>
      <p:pic>
        <p:nvPicPr>
          <p:cNvPr id="1026" name="Picture 2" descr="Fair Weather: Effective Partnership in Weather and Climate Services | The  National Academies Press">
            <a:extLst>
              <a:ext uri="{FF2B5EF4-FFF2-40B4-BE49-F238E27FC236}">
                <a16:creationId xmlns:a16="http://schemas.microsoft.com/office/drawing/2014/main" id="{334444F3-2E46-4A08-BC64-D7F475A0B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607039" y="1075220"/>
            <a:ext cx="1285557" cy="195404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.R.353 - Weather Research and Forecasting Innovation Act of 2017 • Zero  Geoengineering">
            <a:extLst>
              <a:ext uri="{FF2B5EF4-FFF2-40B4-BE49-F238E27FC236}">
                <a16:creationId xmlns:a16="http://schemas.microsoft.com/office/drawing/2014/main" id="{332C533E-4FF4-47C4-BB9D-B9FEB0823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040" y="3115347"/>
            <a:ext cx="1282325" cy="177495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Origin, Impact and Aftermath of WMO Resolution 40 | World Meteorological  Organization">
            <a:extLst>
              <a:ext uri="{FF2B5EF4-FFF2-40B4-BE49-F238E27FC236}">
                <a16:creationId xmlns:a16="http://schemas.microsoft.com/office/drawing/2014/main" id="{7C49735A-F444-435D-B5D4-E0AB3EC1C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290" y="5018965"/>
            <a:ext cx="2622075" cy="142316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998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07241-42C2-4BF9-B1F2-E4D6C464B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FF0000"/>
                </a:solidFill>
              </a:rPr>
              <a:t>Fair Weather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1D3B5-9DA1-4998-8A08-3C187FB83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932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Focus less on </a:t>
            </a:r>
            <a:r>
              <a:rPr lang="en-US" i="1" u="sng" dirty="0">
                <a:solidFill>
                  <a:srgbClr val="FF0000"/>
                </a:solidFill>
              </a:rPr>
              <a:t>roles</a:t>
            </a:r>
            <a:r>
              <a:rPr lang="en-US" dirty="0">
                <a:solidFill>
                  <a:srgbClr val="FF0000"/>
                </a:solidFill>
              </a:rPr>
              <a:t> and more on </a:t>
            </a:r>
            <a:r>
              <a:rPr lang="en-US" i="1" u="sng" dirty="0">
                <a:solidFill>
                  <a:srgbClr val="FF0000"/>
                </a:solidFill>
              </a:rPr>
              <a:t>process</a:t>
            </a:r>
            <a:r>
              <a:rPr lang="en-US" dirty="0">
                <a:solidFill>
                  <a:srgbClr val="FF0000"/>
                </a:solidFill>
              </a:rPr>
              <a:t> for decision making and collaboration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______________ </a:t>
            </a:r>
          </a:p>
          <a:p>
            <a:endParaRPr lang="en-US" dirty="0"/>
          </a:p>
          <a:p>
            <a:r>
              <a:rPr lang="en-US" dirty="0"/>
              <a:t>What’s </a:t>
            </a:r>
            <a:r>
              <a:rPr lang="en-US" i="1" u="sng" dirty="0"/>
              <a:t>best</a:t>
            </a:r>
            <a:r>
              <a:rPr lang="en-US" dirty="0"/>
              <a:t> about the </a:t>
            </a:r>
            <a:r>
              <a:rPr lang="en-US" i="1" u="sng" dirty="0"/>
              <a:t>current</a:t>
            </a:r>
            <a:r>
              <a:rPr lang="en-US" dirty="0"/>
              <a:t> public-private-academic partnership?</a:t>
            </a:r>
          </a:p>
          <a:p>
            <a:endParaRPr lang="en-US" dirty="0"/>
          </a:p>
          <a:p>
            <a:r>
              <a:rPr lang="en-US" dirty="0"/>
              <a:t>What , if anything, could be improved?</a:t>
            </a:r>
          </a:p>
          <a:p>
            <a:r>
              <a:rPr lang="en-US" dirty="0"/>
              <a:t>Grow value/serve public good?</a:t>
            </a:r>
          </a:p>
          <a:p>
            <a:pPr lvl="1"/>
            <a:r>
              <a:rPr lang="en-US" dirty="0"/>
              <a:t>Foster innovation, create/realize opportunity? </a:t>
            </a:r>
          </a:p>
          <a:p>
            <a:pPr lvl="1"/>
            <a:r>
              <a:rPr lang="en-US" dirty="0"/>
              <a:t>Build equity/trust?</a:t>
            </a:r>
          </a:p>
          <a:p>
            <a:r>
              <a:rPr lang="en-US" dirty="0"/>
              <a:t>Useful first steps?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E8E8A3-4EA5-4158-91D5-1DCE82ABA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2107" y="858512"/>
            <a:ext cx="1103472" cy="166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971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EEA12-01CD-4E8F-BC82-7369AB236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240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WRFIA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373AB-FB0D-4ED9-91A3-B00F1526F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6664"/>
            <a:ext cx="10515600" cy="540893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Sets goals </a:t>
            </a:r>
            <a:r>
              <a:rPr lang="en-US" i="1" u="sng" dirty="0">
                <a:solidFill>
                  <a:srgbClr val="FF0000"/>
                </a:solidFill>
              </a:rPr>
              <a:t>and</a:t>
            </a:r>
            <a:r>
              <a:rPr lang="en-US" dirty="0">
                <a:solidFill>
                  <a:srgbClr val="FF0000"/>
                </a:solidFill>
              </a:rPr>
              <a:t> priorities for NOAA weather research and services, specifies NOAA </a:t>
            </a:r>
            <a:r>
              <a:rPr lang="en-US" i="1" u="sng" dirty="0">
                <a:solidFill>
                  <a:srgbClr val="FF0000"/>
                </a:solidFill>
              </a:rPr>
              <a:t>modus operandi</a:t>
            </a:r>
            <a:r>
              <a:rPr lang="en-US" dirty="0">
                <a:solidFill>
                  <a:srgbClr val="FF0000"/>
                </a:solidFill>
              </a:rPr>
              <a:t>, and adds oversight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______________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What’s </a:t>
            </a:r>
            <a:r>
              <a:rPr lang="en-US" i="1" u="sng" dirty="0"/>
              <a:t>best</a:t>
            </a:r>
            <a:r>
              <a:rPr lang="en-US" dirty="0"/>
              <a:t> about WRFIA in its present form?</a:t>
            </a:r>
          </a:p>
          <a:p>
            <a:endParaRPr lang="en-US" dirty="0"/>
          </a:p>
          <a:p>
            <a:r>
              <a:rPr lang="en-US" dirty="0"/>
              <a:t>What, if anything, could be improved?</a:t>
            </a:r>
          </a:p>
          <a:p>
            <a:pPr lvl="1"/>
            <a:r>
              <a:rPr lang="en-US" dirty="0"/>
              <a:t>Grow value/serve public good?</a:t>
            </a:r>
          </a:p>
          <a:p>
            <a:pPr lvl="1"/>
            <a:r>
              <a:rPr lang="en-US" dirty="0"/>
              <a:t>Foster innovation, create/realize opportunity? </a:t>
            </a:r>
          </a:p>
          <a:p>
            <a:pPr lvl="1"/>
            <a:r>
              <a:rPr lang="en-US" dirty="0"/>
              <a:t>Build equity/trust?</a:t>
            </a:r>
          </a:p>
          <a:p>
            <a:r>
              <a:rPr lang="en-US" dirty="0"/>
              <a:t>Useful first steps?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" name="Picture 4" descr="H.R.353 - Weather Research and Forecasting Innovation Act of 2017 • Zero  Geoengineering">
            <a:extLst>
              <a:ext uri="{FF2B5EF4-FFF2-40B4-BE49-F238E27FC236}">
                <a16:creationId xmlns:a16="http://schemas.microsoft.com/office/drawing/2014/main" id="{FCE38212-1351-43D8-85C5-DADA962B6A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7120" y="2061819"/>
            <a:ext cx="3192405" cy="441883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855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5FE8E-2C78-4D1D-BE71-AF5D6164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WMO resolution 40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D507F-41D2-4988-B085-46D7E7E90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01178"/>
          </a:xfrm>
        </p:spPr>
        <p:txBody>
          <a:bodyPr>
            <a:normAutofit lnSpcReduction="1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“As a </a:t>
            </a:r>
            <a:r>
              <a:rPr lang="en-US" sz="36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fundamental principle </a:t>
            </a:r>
            <a:r>
              <a:rPr lang="en-US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World Meteorological Organization (WMO), and in consonance with the expanding requirements for its scientific and technical expertise, </a:t>
            </a:r>
            <a:r>
              <a:rPr lang="en-US" sz="36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WMO commits itself to broadening and enhancing the free and unrestricted international exchange of meteorological and related data and products</a:t>
            </a:r>
            <a:endParaRPr lang="en-US" sz="36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“Free and unrestricted” means non-discriminatory and without charge [Resolution 23 (EC-XLII) — Guidelines on international aspects of provision of basic and special meteorological services]. “Without charge”, in the context of this resolution means at no more than the cost of reproduction and delivery, without charge for the data and products themselves.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475F1D-23CB-421C-8D65-7FD7137C6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001" y="230188"/>
            <a:ext cx="2645893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57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5FE8E-2C78-4D1D-BE71-AF5D61649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free and open exchange of data under “Resolution 42”?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D507F-41D2-4988-B085-46D7E7E90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395" y="1531426"/>
            <a:ext cx="11049000" cy="522497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Extend to cover oceanographic, hydrologic, and </a:t>
            </a:r>
            <a:r>
              <a:rPr lang="en-US" dirty="0" err="1">
                <a:solidFill>
                  <a:srgbClr val="FF0000"/>
                </a:solidFill>
              </a:rPr>
              <a:t>cryospheric</a:t>
            </a:r>
            <a:r>
              <a:rPr lang="en-US" dirty="0">
                <a:solidFill>
                  <a:srgbClr val="FF0000"/>
                </a:solidFill>
              </a:rPr>
              <a:t> data sets</a:t>
            </a:r>
          </a:p>
          <a:p>
            <a:r>
              <a:rPr lang="en-US" dirty="0">
                <a:solidFill>
                  <a:srgbClr val="FF0000"/>
                </a:solidFill>
              </a:rPr>
              <a:t>Accommodate commercial data sources</a:t>
            </a:r>
          </a:p>
          <a:p>
            <a:r>
              <a:rPr lang="en-US" dirty="0">
                <a:solidFill>
                  <a:srgbClr val="FF0000"/>
                </a:solidFill>
              </a:rPr>
              <a:t>No country left behind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______________ </a:t>
            </a:r>
          </a:p>
          <a:p>
            <a:r>
              <a:rPr lang="en-US" i="1" u="sng" dirty="0"/>
              <a:t>Global</a:t>
            </a:r>
            <a:r>
              <a:rPr lang="en-US" dirty="0"/>
              <a:t> opportunity to</a:t>
            </a:r>
          </a:p>
          <a:p>
            <a:pPr lvl="1"/>
            <a:r>
              <a:rPr lang="en-US" dirty="0"/>
              <a:t>Grow value/serve public good</a:t>
            </a:r>
          </a:p>
          <a:p>
            <a:pPr lvl="1"/>
            <a:r>
              <a:rPr lang="en-US" dirty="0"/>
              <a:t>Foster innovation </a:t>
            </a:r>
          </a:p>
          <a:p>
            <a:pPr lvl="1"/>
            <a:endParaRPr lang="en-US" dirty="0"/>
          </a:p>
          <a:p>
            <a:r>
              <a:rPr lang="en-US" dirty="0"/>
              <a:t>US Weather Enterprise seen as both </a:t>
            </a:r>
            <a:r>
              <a:rPr lang="en-US" u="sng" dirty="0"/>
              <a:t>good example </a:t>
            </a:r>
            <a:r>
              <a:rPr lang="en-US" dirty="0"/>
              <a:t>and </a:t>
            </a:r>
            <a:r>
              <a:rPr lang="en-US" u="sng" dirty="0"/>
              <a:t>concern</a:t>
            </a:r>
          </a:p>
          <a:p>
            <a:r>
              <a:rPr lang="en-US" dirty="0"/>
              <a:t>What steps would build global equity, trust?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2050" name="Picture 2" descr="KMA on Twitter: &quot;Last night we joined the #WMO/NWS AMS 101 International  session by virtual. Louis #NWS director welcome and talk on Data issues. WMO  new Resolution 42 on the Earth system">
            <a:extLst>
              <a:ext uri="{FF2B5EF4-FFF2-40B4-BE49-F238E27FC236}">
                <a16:creationId xmlns:a16="http://schemas.microsoft.com/office/drawing/2014/main" id="{A6406D4C-EC1F-4C55-8E56-8B90079B2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583" y="2366511"/>
            <a:ext cx="4727812" cy="2296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650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3950</TotalTime>
  <Words>354</Words>
  <Application>Microsoft Office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2021 AWF Session 3:  Policy Impacts on Enterprise Value</vt:lpstr>
      <vt:lpstr>The US weather enterprise: shaped by policy: domestic and international</vt:lpstr>
      <vt:lpstr>Fair Weather:</vt:lpstr>
      <vt:lpstr>WRFIA</vt:lpstr>
      <vt:lpstr>WMO resolution 40</vt:lpstr>
      <vt:lpstr>free and open exchange of data under “Resolution 42”?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Hooke</dc:creator>
  <cp:lastModifiedBy>William Hooke</cp:lastModifiedBy>
  <cp:revision>19</cp:revision>
  <dcterms:created xsi:type="dcterms:W3CDTF">2021-04-08T20:16:09Z</dcterms:created>
  <dcterms:modified xsi:type="dcterms:W3CDTF">2021-04-23T20:28:43Z</dcterms:modified>
</cp:coreProperties>
</file>