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Default Extension="tiff" ContentType="image/tif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61" r:id="rId2"/>
    <p:sldId id="262" r:id="rId3"/>
    <p:sldId id="263" r:id="rId4"/>
    <p:sldId id="264" r:id="rId5"/>
    <p:sldId id="265" r:id="rId6"/>
    <p:sldId id="266" r:id="rId7"/>
    <p:sldId id="267" r:id="rId8"/>
    <p:sldId id="302" r:id="rId9"/>
    <p:sldId id="304" r:id="rId10"/>
    <p:sldId id="305" r:id="rId11"/>
    <p:sldId id="295" r:id="rId12"/>
    <p:sldId id="276" r:id="rId13"/>
    <p:sldId id="269" r:id="rId14"/>
    <p:sldId id="270" r:id="rId15"/>
    <p:sldId id="271" r:id="rId16"/>
    <p:sldId id="273" r:id="rId17"/>
    <p:sldId id="272" r:id="rId18"/>
    <p:sldId id="311" r:id="rId19"/>
    <p:sldId id="312" r:id="rId20"/>
    <p:sldId id="268" r:id="rId21"/>
    <p:sldId id="275" r:id="rId22"/>
    <p:sldId id="283" r:id="rId23"/>
    <p:sldId id="306" r:id="rId24"/>
    <p:sldId id="278" r:id="rId25"/>
    <p:sldId id="307" r:id="rId26"/>
    <p:sldId id="279" r:id="rId27"/>
    <p:sldId id="280" r:id="rId28"/>
    <p:sldId id="284" r:id="rId29"/>
    <p:sldId id="281" r:id="rId30"/>
    <p:sldId id="282" r:id="rId31"/>
    <p:sldId id="299" r:id="rId32"/>
    <p:sldId id="285" r:id="rId33"/>
    <p:sldId id="288" r:id="rId34"/>
    <p:sldId id="300" r:id="rId35"/>
    <p:sldId id="301" r:id="rId36"/>
    <p:sldId id="286" r:id="rId37"/>
    <p:sldId id="257" r:id="rId38"/>
    <p:sldId id="256" r:id="rId39"/>
    <p:sldId id="291" r:id="rId40"/>
    <p:sldId id="313" r:id="rId41"/>
    <p:sldId id="314" r:id="rId42"/>
    <p:sldId id="303" r:id="rId43"/>
    <p:sldId id="308" r:id="rId44"/>
    <p:sldId id="309" r:id="rId45"/>
    <p:sldId id="293" r:id="rId46"/>
    <p:sldId id="294" r:id="rId47"/>
    <p:sldId id="297" r:id="rId48"/>
    <p:sldId id="287" r:id="rId49"/>
    <p:sldId id="25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725" autoAdjust="0"/>
  </p:normalViewPr>
  <p:slideViewPr>
    <p:cSldViewPr snapToGrid="0">
      <p:cViewPr>
        <p:scale>
          <a:sx n="80" d="100"/>
          <a:sy n="80" d="100"/>
        </p:scale>
        <p:origin x="-1674"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 Id="rId4"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 Id="rId4"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EAE770-0E66-49DA-BE5C-38B1C6C47FAB}" type="datetimeFigureOut">
              <a:rPr lang="en-US" smtClean="0"/>
              <a:pPr/>
              <a:t>2/28/2014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502DF3-4479-42C0-8DF1-01139877CC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malariajournal.com/content/7/1/141/re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Contrary to popular</a:t>
            </a:r>
            <a:r>
              <a:rPr lang="en-US" baseline="0" dirty="0" smtClean="0"/>
              <a:t> opinion, t</a:t>
            </a:r>
            <a:r>
              <a:rPr lang="en-US" dirty="0" smtClean="0"/>
              <a:t>he </a:t>
            </a:r>
            <a:r>
              <a:rPr lang="en-US" dirty="0" err="1" smtClean="0"/>
              <a:t>Sci</a:t>
            </a:r>
            <a:r>
              <a:rPr lang="en-US" dirty="0" smtClean="0"/>
              <a:t> Method you</a:t>
            </a:r>
            <a:r>
              <a:rPr lang="en-US" baseline="0" dirty="0" smtClean="0"/>
              <a:t> learned in third grade isn’t very accurate or complete.  It relies on the grand experiment to tackle the grand hypothesis, but it leaves out much richness.</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a:t>
            </a:r>
            <a:r>
              <a:rPr lang="en-US" baseline="0" dirty="0" smtClean="0"/>
              <a:t>the grand experiment can’t be done to answer the grand question we can always use smaller experiments to answer smaller questions.  And we also have other tools in our scientific toolkit, which together can address the grand question.  Keep in mind that each of these approaches has limitations. The limitation of experiments is that they can be logistically difficult. Or in the case of our replicate Earths, *impossible*. </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Hoshen</a:t>
            </a:r>
            <a:r>
              <a:rPr lang="en-US" dirty="0" smtClean="0"/>
              <a:t> and Morse, Malaria Journal,</a:t>
            </a:r>
            <a:r>
              <a:rPr lang="en-US" baseline="0" dirty="0" smtClean="0"/>
              <a:t> 2004</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Hoshen</a:t>
            </a:r>
            <a:r>
              <a:rPr lang="en-US" dirty="0" smtClean="0"/>
              <a:t> and Morse, Malaria Journal,</a:t>
            </a:r>
            <a:r>
              <a:rPr lang="en-US" baseline="0" dirty="0" smtClean="0"/>
              <a:t> 2004. </a:t>
            </a:r>
            <a:r>
              <a:rPr lang="en-US" sz="1200" kern="1200" baseline="0" dirty="0" smtClean="0">
                <a:solidFill>
                  <a:schemeClr val="tx1"/>
                </a:solidFill>
                <a:latin typeface="+mn-lt"/>
                <a:ea typeface="+mn-ea"/>
                <a:cs typeface="+mn-cs"/>
              </a:rPr>
              <a:t>The probability of a new </a:t>
            </a:r>
            <a:r>
              <a:rPr lang="en-US" sz="1200" i="1" kern="1200" baseline="0" dirty="0" smtClean="0">
                <a:solidFill>
                  <a:schemeClr val="tx1"/>
                </a:solidFill>
                <a:latin typeface="+mn-lt"/>
                <a:ea typeface="+mn-ea"/>
                <a:cs typeface="+mn-cs"/>
              </a:rPr>
              <a:t>Anopheles</a:t>
            </a:r>
          </a:p>
          <a:p>
            <a:r>
              <a:rPr lang="en-US" sz="1200" i="1" kern="1200" baseline="0" dirty="0" err="1" smtClean="0">
                <a:solidFill>
                  <a:schemeClr val="tx1"/>
                </a:solidFill>
                <a:latin typeface="+mn-lt"/>
                <a:ea typeface="+mn-ea"/>
                <a:cs typeface="+mn-cs"/>
              </a:rPr>
              <a:t>gambiae</a:t>
            </a:r>
            <a:r>
              <a:rPr lang="en-US" sz="1200" i="1" kern="1200" baseline="0" dirty="0" smtClean="0">
                <a:solidFill>
                  <a:schemeClr val="tx1"/>
                </a:solidFill>
                <a:latin typeface="+mn-lt"/>
                <a:ea typeface="+mn-ea"/>
                <a:cs typeface="+mn-cs"/>
              </a:rPr>
              <a:t> larva surviving to maturity as function of ambient</a:t>
            </a:r>
          </a:p>
          <a:p>
            <a:r>
              <a:rPr lang="en-US" sz="1200" kern="1200" baseline="0" dirty="0" smtClean="0">
                <a:solidFill>
                  <a:schemeClr val="tx1"/>
                </a:solidFill>
                <a:latin typeface="+mn-lt"/>
                <a:ea typeface="+mn-ea"/>
                <a:cs typeface="+mn-cs"/>
              </a:rPr>
              <a:t>temperature for different values of </a:t>
            </a:r>
            <a:r>
              <a:rPr lang="en-US" sz="1200" i="1" kern="1200" baseline="0" dirty="0" smtClean="0">
                <a:solidFill>
                  <a:schemeClr val="tx1"/>
                </a:solidFill>
                <a:latin typeface="+mn-lt"/>
                <a:ea typeface="+mn-ea"/>
                <a:cs typeface="+mn-cs"/>
              </a:rPr>
              <a:t>per diem survivorship. </a:t>
            </a:r>
            <a:r>
              <a:rPr lang="en-US" sz="1200" i="1" kern="1200" baseline="0" dirty="0" err="1" smtClean="0">
                <a:solidFill>
                  <a:schemeClr val="tx1"/>
                </a:solidFill>
                <a:latin typeface="+mn-lt"/>
                <a:ea typeface="+mn-ea"/>
                <a:cs typeface="+mn-cs"/>
              </a:rPr>
              <a:t>Xaxis</a:t>
            </a:r>
            <a:endParaRPr lang="en-US" sz="1200" i="1"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temperature in °C. Y-axis the probability of completing</a:t>
            </a:r>
          </a:p>
          <a:p>
            <a:r>
              <a:rPr lang="en-US" sz="1200" kern="1200" baseline="0" dirty="0" smtClean="0">
                <a:solidFill>
                  <a:schemeClr val="tx1"/>
                </a:solidFill>
                <a:latin typeface="+mn-lt"/>
                <a:ea typeface="+mn-ea"/>
                <a:cs typeface="+mn-cs"/>
              </a:rPr>
              <a:t>development until maturity. Lines from top to bottom daily</a:t>
            </a:r>
          </a:p>
          <a:p>
            <a:r>
              <a:rPr lang="en-US" sz="1200" kern="1200" baseline="0" dirty="0" smtClean="0">
                <a:solidFill>
                  <a:schemeClr val="tx1"/>
                </a:solidFill>
                <a:latin typeface="+mn-lt"/>
                <a:ea typeface="+mn-ea"/>
                <a:cs typeface="+mn-cs"/>
              </a:rPr>
              <a:t>survivorships of 0.9, 0.8 and 0.7 respectively.</a:t>
            </a:r>
            <a:endParaRPr lang="en-US" dirty="0" smtClean="0"/>
          </a:p>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Egg laying patterns for </a:t>
            </a:r>
            <a:r>
              <a:rPr lang="en-US" b="1" i="1" dirty="0" smtClean="0"/>
              <a:t>An. </a:t>
            </a:r>
            <a:r>
              <a:rPr lang="en-US" b="1" i="1" dirty="0" err="1" smtClean="0"/>
              <a:t>pseudopunctipennis</a:t>
            </a:r>
            <a:r>
              <a:rPr lang="en-US" b="1" i="1" dirty="0" smtClean="0"/>
              <a:t> </a:t>
            </a:r>
            <a:r>
              <a:rPr lang="en-US" b="1" dirty="0" smtClean="0"/>
              <a:t>at various constant temperatures</a:t>
            </a:r>
            <a:r>
              <a:rPr lang="en-US" dirty="0" smtClean="0"/>
              <a:t>. The number of </a:t>
            </a:r>
            <a:r>
              <a:rPr lang="en-US" dirty="0" err="1" smtClean="0"/>
              <a:t>ovipositing</a:t>
            </a:r>
            <a:r>
              <a:rPr lang="en-US" dirty="0" smtClean="0"/>
              <a:t> nights is pictured by the observed "pulses" which have a pseudo Gaussian mode.</a:t>
            </a:r>
          </a:p>
          <a:p>
            <a:r>
              <a:rPr lang="en-US" dirty="0" err="1" smtClean="0"/>
              <a:t>Lardeux</a:t>
            </a:r>
            <a:r>
              <a:rPr lang="en-US" dirty="0" smtClean="0"/>
              <a:t> </a:t>
            </a:r>
            <a:r>
              <a:rPr lang="en-US" i="1" dirty="0" smtClean="0"/>
              <a:t>et al.</a:t>
            </a:r>
            <a:r>
              <a:rPr lang="en-US" dirty="0" smtClean="0"/>
              <a:t> </a:t>
            </a:r>
            <a:r>
              <a:rPr lang="en-US" i="1" dirty="0" smtClean="0"/>
              <a:t>Malaria Journal</a:t>
            </a:r>
            <a:r>
              <a:rPr lang="en-US" dirty="0" smtClean="0"/>
              <a:t> 2008 </a:t>
            </a:r>
            <a:r>
              <a:rPr lang="en-US" b="1" dirty="0" smtClean="0"/>
              <a:t>7</a:t>
            </a:r>
            <a:r>
              <a:rPr lang="en-US" dirty="0" smtClean="0"/>
              <a:t>:141   doi:10.1186/1475-2875-7-141</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noChangeArrowheads="1" noTextEdit="1"/>
          </p:cNvSpPr>
          <p:nvPr>
            <p:ph type="sldImg"/>
          </p:nvPr>
        </p:nvSpPr>
        <p:spPr bwMode="auto">
          <a:xfrm>
            <a:off x="1338263" y="914400"/>
            <a:ext cx="4179887" cy="3135313"/>
          </a:xfrm>
          <a:prstGeom prst="rect">
            <a:avLst/>
          </a:prstGeom>
          <a:solidFill>
            <a:srgbClr val="FFFFFF"/>
          </a:solidFill>
          <a:ln>
            <a:solidFill>
              <a:srgbClr val="000000"/>
            </a:solidFill>
            <a:miter lim="800000"/>
            <a:headEnd/>
            <a:tailEnd/>
          </a:ln>
        </p:spPr>
      </p:sp>
      <p:sp>
        <p:nvSpPr>
          <p:cNvPr id="4098" name="Text Box 2"/>
          <p:cNvSpPr txBox="1">
            <a:spLocks noGrp="1" noChangeArrowheads="1"/>
          </p:cNvSpPr>
          <p:nvPr>
            <p:ph type="body" idx="1"/>
          </p:nvPr>
        </p:nvSpPr>
        <p:spPr bwMode="auto">
          <a:xfrm>
            <a:off x="1046350" y="4352637"/>
            <a:ext cx="4770904" cy="1215013"/>
          </a:xfrm>
          <a:prstGeom prst="rect">
            <a:avLst/>
          </a:prstGeom>
          <a:noFill/>
          <a:ln>
            <a:miter lim="800000"/>
            <a:headEnd/>
            <a:tailEnd/>
          </a:ln>
        </p:spPr>
        <p:txBody>
          <a:bodyPr lIns="0" tIns="0" rIns="0" bIns="0">
            <a:spAutoFit/>
          </a:bodyPr>
          <a:lstStyle/>
          <a:p>
            <a:pPr marL="76930" indent="-76930">
              <a:lnSpc>
                <a:spcPct val="94000"/>
              </a:lnSpc>
              <a:spcBef>
                <a:spcPct val="0"/>
              </a:spcBef>
              <a:buSzPct val="45000"/>
              <a:tabLst>
                <a:tab pos="649628" algn="l"/>
                <a:tab pos="1299256" algn="l"/>
                <a:tab pos="1948884" algn="l"/>
                <a:tab pos="2598511" algn="l"/>
                <a:tab pos="3248139" algn="l"/>
                <a:tab pos="3897767" algn="l"/>
                <a:tab pos="4547395" algn="l"/>
              </a:tabLst>
            </a:pPr>
            <a:r>
              <a:rPr lang="en-GB" dirty="0">
                <a:latin typeface="Arial" charset="0"/>
                <a:ea typeface="Gothic" charset="0"/>
                <a:cs typeface="Gothic" charset="0"/>
              </a:rPr>
              <a:t>Relationship between temperature and malaria parasite development time inside the mosquito (“extrinsic incubation period” or EIP). EIP shortens at higher temperatures, so mosquitoes become infectious sooner. Note the nonlinear response to temperature, as well as relative threshold limits for malaria parasite development (≈18°C and 15°C for P. </a:t>
            </a:r>
            <a:r>
              <a:rPr lang="en-GB" dirty="0" err="1">
                <a:latin typeface="Arial" charset="0"/>
                <a:ea typeface="Gothic" charset="0"/>
                <a:cs typeface="Gothic" charset="0"/>
              </a:rPr>
              <a:t>falciparum</a:t>
            </a:r>
            <a:r>
              <a:rPr lang="en-GB" dirty="0">
                <a:latin typeface="Arial" charset="0"/>
                <a:ea typeface="Gothic" charset="0"/>
                <a:cs typeface="Gothic" charset="0"/>
              </a:rPr>
              <a:t>, and P. </a:t>
            </a:r>
            <a:r>
              <a:rPr lang="en-GB" dirty="0" err="1">
                <a:latin typeface="Arial" charset="0"/>
                <a:ea typeface="Gothic" charset="0"/>
                <a:cs typeface="Gothic" charset="0"/>
              </a:rPr>
              <a:t>vivax</a:t>
            </a:r>
            <a:r>
              <a:rPr lang="en-GB" dirty="0">
                <a:latin typeface="Arial" charset="0"/>
                <a:ea typeface="Gothic" charset="0"/>
                <a:cs typeface="Gothic" charset="0"/>
              </a:rPr>
              <a:t>, respectively) (adapted from ref. 16).</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Cox model representation of </a:t>
            </a:r>
            <a:r>
              <a:rPr lang="en-US" b="1" i="1" dirty="0" smtClean="0"/>
              <a:t>An. </a:t>
            </a:r>
            <a:r>
              <a:rPr lang="en-US" b="1" i="1" dirty="0" err="1" smtClean="0"/>
              <a:t>pseudopunctipennis</a:t>
            </a:r>
            <a:r>
              <a:rPr lang="en-US" b="1" i="1" dirty="0" smtClean="0"/>
              <a:t> </a:t>
            </a:r>
            <a:r>
              <a:rPr lang="en-US" b="1" dirty="0" smtClean="0"/>
              <a:t>mortalities at various constant temperatures</a:t>
            </a:r>
            <a:r>
              <a:rPr lang="en-US" dirty="0" smtClean="0"/>
              <a:t>. The model expresses the instantaneous risk of mortality according to the temperature.</a:t>
            </a:r>
          </a:p>
          <a:p>
            <a:r>
              <a:rPr lang="en-US" dirty="0" err="1" smtClean="0"/>
              <a:t>Lardeux</a:t>
            </a:r>
            <a:r>
              <a:rPr lang="en-US" dirty="0" smtClean="0"/>
              <a:t> </a:t>
            </a:r>
            <a:r>
              <a:rPr lang="en-US" i="1" dirty="0" smtClean="0"/>
              <a:t>et al.</a:t>
            </a:r>
            <a:r>
              <a:rPr lang="en-US" dirty="0" smtClean="0"/>
              <a:t> </a:t>
            </a:r>
            <a:r>
              <a:rPr lang="en-US" i="1" dirty="0" smtClean="0"/>
              <a:t>Malaria Journal</a:t>
            </a:r>
            <a:r>
              <a:rPr lang="en-US" dirty="0" smtClean="0"/>
              <a:t> 2008 </a:t>
            </a:r>
            <a:r>
              <a:rPr lang="en-US" b="1" dirty="0" smtClean="0"/>
              <a:t>7</a:t>
            </a:r>
            <a:r>
              <a:rPr lang="en-US" dirty="0" smtClean="0"/>
              <a:t>:141   doi:10.1186/1475-2875-7-141</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Deforestation made it warmer and drier, and strongly increase</a:t>
            </a:r>
            <a:r>
              <a:rPr lang="en-US" baseline="0" dirty="0" smtClean="0"/>
              <a:t>d malaria risk in highlands.  In deforested lowlands where it was even warmer and still humid, risk exploded.</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Deforestation made it warmer and drier, and strongly increase</a:t>
            </a:r>
            <a:r>
              <a:rPr lang="en-US" baseline="0" dirty="0" smtClean="0"/>
              <a:t>d malaria risk in highlands.  In deforested lowlands where it was even warmer and still humid, risk exploded.</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 have experiments and correlations that suggest a conceptual</a:t>
            </a:r>
            <a:r>
              <a:rPr lang="en-US" baseline="0" dirty="0" smtClean="0"/>
              <a:t> model for how this system works.</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Claims </a:t>
            </a:r>
            <a:r>
              <a:rPr lang="en-US" baseline="0" dirty="0" smtClean="0"/>
              <a:t>about climate exacerbating disease began to surface in the mid 1990s and by the end of the decade, claims such as this were rampant.</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Putting these data together, the</a:t>
            </a:r>
            <a:r>
              <a:rPr lang="en-US" b="1" baseline="0" dirty="0" smtClean="0"/>
              <a:t> best estimate of the relationship between temperature and force of infection probably looks like this.  </a:t>
            </a:r>
            <a:r>
              <a:rPr lang="en-US" b="1" dirty="0" smtClean="0"/>
              <a:t>A generalized insect developmental rate curve as a function of temperature: the </a:t>
            </a:r>
            <a:r>
              <a:rPr lang="en-US" b="1" dirty="0" err="1" smtClean="0"/>
              <a:t>Lactin</a:t>
            </a:r>
            <a:r>
              <a:rPr lang="en-US" b="1" dirty="0" smtClean="0"/>
              <a:t> et al. function </a:t>
            </a:r>
            <a:r>
              <a:rPr lang="en-US" dirty="0" smtClean="0"/>
              <a:t>[</a:t>
            </a:r>
            <a:r>
              <a:rPr lang="en-US" dirty="0" smtClean="0">
                <a:hlinkClick r:id="rId3"/>
              </a:rPr>
              <a:t>20</a:t>
            </a:r>
            <a:r>
              <a:rPr lang="en-US" dirty="0" smtClean="0"/>
              <a:t>]. Descriptive parameters are </a:t>
            </a:r>
            <a:r>
              <a:rPr lang="en-US" i="1" dirty="0" err="1" smtClean="0"/>
              <a:t>T</a:t>
            </a:r>
            <a:r>
              <a:rPr lang="en-US" i="1" baseline="-25000" dirty="0" err="1" smtClean="0"/>
              <a:t>base</a:t>
            </a:r>
            <a:r>
              <a:rPr lang="en-US" dirty="0" smtClean="0"/>
              <a:t>, the base temperature below which development does not proceed, the maximum development rate </a:t>
            </a:r>
            <a:r>
              <a:rPr lang="en-US" i="1" dirty="0" err="1" smtClean="0"/>
              <a:t>r</a:t>
            </a:r>
            <a:r>
              <a:rPr lang="en-US" i="1" baseline="-25000" dirty="0" err="1" smtClean="0"/>
              <a:t>max</a:t>
            </a:r>
            <a:r>
              <a:rPr lang="en-US" i="1" baseline="-25000" dirty="0" smtClean="0"/>
              <a:t> </a:t>
            </a:r>
            <a:r>
              <a:rPr lang="en-US" dirty="0" smtClean="0"/>
              <a:t>and its corresponding temperature </a:t>
            </a:r>
            <a:r>
              <a:rPr lang="en-US" i="1" dirty="0" smtClean="0"/>
              <a:t>T</a:t>
            </a:r>
            <a:r>
              <a:rPr lang="en-US" i="1" baseline="-25000" dirty="0" smtClean="0"/>
              <a:t>upper</a:t>
            </a:r>
            <a:r>
              <a:rPr lang="en-US" dirty="0" smtClean="0"/>
              <a:t>, the width </a:t>
            </a:r>
            <a:r>
              <a:rPr lang="en-US" i="1" dirty="0" smtClean="0"/>
              <a:t>Δ </a:t>
            </a:r>
            <a:r>
              <a:rPr lang="en-US" dirty="0" smtClean="0"/>
              <a:t>of decline phase in developmental rate above optimum temperature and the thermal maximum </a:t>
            </a:r>
            <a:r>
              <a:rPr lang="en-US" i="1" dirty="0" smtClean="0"/>
              <a:t>T</a:t>
            </a:r>
            <a:r>
              <a:rPr lang="en-US" i="1" baseline="-25000" dirty="0" smtClean="0"/>
              <a:t>m</a:t>
            </a:r>
            <a:r>
              <a:rPr lang="en-US" dirty="0" smtClean="0"/>
              <a:t>.</a:t>
            </a:r>
          </a:p>
          <a:p>
            <a:r>
              <a:rPr lang="en-US" dirty="0" err="1" smtClean="0"/>
              <a:t>Lardeux</a:t>
            </a:r>
            <a:r>
              <a:rPr lang="en-US" dirty="0" smtClean="0"/>
              <a:t> </a:t>
            </a:r>
            <a:r>
              <a:rPr lang="en-US" i="1" dirty="0" smtClean="0"/>
              <a:t>et al.</a:t>
            </a:r>
            <a:r>
              <a:rPr lang="en-US" dirty="0" smtClean="0"/>
              <a:t> </a:t>
            </a:r>
            <a:r>
              <a:rPr lang="en-US" i="1" dirty="0" smtClean="0"/>
              <a:t>Malaria Journal</a:t>
            </a:r>
            <a:r>
              <a:rPr lang="en-US" dirty="0" smtClean="0"/>
              <a:t> 2008 </a:t>
            </a:r>
            <a:r>
              <a:rPr lang="en-US" b="1" dirty="0" smtClean="0"/>
              <a:t>7</a:t>
            </a:r>
            <a:r>
              <a:rPr lang="en-US" dirty="0" smtClean="0"/>
              <a:t>:141   doi:10.1186/1475-2875-7-141</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Geographic model asked how this would translate into human cases around the planet.  Risk would go up everywhere but</a:t>
            </a:r>
            <a:r>
              <a:rPr lang="en-US" baseline="0" dirty="0" smtClean="0"/>
              <a:t> particularly dramatically in temperate/boreal areas.</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I’ve just shown you how the results of  small-scale</a:t>
            </a:r>
            <a:r>
              <a:rPr lang="en-US" baseline="0" dirty="0" smtClean="0"/>
              <a:t> laboratory experiments and correlations can be stitched together with a model to make predictions at a larger scale. But these methods all have limitations and conclusions are vulnerable to challenge.</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Argument formalized</a:t>
            </a:r>
            <a:r>
              <a:rPr lang="en-US" baseline="0" dirty="0" smtClean="0"/>
              <a:t> in recent paper by </a:t>
            </a:r>
            <a:r>
              <a:rPr lang="en-US" baseline="0" dirty="0" err="1" smtClean="0"/>
              <a:t>Gething</a:t>
            </a:r>
            <a:r>
              <a:rPr lang="en-US" baseline="0" dirty="0" smtClean="0"/>
              <a:t> et al</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Argument formalized</a:t>
            </a:r>
            <a:r>
              <a:rPr lang="en-US" baseline="0" dirty="0" smtClean="0"/>
              <a:t> in recent paper by </a:t>
            </a:r>
            <a:r>
              <a:rPr lang="en-US" baseline="0" dirty="0" err="1" smtClean="0"/>
              <a:t>Gething</a:t>
            </a:r>
            <a:r>
              <a:rPr lang="en-US" baseline="0" dirty="0" smtClean="0"/>
              <a:t> et al</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they’re saying is that warming and malaria burden were not positively correlated, therefore climate change is</a:t>
            </a:r>
            <a:r>
              <a:rPr lang="en-US" baseline="0" dirty="0" smtClean="0"/>
              <a:t> unlikely to determine future trends.  But the well-known limitation of correlations is that they can be spurious – not representing causation.  This appears to be the case here.</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of course these are yesterday’s interventions used yesterday.  In the 21</a:t>
            </a:r>
            <a:r>
              <a:rPr lang="en-US" baseline="30000" dirty="0" smtClean="0"/>
              <a:t>st</a:t>
            </a:r>
            <a:r>
              <a:rPr lang="en-US" dirty="0" smtClean="0"/>
              <a:t> Century these interventions are either unavailable</a:t>
            </a:r>
            <a:r>
              <a:rPr lang="en-US" baseline="0" dirty="0" smtClean="0"/>
              <a:t> or prohibitive in areas with current malaria, including much of the developing world.  Even in the developed world, our infrastructure to reduce infectious disease risk can crumble.</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developed world, we use a variety of mitigations against mosquito-borne disease that could reduce climate impacts.  But these</a:t>
            </a:r>
            <a:r>
              <a:rPr lang="en-US" baseline="0" dirty="0" smtClean="0"/>
              <a:t> mitigations are unavailable in many parts of the world.</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Critics: there will be increased standard of living globally, and that</a:t>
            </a:r>
            <a:r>
              <a:rPr lang="en-US" baseline="0" dirty="0" smtClean="0"/>
              <a:t> will prevent increased risk from becoming increased incidence.</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Alarmists who were exaggerating</a:t>
            </a:r>
            <a:r>
              <a:rPr lang="en-US" baseline="0" dirty="0" smtClean="0"/>
              <a:t> the threat.</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Increase in risk even accounting for 4-fold increase in </a:t>
            </a:r>
            <a:r>
              <a:rPr lang="en-US" dirty="0" err="1" smtClean="0"/>
              <a:t>GDPpc</a:t>
            </a:r>
            <a:r>
              <a:rPr lang="en-US" dirty="0" smtClean="0"/>
              <a:t>.</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a:t>
            </a:r>
            <a:r>
              <a:rPr lang="en-US" baseline="0" dirty="0" smtClean="0"/>
              <a:t> average temps in most of the US, it takes so long for the parasite to develop that transmission is unlikely even with some degree of warming.  And preventive measures reduces that risk even further.</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39</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performing the grand experiment, but we have no replication and no controls, so our design is very poor.</a:t>
            </a:r>
          </a:p>
          <a:p>
            <a:r>
              <a:rPr lang="en-US" dirty="0" smtClean="0"/>
              <a:t>Infrastructure – in developed world and with slowly developing diseases</a:t>
            </a:r>
          </a:p>
          <a:p>
            <a:r>
              <a:rPr lang="en-US" dirty="0" smtClean="0"/>
              <a:t>Policy makers and regulators should take heed.</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Denialists</a:t>
            </a:r>
            <a:r>
              <a:rPr lang="en-US" dirty="0" smtClean="0"/>
              <a:t> who refused</a:t>
            </a:r>
            <a:r>
              <a:rPr lang="en-US" baseline="0" dirty="0" smtClean="0"/>
              <a:t> to face reality.</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 that climate impacts</a:t>
            </a:r>
            <a:r>
              <a:rPr lang="en-US" baseline="0" dirty="0" smtClean="0"/>
              <a:t> on infectious disease entered the public policy arena has only fueled the fire.  Focus on malaria.</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way this debate took form evolved</a:t>
            </a:r>
            <a:r>
              <a:rPr lang="en-US" baseline="0" dirty="0" smtClean="0"/>
              <a:t> from the way the scientific hypothesis was stated.</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the poster child for the debate became</a:t>
            </a:r>
            <a:r>
              <a:rPr lang="en-US" baseline="0" dirty="0" smtClean="0"/>
              <a:t> malaria, one of the most important infectious diseases in the world.  A grand hypothesis like this deserves a grand experiment, which in principle is very easy.</a:t>
            </a:r>
            <a:endParaRPr lang="en-US" dirty="0"/>
          </a:p>
        </p:txBody>
      </p:sp>
      <p:sp>
        <p:nvSpPr>
          <p:cNvPr id="4" name="Slide Number Placeholder 3"/>
          <p:cNvSpPr>
            <a:spLocks noGrp="1"/>
          </p:cNvSpPr>
          <p:nvPr>
            <p:ph type="sldNum" sz="quarter" idx="10"/>
          </p:nvPr>
        </p:nvSpPr>
        <p:spPr/>
        <p:txBody>
          <a:bodyPr/>
          <a:lstStyle/>
          <a:p>
            <a:fld id="{4A24A869-7A69-4627-A4F1-41BC6CFBB6A6}"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Unfortunately,</a:t>
            </a:r>
            <a:r>
              <a:rPr lang="en-US" baseline="0" dirty="0" smtClean="0"/>
              <a:t> we can’t do the grand experiment that would settle this once and for all.  Consequently, we have the do the best we can with less grand studies and assess the weight of evidence.  So how do scientists tackle this?</a:t>
            </a:r>
            <a:endParaRPr lang="en-US" dirty="0"/>
          </a:p>
        </p:txBody>
      </p:sp>
      <p:sp>
        <p:nvSpPr>
          <p:cNvPr id="4" name="Slide Number Placeholder 3"/>
          <p:cNvSpPr>
            <a:spLocks noGrp="1"/>
          </p:cNvSpPr>
          <p:nvPr>
            <p:ph type="sldNum" sz="quarter" idx="10"/>
          </p:nvPr>
        </p:nvSpPr>
        <p:spPr/>
        <p:txBody>
          <a:bodyPr/>
          <a:lstStyle/>
          <a:p>
            <a:fld id="{FB502DF3-4479-42C0-8DF1-01139877CC2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CFF0DA-86CE-4C09-BA18-003817D52054}"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CFF0DA-86CE-4C09-BA18-003817D52054}"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CFF0DA-86CE-4C09-BA18-003817D52054}"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CFF0DA-86CE-4C09-BA18-003817D52054}"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CFF0DA-86CE-4C09-BA18-003817D52054}"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CFF0DA-86CE-4C09-BA18-003817D52054}"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CFF0DA-86CE-4C09-BA18-003817D52054}" type="datetimeFigureOut">
              <a:rPr lang="en-US" smtClean="0"/>
              <a:pPr/>
              <a:t>2/28/2014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CFF0DA-86CE-4C09-BA18-003817D52054}" type="datetimeFigureOut">
              <a:rPr lang="en-US" smtClean="0"/>
              <a:pPr/>
              <a:t>2/28/2014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CFF0DA-86CE-4C09-BA18-003817D52054}" type="datetimeFigureOut">
              <a:rPr lang="en-US" smtClean="0"/>
              <a:pPr/>
              <a:t>2/28/2014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CFF0DA-86CE-4C09-BA18-003817D52054}"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CFF0DA-86CE-4C09-BA18-003817D52054}"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4C112-6C3D-42D7-81AA-BE3E091563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CFF0DA-86CE-4C09-BA18-003817D52054}" type="datetimeFigureOut">
              <a:rPr lang="en-US" smtClean="0"/>
              <a:pPr/>
              <a:t>2/28/2014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4C112-6C3D-42D7-81AA-BE3E091563C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malariajournal.com/content/3/1/32/figure/F2"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hyperlink" Target="http://www.malariajournal.com/content/download/figures/1475-2875-3-32-2.JPE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malariajournal.com/content/3/1/32/figure/F3"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hyperlink" Target="http://www.malariajournal.com/content/7/1/141/figure/F3"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hyperlink" Target="http://www.malariajournal.com/content/7/1/141/figure/F7"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7.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8.xml"/><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malariajournal.com/content/7/1/141/figure/F1"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5.jpeg"/><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10.bin"/></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16.jpeg"/></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gif"/></Relationships>
</file>

<file path=ppt/slides/_rels/slide3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1.tif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2.tif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image" Target="../media/image55.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docid=cnwopByBQwwEVM&amp;tbnid=DkYy9YLqhF87BM:&amp;ved=0CAUQjRw&amp;url=http://www.sanger.ac.uk/about/history/achievements.html&amp;ei=L08GU-L6DoLKsQSxwIDAAw&amp;bvm=bv.61725948,d.dmQ&amp;psig=AFQjCNEHQiye8z1SJ8895ietQR7UG8-KFw&amp;ust=1393008773288944"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docid=cnwopByBQwwEVM&amp;tbnid=DkYy9YLqhF87BM:&amp;ved=0CAUQjRw&amp;url=http://www.sanger.ac.uk/about/history/achievements.html&amp;ei=L08GU-L6DoLKsQSxwIDAAw&amp;bvm=bv.61725948,d.dmQ&amp;psig=AFQjCNEHQiye8z1SJ8895ietQR7UG8-KFw&amp;ust=1393008773288944" TargetMode="External"/><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gif"/><Relationship Id="rId5" Type="http://schemas.openxmlformats.org/officeDocument/2006/relationships/hyperlink" Target="http://www.google.com/url?sa=i&amp;rct=j&amp;q=&amp;esrc=s&amp;source=images&amp;cd=&amp;cad=rja&amp;docid=uUPo4G9B83HMkM&amp;tbnid=Qff7z_4jx1qCQM:&amp;ved=0CAUQjRw&amp;url=http://biology.as.nyu.edu/object/JaneCarlton.html&amp;ei=x08GU_OaBI7gsATVr4GYCQ&amp;bvm=bv.61725948,d.dmQ&amp;psig=AFQjCNEHQiye8z1SJ8895ietQR7UG8-KFw&amp;ust=1393008773288944" TargetMode="Externa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30" name="Picture 6" descr="http://courseweb.unt.edu/rhondac/spring2006/webpages/earth.jpg"/>
          <p:cNvPicPr>
            <a:picLocks noChangeAspect="1" noChangeArrowheads="1"/>
          </p:cNvPicPr>
          <p:nvPr/>
        </p:nvPicPr>
        <p:blipFill>
          <a:blip r:embed="rId3" cstate="print"/>
          <a:srcRect l="4174" t="4174" r="5391" b="6783"/>
          <a:stretch>
            <a:fillRect/>
          </a:stretch>
        </p:blipFill>
        <p:spPr bwMode="auto">
          <a:xfrm>
            <a:off x="2133600" y="762000"/>
            <a:ext cx="4953000" cy="4876800"/>
          </a:xfrm>
          <a:prstGeom prst="rect">
            <a:avLst/>
          </a:prstGeom>
          <a:noFill/>
        </p:spPr>
      </p:pic>
      <p:sp>
        <p:nvSpPr>
          <p:cNvPr id="3" name="Subtitle 2"/>
          <p:cNvSpPr>
            <a:spLocks noGrp="1"/>
          </p:cNvSpPr>
          <p:nvPr>
            <p:ph type="subTitle" idx="1"/>
          </p:nvPr>
        </p:nvSpPr>
        <p:spPr>
          <a:xfrm>
            <a:off x="1371600" y="5562600"/>
            <a:ext cx="6400800" cy="1295400"/>
          </a:xfrm>
        </p:spPr>
        <p:txBody>
          <a:bodyPr>
            <a:normAutofit/>
          </a:bodyPr>
          <a:lstStyle/>
          <a:p>
            <a:r>
              <a:rPr lang="en-US" sz="1800" dirty="0" smtClean="0">
                <a:solidFill>
                  <a:schemeClr val="tx2"/>
                </a:solidFill>
                <a:latin typeface="Euphemia" pitchFamily="34" charset="0"/>
              </a:rPr>
              <a:t>Richard  S. Ostfeld</a:t>
            </a:r>
          </a:p>
          <a:p>
            <a:r>
              <a:rPr lang="en-US" sz="1800" dirty="0" smtClean="0">
                <a:solidFill>
                  <a:schemeClr val="tx2"/>
                </a:solidFill>
                <a:latin typeface="Euphemia" pitchFamily="34" charset="0"/>
              </a:rPr>
              <a:t>Cary Institute of Ecosystem Studies</a:t>
            </a:r>
          </a:p>
          <a:p>
            <a:r>
              <a:rPr lang="en-US" sz="1800" dirty="0" smtClean="0">
                <a:solidFill>
                  <a:schemeClr val="tx2"/>
                </a:solidFill>
                <a:latin typeface="Euphemia" pitchFamily="34" charset="0"/>
              </a:rPr>
              <a:t>Millbrook, New York</a:t>
            </a:r>
            <a:endParaRPr lang="en-US" sz="1800" dirty="0">
              <a:solidFill>
                <a:schemeClr val="tx2"/>
              </a:solidFill>
              <a:latin typeface="Euphemia" pitchFamily="34" charset="0"/>
            </a:endParaRPr>
          </a:p>
        </p:txBody>
      </p:sp>
      <p:sp>
        <p:nvSpPr>
          <p:cNvPr id="2" name="Title 1"/>
          <p:cNvSpPr>
            <a:spLocks noGrp="1"/>
          </p:cNvSpPr>
          <p:nvPr>
            <p:ph type="ctrTitle"/>
          </p:nvPr>
        </p:nvSpPr>
        <p:spPr>
          <a:xfrm>
            <a:off x="304800" y="1676400"/>
            <a:ext cx="8686800" cy="1470025"/>
          </a:xfrm>
        </p:spPr>
        <p:txBody>
          <a:bodyPr>
            <a:normAutofit fontScale="90000"/>
          </a:bodyPr>
          <a:lstStyle/>
          <a:p>
            <a:r>
              <a:rPr lang="en-US" sz="5300" dirty="0" smtClean="0">
                <a:latin typeface="Aharoni" pitchFamily="2" charset="-79"/>
                <a:cs typeface="Aharoni" pitchFamily="2" charset="-79"/>
              </a:rPr>
              <a:t>Climate change </a:t>
            </a:r>
            <a:br>
              <a:rPr lang="en-US" sz="5300" dirty="0" smtClean="0">
                <a:latin typeface="Aharoni" pitchFamily="2" charset="-79"/>
                <a:cs typeface="Aharoni" pitchFamily="2" charset="-79"/>
              </a:rPr>
            </a:br>
            <a:r>
              <a:rPr lang="en-US" sz="5300" dirty="0" smtClean="0">
                <a:latin typeface="Aharoni" pitchFamily="2" charset="-79"/>
                <a:cs typeface="Aharoni" pitchFamily="2" charset="-79"/>
              </a:rPr>
              <a:t>and vector-borne disease</a:t>
            </a: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sz="3100" dirty="0" smtClean="0">
                <a:latin typeface="Aharoni" pitchFamily="2" charset="-79"/>
                <a:cs typeface="Aharoni" pitchFamily="2" charset="-79"/>
              </a:rPr>
              <a:t>How do we know what we know?</a:t>
            </a:r>
            <a:endParaRPr lang="en-US" sz="31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401638" y="4221163"/>
            <a:ext cx="2324100" cy="232410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print"/>
          <a:srcRect/>
          <a:stretch>
            <a:fillRect/>
          </a:stretch>
        </p:blipFill>
        <p:spPr bwMode="auto">
          <a:xfrm>
            <a:off x="3429000" y="4186238"/>
            <a:ext cx="2324100" cy="23241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3" cstate="print"/>
          <a:srcRect/>
          <a:stretch>
            <a:fillRect/>
          </a:stretch>
        </p:blipFill>
        <p:spPr bwMode="auto">
          <a:xfrm>
            <a:off x="6483350" y="4160838"/>
            <a:ext cx="2324100" cy="2324100"/>
          </a:xfrm>
          <a:prstGeom prst="rect">
            <a:avLst/>
          </a:prstGeom>
          <a:noFill/>
          <a:ln w="9525">
            <a:noFill/>
            <a:miter lim="800000"/>
            <a:headEnd/>
            <a:tailEnd/>
          </a:ln>
          <a:effectLst/>
        </p:spPr>
      </p:pic>
      <p:sp>
        <p:nvSpPr>
          <p:cNvPr id="13317" name="Line 5"/>
          <p:cNvSpPr>
            <a:spLocks noChangeShapeType="1"/>
          </p:cNvSpPr>
          <p:nvPr/>
        </p:nvSpPr>
        <p:spPr bwMode="auto">
          <a:xfrm>
            <a:off x="534988" y="3660775"/>
            <a:ext cx="7700962" cy="7938"/>
          </a:xfrm>
          <a:prstGeom prst="line">
            <a:avLst/>
          </a:prstGeom>
          <a:noFill/>
          <a:ln w="76200">
            <a:solidFill>
              <a:schemeClr val="bg1"/>
            </a:solidFill>
            <a:round/>
            <a:headEnd/>
            <a:tailEnd/>
          </a:ln>
          <a:effectLst/>
        </p:spPr>
        <p:txBody>
          <a:bodyPr/>
          <a:lstStyle/>
          <a:p>
            <a:endParaRPr lang="en-US"/>
          </a:p>
        </p:txBody>
      </p:sp>
      <p:pic>
        <p:nvPicPr>
          <p:cNvPr id="13318" name="Picture 6"/>
          <p:cNvPicPr>
            <a:picLocks noChangeAspect="1" noChangeArrowheads="1"/>
          </p:cNvPicPr>
          <p:nvPr/>
        </p:nvPicPr>
        <p:blipFill>
          <a:blip r:embed="rId4" cstate="print"/>
          <a:srcRect/>
          <a:stretch>
            <a:fillRect/>
          </a:stretch>
        </p:blipFill>
        <p:spPr bwMode="auto">
          <a:xfrm>
            <a:off x="0" y="312738"/>
            <a:ext cx="3048000" cy="3048000"/>
          </a:xfrm>
          <a:prstGeom prst="rect">
            <a:avLst/>
          </a:prstGeom>
          <a:noFill/>
          <a:ln w="9525">
            <a:noFill/>
            <a:miter lim="800000"/>
            <a:headEnd/>
            <a:tailEnd/>
          </a:ln>
          <a:effectLst/>
        </p:spPr>
      </p:pic>
      <p:pic>
        <p:nvPicPr>
          <p:cNvPr id="13319" name="Picture 7"/>
          <p:cNvPicPr>
            <a:picLocks noChangeAspect="1" noChangeArrowheads="1"/>
          </p:cNvPicPr>
          <p:nvPr/>
        </p:nvPicPr>
        <p:blipFill>
          <a:blip r:embed="rId4" cstate="print"/>
          <a:srcRect/>
          <a:stretch>
            <a:fillRect/>
          </a:stretch>
        </p:blipFill>
        <p:spPr bwMode="auto">
          <a:xfrm>
            <a:off x="3008313" y="312738"/>
            <a:ext cx="3048000" cy="3048000"/>
          </a:xfrm>
          <a:prstGeom prst="rect">
            <a:avLst/>
          </a:prstGeom>
          <a:noFill/>
          <a:ln w="9525">
            <a:noFill/>
            <a:miter lim="800000"/>
            <a:headEnd/>
            <a:tailEnd/>
          </a:ln>
          <a:effectLst/>
        </p:spPr>
      </p:pic>
      <p:pic>
        <p:nvPicPr>
          <p:cNvPr id="13320" name="Picture 8"/>
          <p:cNvPicPr>
            <a:picLocks noChangeAspect="1" noChangeArrowheads="1"/>
          </p:cNvPicPr>
          <p:nvPr/>
        </p:nvPicPr>
        <p:blipFill>
          <a:blip r:embed="rId4" cstate="print"/>
          <a:srcRect/>
          <a:stretch>
            <a:fillRect/>
          </a:stretch>
        </p:blipFill>
        <p:spPr bwMode="auto">
          <a:xfrm>
            <a:off x="6096000" y="312738"/>
            <a:ext cx="3048000" cy="3048000"/>
          </a:xfrm>
          <a:prstGeom prst="rect">
            <a:avLst/>
          </a:prstGeom>
          <a:noFill/>
          <a:ln w="9525">
            <a:noFill/>
            <a:miter lim="800000"/>
            <a:headEnd/>
            <a:tailEnd/>
          </a:ln>
          <a:effectLst/>
        </p:spPr>
      </p:pic>
      <p:grpSp>
        <p:nvGrpSpPr>
          <p:cNvPr id="2" name="Group 11"/>
          <p:cNvGrpSpPr>
            <a:grpSpLocks/>
          </p:cNvGrpSpPr>
          <p:nvPr/>
        </p:nvGrpSpPr>
        <p:grpSpPr bwMode="auto">
          <a:xfrm>
            <a:off x="360363" y="503238"/>
            <a:ext cx="8386762" cy="6197600"/>
            <a:chOff x="227" y="317"/>
            <a:chExt cx="5283" cy="3904"/>
          </a:xfrm>
        </p:grpSpPr>
        <p:sp>
          <p:nvSpPr>
            <p:cNvPr id="13321" name="Line 9"/>
            <p:cNvSpPr>
              <a:spLocks noChangeShapeType="1"/>
            </p:cNvSpPr>
            <p:nvPr/>
          </p:nvSpPr>
          <p:spPr bwMode="auto">
            <a:xfrm>
              <a:off x="227" y="417"/>
              <a:ext cx="5283" cy="3804"/>
            </a:xfrm>
            <a:prstGeom prst="line">
              <a:avLst/>
            </a:prstGeom>
            <a:noFill/>
            <a:ln w="76200">
              <a:solidFill>
                <a:srgbClr val="FF0000"/>
              </a:solidFill>
              <a:round/>
              <a:headEnd/>
              <a:tailEnd/>
            </a:ln>
            <a:effectLst/>
          </p:spPr>
          <p:txBody>
            <a:bodyPr/>
            <a:lstStyle/>
            <a:p>
              <a:endParaRPr lang="en-US"/>
            </a:p>
          </p:txBody>
        </p:sp>
        <p:sp>
          <p:nvSpPr>
            <p:cNvPr id="13322" name="Line 10"/>
            <p:cNvSpPr>
              <a:spLocks noChangeShapeType="1"/>
            </p:cNvSpPr>
            <p:nvPr/>
          </p:nvSpPr>
          <p:spPr bwMode="auto">
            <a:xfrm flipH="1">
              <a:off x="227" y="317"/>
              <a:ext cx="5283" cy="3804"/>
            </a:xfrm>
            <a:prstGeom prst="line">
              <a:avLst/>
            </a:prstGeom>
            <a:noFill/>
            <a:ln w="76200">
              <a:solidFill>
                <a:srgbClr val="FF0000"/>
              </a:solidFill>
              <a:round/>
              <a:headEnd/>
              <a:tailEnd/>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4600" y="533400"/>
            <a:ext cx="4132285" cy="584775"/>
          </a:xfrm>
          <a:prstGeom prst="rect">
            <a:avLst/>
          </a:prstGeom>
          <a:noFill/>
        </p:spPr>
        <p:txBody>
          <a:bodyPr wrap="none" rtlCol="0">
            <a:spAutoFit/>
          </a:bodyPr>
          <a:lstStyle/>
          <a:p>
            <a:r>
              <a:rPr lang="en-US" sz="3200" dirty="0" smtClean="0"/>
              <a:t>“The scientific method”</a:t>
            </a:r>
            <a:endParaRPr lang="en-US" sz="3200" dirty="0"/>
          </a:p>
        </p:txBody>
      </p:sp>
      <p:pic>
        <p:nvPicPr>
          <p:cNvPr id="117764" name="Picture 4" descr="http://newspaper.li/static/3cd39c75399df0a354a6e9842a3c8c6c.gif"/>
          <p:cNvPicPr>
            <a:picLocks noChangeAspect="1" noChangeArrowheads="1"/>
          </p:cNvPicPr>
          <p:nvPr/>
        </p:nvPicPr>
        <p:blipFill>
          <a:blip r:embed="rId3" cstate="print"/>
          <a:srcRect/>
          <a:stretch>
            <a:fillRect/>
          </a:stretch>
        </p:blipFill>
        <p:spPr bwMode="auto">
          <a:xfrm>
            <a:off x="2438400" y="1752600"/>
            <a:ext cx="4572000" cy="438573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lstStyle/>
          <a:p>
            <a:r>
              <a:rPr lang="en-US" dirty="0" smtClean="0"/>
              <a:t>The way science really works</a:t>
            </a:r>
            <a:endParaRPr lang="en-US" dirty="0"/>
          </a:p>
        </p:txBody>
      </p:sp>
      <p:sp>
        <p:nvSpPr>
          <p:cNvPr id="3" name="Subtitle 2"/>
          <p:cNvSpPr>
            <a:spLocks noGrp="1"/>
          </p:cNvSpPr>
          <p:nvPr>
            <p:ph type="subTitle" idx="1"/>
          </p:nvPr>
        </p:nvSpPr>
        <p:spPr>
          <a:xfrm>
            <a:off x="228600" y="3124200"/>
            <a:ext cx="8686800" cy="1752600"/>
          </a:xfrm>
        </p:spPr>
        <p:txBody>
          <a:bodyPr>
            <a:normAutofit/>
          </a:bodyPr>
          <a:lstStyle/>
          <a:p>
            <a:r>
              <a:rPr lang="en-US" dirty="0" smtClean="0">
                <a:solidFill>
                  <a:srgbClr val="FFFF99"/>
                </a:solidFill>
              </a:rPr>
              <a:t>Experiments</a:t>
            </a:r>
          </a:p>
          <a:p>
            <a:r>
              <a:rPr lang="en-US" dirty="0" smtClean="0">
                <a:solidFill>
                  <a:srgbClr val="FFFF99"/>
                </a:solidFill>
              </a:rPr>
              <a:t>Correlations</a:t>
            </a:r>
          </a:p>
          <a:p>
            <a:r>
              <a:rPr lang="en-US" dirty="0" smtClean="0">
                <a:solidFill>
                  <a:srgbClr val="FFFF99"/>
                </a:solidFill>
              </a:rPr>
              <a:t>Models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graphicFrame>
        <p:nvGraphicFramePr>
          <p:cNvPr id="4" name="Table 3"/>
          <p:cNvGraphicFramePr>
            <a:graphicFrameLocks noGrp="1"/>
          </p:cNvGraphicFramePr>
          <p:nvPr/>
        </p:nvGraphicFramePr>
        <p:xfrm>
          <a:off x="1524000" y="1920240"/>
          <a:ext cx="6096000" cy="3017520"/>
        </p:xfrm>
        <a:graphic>
          <a:graphicData uri="http://schemas.openxmlformats.org/drawingml/2006/table">
            <a:tbl>
              <a:tblPr/>
              <a:tblGrid>
                <a:gridCol w="6096000"/>
              </a:tblGrid>
              <a:tr h="0">
                <a:tc>
                  <a:txBody>
                    <a:bodyPr/>
                    <a:lstStyle/>
                    <a:p>
                      <a:r>
                        <a:rPr lang="en-US" dirty="0"/>
                        <a:t>Resolution: </a:t>
                      </a:r>
                      <a:r>
                        <a:rPr lang="en-US" dirty="0">
                          <a:hlinkClick r:id="rId3"/>
                        </a:rPr>
                        <a:t>standard</a:t>
                      </a:r>
                      <a:r>
                        <a:rPr lang="en-US" dirty="0"/>
                        <a:t> / </a:t>
                      </a:r>
                      <a:r>
                        <a:rPr lang="en-US" b="1" dirty="0"/>
                        <a:t>high</a:t>
                      </a:r>
                      <a:endParaRPr lang="en-US" dirty="0"/>
                    </a:p>
                    <a:p>
                      <a:r>
                        <a:rPr lang="en-US" b="1" dirty="0"/>
                        <a:t>Figure 2.</a:t>
                      </a:r>
                    </a:p>
                    <a:p>
                      <a:r>
                        <a:rPr lang="en-US" b="1" dirty="0"/>
                        <a:t>Larvae maturation. </a:t>
                      </a:r>
                      <a:r>
                        <a:rPr lang="en-US" dirty="0"/>
                        <a:t>Rate of development of larvae as a fraction of the complete development cycle as a function of the water temperature in Celsius. Data based on that of Jepson </a:t>
                      </a:r>
                      <a:r>
                        <a:rPr lang="en-US" i="1" dirty="0"/>
                        <a:t>et al</a:t>
                      </a:r>
                      <a:r>
                        <a:rPr lang="en-US" dirty="0"/>
                        <a:t>. Line best fit by least squares. X-axis average water temperature, Y-axis: rate of development (in 1/days) as the reciprocal of length of cycle.</a:t>
                      </a:r>
                    </a:p>
                    <a:p>
                      <a:r>
                        <a:rPr lang="en-US" dirty="0" err="1"/>
                        <a:t>Hoshen</a:t>
                      </a:r>
                      <a:r>
                        <a:rPr lang="en-US" dirty="0"/>
                        <a:t> and Morse </a:t>
                      </a:r>
                      <a:r>
                        <a:rPr lang="en-US" i="1" dirty="0"/>
                        <a:t>Malaria Journal</a:t>
                      </a:r>
                      <a:r>
                        <a:rPr lang="en-US" dirty="0"/>
                        <a:t> 2004 </a:t>
                      </a:r>
                      <a:r>
                        <a:rPr lang="en-US" b="1" dirty="0"/>
                        <a:t>3</a:t>
                      </a:r>
                      <a:r>
                        <a:rPr lang="en-US" dirty="0"/>
                        <a:t>:32   doi:10.1186/1475-2875-3-32</a:t>
                      </a:r>
                      <a:br>
                        <a:rPr lang="en-US" dirty="0"/>
                      </a:br>
                      <a:r>
                        <a:rPr lang="en-US" dirty="0">
                          <a:hlinkClick r:id="rId4"/>
                        </a:rPr>
                        <a:t>Download authors' original image</a:t>
                      </a:r>
                      <a:endParaRPr lang="en-US" dirty="0"/>
                    </a:p>
                  </a:txBody>
                  <a:tcPr marL="0" marR="0" marT="0" marB="0" anchor="ctr">
                    <a:lnL>
                      <a:noFill/>
                    </a:lnL>
                    <a:lnR>
                      <a:noFill/>
                    </a:lnR>
                    <a:lnT>
                      <a:noFill/>
                    </a:lnT>
                    <a:lnB>
                      <a:noFill/>
                    </a:lnB>
                  </a:tcPr>
                </a:tc>
              </a:tr>
            </a:tbl>
          </a:graphicData>
        </a:graphic>
      </p:graphicFrame>
      <p:pic>
        <p:nvPicPr>
          <p:cNvPr id="1025" name="Picture 1" descr="http://www.malariajournal.com/content/figures/1475-2875-3-32-2-l.jpg"/>
          <p:cNvPicPr>
            <a:picLocks noChangeAspect="1" noChangeArrowheads="1"/>
          </p:cNvPicPr>
          <p:nvPr/>
        </p:nvPicPr>
        <p:blipFill>
          <a:blip r:embed="rId5" cstate="print"/>
          <a:srcRect/>
          <a:stretch>
            <a:fillRect/>
          </a:stretch>
        </p:blipFill>
        <p:spPr bwMode="auto">
          <a:xfrm>
            <a:off x="76200" y="152400"/>
            <a:ext cx="8952168" cy="6400800"/>
          </a:xfrm>
          <a:prstGeom prst="rect">
            <a:avLst/>
          </a:prstGeom>
          <a:noFill/>
        </p:spPr>
      </p:pic>
      <p:sp>
        <p:nvSpPr>
          <p:cNvPr id="6" name="TextBox 5"/>
          <p:cNvSpPr txBox="1"/>
          <p:nvPr/>
        </p:nvSpPr>
        <p:spPr>
          <a:xfrm>
            <a:off x="5955386" y="5181600"/>
            <a:ext cx="2655214" cy="369332"/>
          </a:xfrm>
          <a:prstGeom prst="rect">
            <a:avLst/>
          </a:prstGeom>
          <a:noFill/>
        </p:spPr>
        <p:txBody>
          <a:bodyPr wrap="none" rtlCol="0">
            <a:spAutoFit/>
          </a:bodyPr>
          <a:lstStyle/>
          <a:p>
            <a:r>
              <a:rPr lang="en-US" i="1" dirty="0" smtClean="0">
                <a:solidFill>
                  <a:schemeClr val="bg1"/>
                </a:solidFill>
              </a:rPr>
              <a:t>Anopheles </a:t>
            </a:r>
            <a:r>
              <a:rPr lang="en-US" i="1" dirty="0" err="1" smtClean="0">
                <a:solidFill>
                  <a:schemeClr val="bg1"/>
                </a:solidFill>
              </a:rPr>
              <a:t>gambiae</a:t>
            </a:r>
            <a:r>
              <a:rPr lang="en-US" dirty="0" smtClean="0">
                <a:solidFill>
                  <a:schemeClr val="bg1"/>
                </a:solidFill>
              </a:rPr>
              <a:t> larvae</a:t>
            </a:r>
            <a:endParaRPr lang="en-US" i="1" dirty="0">
              <a:solidFill>
                <a:schemeClr val="bg1"/>
              </a:solidFill>
            </a:endParaRPr>
          </a:p>
        </p:txBody>
      </p:sp>
      <p:sp>
        <p:nvSpPr>
          <p:cNvPr id="8" name="TextBox 7"/>
          <p:cNvSpPr txBox="1"/>
          <p:nvPr/>
        </p:nvSpPr>
        <p:spPr>
          <a:xfrm>
            <a:off x="6628760" y="6550223"/>
            <a:ext cx="2515240" cy="307777"/>
          </a:xfrm>
          <a:prstGeom prst="rect">
            <a:avLst/>
          </a:prstGeom>
          <a:noFill/>
        </p:spPr>
        <p:txBody>
          <a:bodyPr wrap="none" rtlCol="0">
            <a:spAutoFit/>
          </a:bodyPr>
          <a:lstStyle/>
          <a:p>
            <a:r>
              <a:rPr lang="en-US" sz="1400" dirty="0" err="1" smtClean="0"/>
              <a:t>Hoshen</a:t>
            </a:r>
            <a:r>
              <a:rPr lang="en-US" sz="1400" dirty="0" smtClean="0"/>
              <a:t> &amp; Morse, </a:t>
            </a:r>
            <a:r>
              <a:rPr lang="en-US" sz="1400" i="1" dirty="0" err="1" smtClean="0"/>
              <a:t>Malar</a:t>
            </a:r>
            <a:r>
              <a:rPr lang="en-US" sz="1400" i="1" dirty="0" smtClean="0"/>
              <a:t>. J.</a:t>
            </a:r>
            <a:r>
              <a:rPr lang="en-US" sz="1400" dirty="0" smtClean="0"/>
              <a:t> 2004</a:t>
            </a:r>
            <a:endParaRPr lang="en-U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alariajournal.com/content/figures/1475-2875-3-32-3-l.jpg">
            <a:hlinkClick r:id="rId3"/>
          </p:cNvPr>
          <p:cNvPicPr>
            <a:picLocks noChangeAspect="1" noChangeArrowheads="1"/>
          </p:cNvPicPr>
          <p:nvPr/>
        </p:nvPicPr>
        <p:blipFill>
          <a:blip r:embed="rId4" cstate="print"/>
          <a:srcRect/>
          <a:stretch>
            <a:fillRect/>
          </a:stretch>
        </p:blipFill>
        <p:spPr bwMode="auto">
          <a:xfrm>
            <a:off x="457200" y="609600"/>
            <a:ext cx="7928919" cy="5622925"/>
          </a:xfrm>
          <a:prstGeom prst="rect">
            <a:avLst/>
          </a:prstGeom>
          <a:noFill/>
        </p:spPr>
      </p:pic>
      <p:sp>
        <p:nvSpPr>
          <p:cNvPr id="3" name="TextBox 2"/>
          <p:cNvSpPr txBox="1"/>
          <p:nvPr/>
        </p:nvSpPr>
        <p:spPr>
          <a:xfrm>
            <a:off x="1828800" y="1295400"/>
            <a:ext cx="5277086" cy="646331"/>
          </a:xfrm>
          <a:prstGeom prst="rect">
            <a:avLst/>
          </a:prstGeom>
          <a:noFill/>
        </p:spPr>
        <p:txBody>
          <a:bodyPr wrap="none" rtlCol="0">
            <a:spAutoFit/>
          </a:bodyPr>
          <a:lstStyle/>
          <a:p>
            <a:r>
              <a:rPr lang="en-US" i="1" dirty="0" smtClean="0">
                <a:solidFill>
                  <a:schemeClr val="bg1"/>
                </a:solidFill>
              </a:rPr>
              <a:t>Anopheles </a:t>
            </a:r>
            <a:r>
              <a:rPr lang="en-US" i="1" dirty="0" err="1" smtClean="0">
                <a:solidFill>
                  <a:schemeClr val="bg1"/>
                </a:solidFill>
              </a:rPr>
              <a:t>gambiae</a:t>
            </a:r>
            <a:r>
              <a:rPr lang="en-US" dirty="0" smtClean="0">
                <a:solidFill>
                  <a:schemeClr val="bg1"/>
                </a:solidFill>
              </a:rPr>
              <a:t> larvae – probability of surviving to</a:t>
            </a:r>
          </a:p>
          <a:p>
            <a:r>
              <a:rPr lang="en-US" dirty="0" smtClean="0">
                <a:solidFill>
                  <a:schemeClr val="bg1"/>
                </a:solidFill>
              </a:rPr>
              <a:t>maturity</a:t>
            </a:r>
            <a:endParaRPr lang="en-US" dirty="0">
              <a:solidFill>
                <a:schemeClr val="bg1"/>
              </a:solidFill>
            </a:endParaRPr>
          </a:p>
        </p:txBody>
      </p:sp>
      <p:sp>
        <p:nvSpPr>
          <p:cNvPr id="4" name="TextBox 3"/>
          <p:cNvSpPr txBox="1"/>
          <p:nvPr/>
        </p:nvSpPr>
        <p:spPr>
          <a:xfrm>
            <a:off x="5943600" y="6400800"/>
            <a:ext cx="2515240" cy="307777"/>
          </a:xfrm>
          <a:prstGeom prst="rect">
            <a:avLst/>
          </a:prstGeom>
          <a:noFill/>
        </p:spPr>
        <p:txBody>
          <a:bodyPr wrap="none" rtlCol="0">
            <a:spAutoFit/>
          </a:bodyPr>
          <a:lstStyle/>
          <a:p>
            <a:r>
              <a:rPr lang="en-US" sz="1400" dirty="0" err="1" smtClean="0"/>
              <a:t>Hoshen</a:t>
            </a:r>
            <a:r>
              <a:rPr lang="en-US" sz="1400" dirty="0" smtClean="0"/>
              <a:t> &amp; Morse, </a:t>
            </a:r>
            <a:r>
              <a:rPr lang="en-US" sz="1400" i="1" dirty="0" err="1" smtClean="0"/>
              <a:t>Malar</a:t>
            </a:r>
            <a:r>
              <a:rPr lang="en-US" sz="1400" i="1" dirty="0" smtClean="0"/>
              <a:t>. J.</a:t>
            </a:r>
            <a:r>
              <a:rPr lang="en-US" sz="1400" dirty="0" smtClean="0"/>
              <a:t> 2004</a:t>
            </a:r>
            <a:endParaRPr lang="en-US" sz="1400" dirty="0"/>
          </a:p>
        </p:txBody>
      </p:sp>
      <p:sp>
        <p:nvSpPr>
          <p:cNvPr id="5" name="TextBox 4"/>
          <p:cNvSpPr txBox="1"/>
          <p:nvPr/>
        </p:nvSpPr>
        <p:spPr>
          <a:xfrm>
            <a:off x="2057400" y="2514600"/>
            <a:ext cx="1416093" cy="369332"/>
          </a:xfrm>
          <a:prstGeom prst="rect">
            <a:avLst/>
          </a:prstGeom>
          <a:noFill/>
        </p:spPr>
        <p:txBody>
          <a:bodyPr wrap="none" rtlCol="0">
            <a:spAutoFit/>
          </a:bodyPr>
          <a:lstStyle/>
          <a:p>
            <a:r>
              <a:rPr lang="en-US" dirty="0" smtClean="0">
                <a:solidFill>
                  <a:schemeClr val="bg1"/>
                </a:solidFill>
              </a:rPr>
              <a:t>Daily survival</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malariajournal.com/content/figures/1475-2875-7-141-3-l.jpg">
            <a:hlinkClick r:id="rId3"/>
          </p:cNvPr>
          <p:cNvPicPr>
            <a:picLocks noChangeAspect="1" noChangeArrowheads="1"/>
          </p:cNvPicPr>
          <p:nvPr/>
        </p:nvPicPr>
        <p:blipFill>
          <a:blip r:embed="rId4" cstate="print"/>
          <a:srcRect/>
          <a:stretch>
            <a:fillRect/>
          </a:stretch>
        </p:blipFill>
        <p:spPr bwMode="auto">
          <a:xfrm>
            <a:off x="1524000" y="-6858"/>
            <a:ext cx="5943600" cy="6864858"/>
          </a:xfrm>
          <a:prstGeom prst="rect">
            <a:avLst/>
          </a:prstGeom>
          <a:noFill/>
        </p:spPr>
      </p:pic>
      <p:sp>
        <p:nvSpPr>
          <p:cNvPr id="3" name="TextBox 2"/>
          <p:cNvSpPr txBox="1"/>
          <p:nvPr/>
        </p:nvSpPr>
        <p:spPr>
          <a:xfrm>
            <a:off x="152400" y="304800"/>
            <a:ext cx="1375698" cy="1754326"/>
          </a:xfrm>
          <a:prstGeom prst="rect">
            <a:avLst/>
          </a:prstGeom>
          <a:noFill/>
        </p:spPr>
        <p:txBody>
          <a:bodyPr wrap="none" rtlCol="0">
            <a:spAutoFit/>
          </a:bodyPr>
          <a:lstStyle/>
          <a:p>
            <a:r>
              <a:rPr lang="en-US" i="1" dirty="0" smtClean="0"/>
              <a:t>Anopheles</a:t>
            </a:r>
          </a:p>
          <a:p>
            <a:r>
              <a:rPr lang="en-US" i="1" dirty="0" smtClean="0"/>
              <a:t>pseudo-</a:t>
            </a:r>
          </a:p>
          <a:p>
            <a:r>
              <a:rPr lang="en-US" i="1" dirty="0" err="1" smtClean="0"/>
              <a:t>punctipennis</a:t>
            </a:r>
            <a:endParaRPr lang="en-US" i="1" dirty="0" smtClean="0"/>
          </a:p>
          <a:p>
            <a:endParaRPr lang="en-US" dirty="0" smtClean="0"/>
          </a:p>
          <a:p>
            <a:r>
              <a:rPr lang="en-US" dirty="0" smtClean="0"/>
              <a:t>Time to </a:t>
            </a:r>
          </a:p>
          <a:p>
            <a:r>
              <a:rPr lang="en-US" dirty="0" err="1" smtClean="0"/>
              <a:t>oviposition</a:t>
            </a:r>
            <a:endParaRPr lang="en-US" dirty="0"/>
          </a:p>
        </p:txBody>
      </p:sp>
      <p:sp>
        <p:nvSpPr>
          <p:cNvPr id="4" name="TextBox 3"/>
          <p:cNvSpPr txBox="1"/>
          <p:nvPr/>
        </p:nvSpPr>
        <p:spPr>
          <a:xfrm>
            <a:off x="7467600" y="6324600"/>
            <a:ext cx="1659237" cy="523220"/>
          </a:xfrm>
          <a:prstGeom prst="rect">
            <a:avLst/>
          </a:prstGeom>
          <a:noFill/>
        </p:spPr>
        <p:txBody>
          <a:bodyPr wrap="none" rtlCol="0">
            <a:spAutoFit/>
          </a:bodyPr>
          <a:lstStyle/>
          <a:p>
            <a:r>
              <a:rPr lang="en-US" sz="1400" dirty="0" err="1" smtClean="0"/>
              <a:t>Lardeaux</a:t>
            </a:r>
            <a:r>
              <a:rPr lang="en-US" sz="1400" dirty="0" smtClean="0"/>
              <a:t> et al. 2008</a:t>
            </a:r>
          </a:p>
          <a:p>
            <a:r>
              <a:rPr lang="en-US" sz="1400" i="1" dirty="0" err="1" smtClean="0"/>
              <a:t>Malar</a:t>
            </a:r>
            <a:r>
              <a:rPr lang="en-US" sz="1400" i="1" dirty="0" smtClean="0"/>
              <a:t>. J.</a:t>
            </a:r>
            <a:endParaRPr lang="en-US" sz="1400" i="1" dirty="0"/>
          </a:p>
        </p:txBody>
      </p:sp>
      <p:sp>
        <p:nvSpPr>
          <p:cNvPr id="5" name="TextBox 4"/>
          <p:cNvSpPr txBox="1"/>
          <p:nvPr/>
        </p:nvSpPr>
        <p:spPr>
          <a:xfrm>
            <a:off x="7543800" y="5791200"/>
            <a:ext cx="1388585" cy="369332"/>
          </a:xfrm>
          <a:prstGeom prst="rect">
            <a:avLst/>
          </a:prstGeom>
          <a:noFill/>
        </p:spPr>
        <p:txBody>
          <a:bodyPr wrap="none" rtlCol="0">
            <a:spAutoFit/>
          </a:bodyPr>
          <a:lstStyle/>
          <a:p>
            <a:r>
              <a:rPr lang="en-US" dirty="0" smtClean="0"/>
              <a:t>Temperature</a:t>
            </a:r>
            <a:endParaRPr lang="en-US" dirty="0"/>
          </a:p>
        </p:txBody>
      </p:sp>
      <p:sp>
        <p:nvSpPr>
          <p:cNvPr id="8" name="Down Arrow 7"/>
          <p:cNvSpPr/>
          <p:nvPr/>
        </p:nvSpPr>
        <p:spPr>
          <a:xfrm rot="10800000">
            <a:off x="8077200" y="609600"/>
            <a:ext cx="304800" cy="5105400"/>
          </a:xfrm>
          <a:prstGeom prst="downArrow">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886803"/>
            <a:chOff x="0" y="0"/>
            <a:chExt cx="9144000" cy="6886803"/>
          </a:xfrm>
        </p:grpSpPr>
        <p:sp>
          <p:nvSpPr>
            <p:cNvPr id="7" name="Rectangle 6"/>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3" name="Text Box 1"/>
            <p:cNvSpPr txBox="1">
              <a:spLocks noChangeArrowheads="1"/>
            </p:cNvSpPr>
            <p:nvPr/>
          </p:nvSpPr>
          <p:spPr bwMode="auto">
            <a:xfrm>
              <a:off x="325441" y="381641"/>
              <a:ext cx="8494560" cy="447815"/>
            </a:xfrm>
            <a:prstGeom prst="rect">
              <a:avLst/>
            </a:prstGeom>
            <a:noFill/>
            <a:ln w="9525">
              <a:noFill/>
              <a:miter lim="800000"/>
              <a:headEnd/>
              <a:tailEnd/>
            </a:ln>
          </p:spPr>
          <p:txBody>
            <a:bodyPr lIns="0" tIns="0" rIns="0" bIns="0">
              <a:spAutoFit/>
            </a:bodyPr>
            <a:lstStyle/>
            <a:p>
              <a:pPr algn="ctr">
                <a:lnSpc>
                  <a:spcPct val="97000"/>
                </a:lnSpc>
                <a:buClr>
                  <a:srgbClr val="000000"/>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a:solidFill>
                    <a:srgbClr val="000000"/>
                  </a:solidFill>
                  <a:latin typeface="Arial" charset="0"/>
                </a:rPr>
                <a:t>Relationship between temperature and </a:t>
              </a:r>
              <a:endParaRPr lang="en-GB" sz="1500" b="1" dirty="0" smtClean="0">
                <a:solidFill>
                  <a:srgbClr val="000000"/>
                </a:solidFill>
                <a:latin typeface="Arial" charset="0"/>
              </a:endParaRPr>
            </a:p>
            <a:p>
              <a:pPr algn="ctr">
                <a:lnSpc>
                  <a:spcPct val="97000"/>
                </a:lnSpc>
                <a:buClr>
                  <a:srgbClr val="000000"/>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latin typeface="Arial" charset="0"/>
                </a:rPr>
                <a:t>malaria </a:t>
              </a:r>
              <a:r>
                <a:rPr lang="en-GB" sz="1500" b="1" dirty="0">
                  <a:solidFill>
                    <a:srgbClr val="000000"/>
                  </a:solidFill>
                  <a:latin typeface="Arial" charset="0"/>
                </a:rPr>
                <a:t>parasite development time inside the </a:t>
              </a:r>
              <a:r>
                <a:rPr lang="en-GB" sz="1500" b="1" dirty="0" smtClean="0">
                  <a:solidFill>
                    <a:srgbClr val="000000"/>
                  </a:solidFill>
                  <a:latin typeface="Arial" charset="0"/>
                </a:rPr>
                <a:t>mosquito</a:t>
              </a:r>
              <a:endParaRPr lang="en-GB" sz="1500" b="1" dirty="0">
                <a:solidFill>
                  <a:srgbClr val="000000"/>
                </a:solidFill>
                <a:latin typeface="Arial" charset="0"/>
              </a:endParaRPr>
            </a:p>
          </p:txBody>
        </p:sp>
        <p:pic>
          <p:nvPicPr>
            <p:cNvPr id="3074" name="Picture 2"/>
            <p:cNvPicPr>
              <a:picLocks noChangeAspect="1" noChangeArrowheads="1"/>
            </p:cNvPicPr>
            <p:nvPr/>
          </p:nvPicPr>
          <p:blipFill>
            <a:blip r:embed="rId3" cstate="print"/>
            <a:srcRect/>
            <a:stretch>
              <a:fillRect/>
            </a:stretch>
          </p:blipFill>
          <p:spPr bwMode="auto">
            <a:xfrm>
              <a:off x="2880" y="5943504"/>
              <a:ext cx="9108000" cy="943299"/>
            </a:xfrm>
            <a:prstGeom prst="rect">
              <a:avLst/>
            </a:prstGeom>
            <a:noFill/>
          </p:spPr>
        </p:pic>
        <p:pic>
          <p:nvPicPr>
            <p:cNvPr id="3075" name="Picture 3"/>
            <p:cNvPicPr>
              <a:picLocks noChangeAspect="1" noChangeArrowheads="1"/>
            </p:cNvPicPr>
            <p:nvPr/>
          </p:nvPicPr>
          <p:blipFill>
            <a:blip r:embed="rId4" cstate="print"/>
            <a:srcRect/>
            <a:stretch>
              <a:fillRect/>
            </a:stretch>
          </p:blipFill>
          <p:spPr bwMode="auto">
            <a:xfrm>
              <a:off x="678240" y="979303"/>
              <a:ext cx="7791840" cy="4895074"/>
            </a:xfrm>
            <a:prstGeom prst="rect">
              <a:avLst/>
            </a:prstGeom>
            <a:noFill/>
          </p:spPr>
        </p:pic>
        <p:sp>
          <p:nvSpPr>
            <p:cNvPr id="3076" name="Text Box 4"/>
            <p:cNvSpPr txBox="1">
              <a:spLocks noChangeArrowheads="1"/>
            </p:cNvSpPr>
            <p:nvPr/>
          </p:nvSpPr>
          <p:spPr bwMode="auto">
            <a:xfrm>
              <a:off x="678241" y="5972308"/>
              <a:ext cx="3918240" cy="164212"/>
            </a:xfrm>
            <a:prstGeom prst="rect">
              <a:avLst/>
            </a:prstGeom>
            <a:noFill/>
            <a:ln w="9525">
              <a:noFill/>
              <a:miter lim="800000"/>
              <a:headEnd/>
              <a:tailEnd/>
            </a:ln>
          </p:spPr>
          <p:txBody>
            <a:bodyPr lIns="0" tIns="0" rIns="0" bIns="0">
              <a:spAutoFit/>
            </a:bodyPr>
            <a:lstStyle/>
            <a:p>
              <a:pPr>
                <a:lnSpc>
                  <a:spcPct val="97000"/>
                </a:lnSpc>
                <a:buClr>
                  <a:srgbClr val="000000"/>
                </a:buClr>
                <a:buSzPct val="45000"/>
                <a:tabLst>
                  <a:tab pos="656650" algn="l"/>
                  <a:tab pos="1313299" algn="l"/>
                  <a:tab pos="1969949" algn="l"/>
                  <a:tab pos="2626599" algn="l"/>
                  <a:tab pos="3283248" algn="l"/>
                </a:tabLst>
              </a:pPr>
              <a:r>
                <a:rPr lang="en-GB" sz="1100" b="1" dirty="0">
                  <a:solidFill>
                    <a:srgbClr val="000000"/>
                  </a:solidFill>
                  <a:latin typeface="Arial" charset="0"/>
                </a:rPr>
                <a:t>Patz J A, Olson S H PNAS 2006;103:5635-5636</a:t>
              </a:r>
            </a:p>
          </p:txBody>
        </p:sp>
        <p:sp>
          <p:nvSpPr>
            <p:cNvPr id="3077" name="Text Box 5"/>
            <p:cNvSpPr txBox="1">
              <a:spLocks noChangeArrowheads="1"/>
            </p:cNvSpPr>
            <p:nvPr/>
          </p:nvSpPr>
          <p:spPr bwMode="auto">
            <a:xfrm>
              <a:off x="97920" y="6613175"/>
              <a:ext cx="4930560" cy="101246"/>
            </a:xfrm>
            <a:prstGeom prst="rect">
              <a:avLst/>
            </a:prstGeom>
            <a:noFill/>
            <a:ln w="9525">
              <a:noFill/>
              <a:miter lim="800000"/>
              <a:headEnd/>
              <a:tailEnd/>
            </a:ln>
          </p:spPr>
          <p:txBody>
            <a:bodyPr lIns="0" tIns="0" rIns="0" bIns="0">
              <a:spAutoFit/>
            </a:bodyPr>
            <a:lstStyle/>
            <a:p>
              <a:pPr marL="77761" indent="-77761">
                <a:lnSpc>
                  <a:spcPct val="94000"/>
                </a:lnSpc>
                <a:buClr>
                  <a:srgbClr val="000000"/>
                </a:buClr>
                <a:buSzPct val="45000"/>
                <a:tabLst>
                  <a:tab pos="656650" algn="l"/>
                  <a:tab pos="1313299" algn="l"/>
                  <a:tab pos="1969949" algn="l"/>
                  <a:tab pos="2626599" algn="l"/>
                  <a:tab pos="3283248" algn="l"/>
                  <a:tab pos="3939898" algn="l"/>
                  <a:tab pos="4596548" algn="l"/>
                </a:tabLst>
              </a:pPr>
              <a:r>
                <a:rPr lang="en-GB" sz="700" dirty="0">
                  <a:solidFill>
                    <a:srgbClr val="000000"/>
                  </a:solidFill>
                  <a:latin typeface="Arial" charset="0"/>
                </a:rPr>
                <a:t>©2006 by National Academy of Sciences</a:t>
              </a:r>
            </a:p>
          </p:txBody>
        </p:sp>
      </p:gr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malariajournal.com/content/figures/1475-2875-7-141-7-l.jpg">
            <a:hlinkClick r:id="rId3"/>
          </p:cNvPr>
          <p:cNvPicPr>
            <a:picLocks noChangeAspect="1" noChangeArrowheads="1"/>
          </p:cNvPicPr>
          <p:nvPr/>
        </p:nvPicPr>
        <p:blipFill>
          <a:blip r:embed="rId4" cstate="print"/>
          <a:srcRect/>
          <a:stretch>
            <a:fillRect/>
          </a:stretch>
        </p:blipFill>
        <p:spPr bwMode="auto">
          <a:xfrm>
            <a:off x="533400" y="312737"/>
            <a:ext cx="8106946" cy="6316663"/>
          </a:xfrm>
          <a:prstGeom prst="rect">
            <a:avLst/>
          </a:prstGeom>
          <a:noFill/>
        </p:spPr>
      </p:pic>
      <p:sp>
        <p:nvSpPr>
          <p:cNvPr id="3" name="TextBox 2"/>
          <p:cNvSpPr txBox="1"/>
          <p:nvPr/>
        </p:nvSpPr>
        <p:spPr>
          <a:xfrm>
            <a:off x="5841215" y="304800"/>
            <a:ext cx="2464585" cy="369332"/>
          </a:xfrm>
          <a:prstGeom prst="rect">
            <a:avLst/>
          </a:prstGeom>
          <a:noFill/>
        </p:spPr>
        <p:txBody>
          <a:bodyPr wrap="none" rtlCol="0">
            <a:spAutoFit/>
          </a:bodyPr>
          <a:lstStyle/>
          <a:p>
            <a:r>
              <a:rPr lang="en-US" i="1" dirty="0" smtClean="0">
                <a:solidFill>
                  <a:schemeClr val="bg1"/>
                </a:solidFill>
              </a:rPr>
              <a:t>An. </a:t>
            </a:r>
            <a:r>
              <a:rPr lang="en-US" i="1" dirty="0" err="1" smtClean="0">
                <a:solidFill>
                  <a:schemeClr val="bg1"/>
                </a:solidFill>
              </a:rPr>
              <a:t>pseudopunctipennis</a:t>
            </a:r>
            <a:r>
              <a:rPr lang="en-US" i="1" dirty="0" smtClean="0">
                <a:solidFill>
                  <a:schemeClr val="bg1"/>
                </a:solidFill>
              </a:rPr>
              <a:t> </a:t>
            </a:r>
            <a:endParaRPr lang="en-US" i="1" dirty="0">
              <a:solidFill>
                <a:schemeClr val="bg1"/>
              </a:solidFill>
            </a:endParaRPr>
          </a:p>
        </p:txBody>
      </p:sp>
      <p:sp>
        <p:nvSpPr>
          <p:cNvPr id="4" name="TextBox 3"/>
          <p:cNvSpPr txBox="1"/>
          <p:nvPr/>
        </p:nvSpPr>
        <p:spPr>
          <a:xfrm>
            <a:off x="6934200" y="6096000"/>
            <a:ext cx="1659237" cy="523220"/>
          </a:xfrm>
          <a:prstGeom prst="rect">
            <a:avLst/>
          </a:prstGeom>
          <a:noFill/>
        </p:spPr>
        <p:txBody>
          <a:bodyPr wrap="none" rtlCol="0">
            <a:spAutoFit/>
          </a:bodyPr>
          <a:lstStyle/>
          <a:p>
            <a:pPr algn="r"/>
            <a:r>
              <a:rPr lang="en-US" sz="1400" dirty="0" err="1" smtClean="0">
                <a:solidFill>
                  <a:schemeClr val="bg1">
                    <a:lumMod val="65000"/>
                    <a:lumOff val="35000"/>
                  </a:schemeClr>
                </a:solidFill>
              </a:rPr>
              <a:t>Lardeaux</a:t>
            </a:r>
            <a:r>
              <a:rPr lang="en-US" sz="1400" dirty="0" smtClean="0">
                <a:solidFill>
                  <a:schemeClr val="bg1">
                    <a:lumMod val="65000"/>
                    <a:lumOff val="35000"/>
                  </a:schemeClr>
                </a:solidFill>
              </a:rPr>
              <a:t> et al. 2008</a:t>
            </a:r>
          </a:p>
          <a:p>
            <a:pPr algn="r"/>
            <a:r>
              <a:rPr lang="en-US" sz="1400" i="1" dirty="0" err="1" smtClean="0">
                <a:solidFill>
                  <a:schemeClr val="bg1">
                    <a:lumMod val="65000"/>
                    <a:lumOff val="35000"/>
                  </a:schemeClr>
                </a:solidFill>
              </a:rPr>
              <a:t>Malar</a:t>
            </a:r>
            <a:r>
              <a:rPr lang="en-US" sz="1400" i="1" dirty="0" smtClean="0">
                <a:solidFill>
                  <a:schemeClr val="bg1">
                    <a:lumMod val="65000"/>
                    <a:lumOff val="35000"/>
                  </a:schemeClr>
                </a:solidFill>
              </a:rPr>
              <a:t>. J.</a:t>
            </a:r>
            <a:endParaRPr lang="en-US" sz="1400" i="1" dirty="0">
              <a:solidFill>
                <a:schemeClr val="bg1">
                  <a:lumMod val="65000"/>
                  <a:lumOff val="35000"/>
                </a:schemeClr>
              </a:solidFill>
            </a:endParaRPr>
          </a:p>
        </p:txBody>
      </p:sp>
      <p:sp>
        <p:nvSpPr>
          <p:cNvPr id="5" name="Down Arrow 4"/>
          <p:cNvSpPr/>
          <p:nvPr/>
        </p:nvSpPr>
        <p:spPr>
          <a:xfrm rot="3001798">
            <a:off x="5254639" y="42117"/>
            <a:ext cx="304800" cy="5105400"/>
          </a:xfrm>
          <a:prstGeom prst="downArrow">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315200" y="838200"/>
            <a:ext cx="1388585" cy="369332"/>
          </a:xfrm>
          <a:prstGeom prst="rect">
            <a:avLst/>
          </a:prstGeom>
          <a:noFill/>
        </p:spPr>
        <p:txBody>
          <a:bodyPr wrap="none" rtlCol="0">
            <a:spAutoFit/>
          </a:bodyPr>
          <a:lstStyle/>
          <a:p>
            <a:r>
              <a:rPr lang="en-US" dirty="0" smtClean="0">
                <a:solidFill>
                  <a:schemeClr val="bg1"/>
                </a:solidFill>
              </a:rPr>
              <a:t>Temperature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http://fs5k.files.wordpress.com/2009/11/hut_compound_madera.jpg"/>
          <p:cNvPicPr>
            <a:picLocks noChangeAspect="1" noChangeArrowheads="1"/>
          </p:cNvPicPr>
          <p:nvPr/>
        </p:nvPicPr>
        <p:blipFill>
          <a:blip r:embed="rId4" cstate="print"/>
          <a:srcRect/>
          <a:stretch>
            <a:fillRect/>
          </a:stretch>
        </p:blipFill>
        <p:spPr bwMode="auto">
          <a:xfrm>
            <a:off x="234538" y="3467593"/>
            <a:ext cx="4325587" cy="3131375"/>
          </a:xfrm>
          <a:prstGeom prst="rect">
            <a:avLst/>
          </a:prstGeom>
          <a:noFill/>
          <a:ln>
            <a:solidFill>
              <a:schemeClr val="tx1"/>
            </a:solidFill>
          </a:ln>
        </p:spPr>
      </p:pic>
      <p:sp>
        <p:nvSpPr>
          <p:cNvPr id="6" name="Rectangle 5"/>
          <p:cNvSpPr/>
          <p:nvPr/>
        </p:nvSpPr>
        <p:spPr>
          <a:xfrm>
            <a:off x="228600" y="228600"/>
            <a:ext cx="8686800" cy="6400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8242" name="Object 2"/>
          <p:cNvGraphicFramePr>
            <a:graphicFrameLocks noChangeAspect="1"/>
          </p:cNvGraphicFramePr>
          <p:nvPr/>
        </p:nvGraphicFramePr>
        <p:xfrm>
          <a:off x="514274" y="457200"/>
          <a:ext cx="3676726" cy="3062287"/>
        </p:xfrm>
        <a:graphic>
          <a:graphicData uri="http://schemas.openxmlformats.org/presentationml/2006/ole">
            <p:oleObj spid="_x0000_s138242" name="SPW 11.0 Graph" r:id="rId5" imgW="5888880" imgH="4904640" progId="SigmaPlotGraphicObject.10">
              <p:embed/>
            </p:oleObj>
          </a:graphicData>
        </a:graphic>
      </p:graphicFrame>
      <p:graphicFrame>
        <p:nvGraphicFramePr>
          <p:cNvPr id="138243" name="Object 3"/>
          <p:cNvGraphicFramePr>
            <a:graphicFrameLocks noChangeAspect="1"/>
          </p:cNvGraphicFramePr>
          <p:nvPr/>
        </p:nvGraphicFramePr>
        <p:xfrm>
          <a:off x="4942863" y="533400"/>
          <a:ext cx="3743937" cy="2971799"/>
        </p:xfrm>
        <a:graphic>
          <a:graphicData uri="http://schemas.openxmlformats.org/presentationml/2006/ole">
            <p:oleObj spid="_x0000_s138243" name="SPW 11.0 Graph" r:id="rId6" imgW="6057720" imgH="4808520" progId="SigmaPlotGraphicObject.10">
              <p:embed/>
            </p:oleObj>
          </a:graphicData>
        </a:graphic>
      </p:graphicFrame>
      <p:graphicFrame>
        <p:nvGraphicFramePr>
          <p:cNvPr id="138244" name="Object 4"/>
          <p:cNvGraphicFramePr>
            <a:graphicFrameLocks noChangeAspect="1"/>
          </p:cNvGraphicFramePr>
          <p:nvPr/>
        </p:nvGraphicFramePr>
        <p:xfrm>
          <a:off x="438308" y="3546083"/>
          <a:ext cx="3752692" cy="3007117"/>
        </p:xfrm>
        <a:graphic>
          <a:graphicData uri="http://schemas.openxmlformats.org/presentationml/2006/ole">
            <p:oleObj spid="_x0000_s138244" name="SPW 11.0 Graph" r:id="rId7" imgW="6001200" imgH="4808520" progId="SigmaPlotGraphicObject.10">
              <p:embed/>
            </p:oleObj>
          </a:graphicData>
        </a:graphic>
      </p:graphicFrame>
      <p:graphicFrame>
        <p:nvGraphicFramePr>
          <p:cNvPr id="138245" name="Object 5"/>
          <p:cNvGraphicFramePr>
            <a:graphicFrameLocks noChangeAspect="1"/>
          </p:cNvGraphicFramePr>
          <p:nvPr/>
        </p:nvGraphicFramePr>
        <p:xfrm>
          <a:off x="4994361" y="3538537"/>
          <a:ext cx="3692439" cy="3014663"/>
        </p:xfrm>
        <a:graphic>
          <a:graphicData uri="http://schemas.openxmlformats.org/presentationml/2006/ole">
            <p:oleObj spid="_x0000_s138245" name="SPW 11.0 Graph" r:id="rId8" imgW="5888880" imgH="4808520" progId="SigmaPlotGraphicObject.10">
              <p:embed/>
            </p:oleObj>
          </a:graphicData>
        </a:graphic>
      </p:graphicFrame>
      <p:sp>
        <p:nvSpPr>
          <p:cNvPr id="8" name="Rectangle 7"/>
          <p:cNvSpPr/>
          <p:nvPr/>
        </p:nvSpPr>
        <p:spPr>
          <a:xfrm>
            <a:off x="225631" y="3515096"/>
            <a:ext cx="8728364" cy="31825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00B0F0"/>
                </a:solidFill>
              </a:rPr>
              <a:t>               </a:t>
            </a:r>
            <a:r>
              <a:rPr lang="en-US" sz="2400" dirty="0" smtClean="0">
                <a:solidFill>
                  <a:srgbClr val="00B0F0"/>
                </a:solidFill>
              </a:rPr>
              <a:t>cool     </a:t>
            </a:r>
            <a:r>
              <a:rPr lang="en-US" sz="2400" dirty="0" smtClean="0">
                <a:solidFill>
                  <a:srgbClr val="FFC000"/>
                </a:solidFill>
              </a:rPr>
              <a:t>warm</a:t>
            </a:r>
            <a:r>
              <a:rPr lang="en-US" sz="2400" dirty="0" smtClean="0"/>
              <a:t>       </a:t>
            </a:r>
            <a:r>
              <a:rPr lang="en-US" sz="2400" dirty="0" smtClean="0">
                <a:solidFill>
                  <a:srgbClr val="C00000"/>
                </a:solidFill>
              </a:rPr>
              <a:t>hot</a:t>
            </a:r>
          </a:p>
          <a:p>
            <a:endParaRPr lang="en-US" sz="2400" dirty="0" smtClean="0"/>
          </a:p>
          <a:p>
            <a:endParaRPr lang="en-US" sz="2400" dirty="0" smtClean="0"/>
          </a:p>
          <a:p>
            <a:endParaRPr lang="en-US" sz="2400" dirty="0" smtClean="0"/>
          </a:p>
          <a:p>
            <a:endParaRPr lang="en-US" sz="2400" dirty="0" smtClean="0"/>
          </a:p>
          <a:p>
            <a:endParaRPr lang="en-US" dirty="0"/>
          </a:p>
        </p:txBody>
      </p:sp>
      <p:cxnSp>
        <p:nvCxnSpPr>
          <p:cNvPr id="10" name="Straight Arrow Connector 9"/>
          <p:cNvCxnSpPr/>
          <p:nvPr/>
        </p:nvCxnSpPr>
        <p:spPr>
          <a:xfrm flipV="1">
            <a:off x="1365661" y="3182587"/>
            <a:ext cx="0" cy="878774"/>
          </a:xfrm>
          <a:prstGeom prst="straightConnector1">
            <a:avLst/>
          </a:prstGeom>
          <a:ln w="571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349336" y="3192483"/>
            <a:ext cx="0" cy="878774"/>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321133" y="3178628"/>
            <a:ext cx="0" cy="878774"/>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4" descr="http://fs5k.files.wordpress.com/2009/11/hut_compound_madera.jpg"/>
          <p:cNvPicPr>
            <a:picLocks noChangeAspect="1" noChangeArrowheads="1"/>
          </p:cNvPicPr>
          <p:nvPr/>
        </p:nvPicPr>
        <p:blipFill>
          <a:blip r:embed="rId4" cstate="print"/>
          <a:srcRect/>
          <a:stretch>
            <a:fillRect/>
          </a:stretch>
        </p:blipFill>
        <p:spPr bwMode="auto">
          <a:xfrm>
            <a:off x="4548252" y="3515098"/>
            <a:ext cx="4362201" cy="3271651"/>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http://fs5k.files.wordpress.com/2009/11/hut_compound_madera.jpg"/>
          <p:cNvPicPr>
            <a:picLocks noChangeAspect="1" noChangeArrowheads="1"/>
          </p:cNvPicPr>
          <p:nvPr/>
        </p:nvPicPr>
        <p:blipFill>
          <a:blip r:embed="rId4" cstate="print"/>
          <a:srcRect/>
          <a:stretch>
            <a:fillRect/>
          </a:stretch>
        </p:blipFill>
        <p:spPr bwMode="auto">
          <a:xfrm>
            <a:off x="234538" y="3467593"/>
            <a:ext cx="4325587" cy="3131375"/>
          </a:xfrm>
          <a:prstGeom prst="rect">
            <a:avLst/>
          </a:prstGeom>
          <a:noFill/>
          <a:ln>
            <a:solidFill>
              <a:schemeClr val="tx1"/>
            </a:solidFill>
          </a:ln>
        </p:spPr>
      </p:pic>
      <p:sp>
        <p:nvSpPr>
          <p:cNvPr id="6" name="Rectangle 5"/>
          <p:cNvSpPr/>
          <p:nvPr/>
        </p:nvSpPr>
        <p:spPr>
          <a:xfrm>
            <a:off x="228600" y="228600"/>
            <a:ext cx="8686800" cy="6400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8242" name="Object 2"/>
          <p:cNvGraphicFramePr>
            <a:graphicFrameLocks noChangeAspect="1"/>
          </p:cNvGraphicFramePr>
          <p:nvPr/>
        </p:nvGraphicFramePr>
        <p:xfrm>
          <a:off x="514274" y="457200"/>
          <a:ext cx="3676726" cy="3062287"/>
        </p:xfrm>
        <a:graphic>
          <a:graphicData uri="http://schemas.openxmlformats.org/presentationml/2006/ole">
            <p:oleObj spid="_x0000_s139266" name="SPW 11.0 Graph" r:id="rId5" imgW="5888880" imgH="4904640" progId="SigmaPlotGraphicObject.10">
              <p:embed/>
            </p:oleObj>
          </a:graphicData>
        </a:graphic>
      </p:graphicFrame>
      <p:graphicFrame>
        <p:nvGraphicFramePr>
          <p:cNvPr id="138243" name="Object 3"/>
          <p:cNvGraphicFramePr>
            <a:graphicFrameLocks noChangeAspect="1"/>
          </p:cNvGraphicFramePr>
          <p:nvPr/>
        </p:nvGraphicFramePr>
        <p:xfrm>
          <a:off x="4942863" y="533400"/>
          <a:ext cx="3743937" cy="2971799"/>
        </p:xfrm>
        <a:graphic>
          <a:graphicData uri="http://schemas.openxmlformats.org/presentationml/2006/ole">
            <p:oleObj spid="_x0000_s139267" name="SPW 11.0 Graph" r:id="rId6" imgW="6057720" imgH="4808520" progId="SigmaPlotGraphicObject.10">
              <p:embed/>
            </p:oleObj>
          </a:graphicData>
        </a:graphic>
      </p:graphicFrame>
      <p:graphicFrame>
        <p:nvGraphicFramePr>
          <p:cNvPr id="138244" name="Object 4"/>
          <p:cNvGraphicFramePr>
            <a:graphicFrameLocks noChangeAspect="1"/>
          </p:cNvGraphicFramePr>
          <p:nvPr/>
        </p:nvGraphicFramePr>
        <p:xfrm>
          <a:off x="438308" y="3546083"/>
          <a:ext cx="3752692" cy="3007117"/>
        </p:xfrm>
        <a:graphic>
          <a:graphicData uri="http://schemas.openxmlformats.org/presentationml/2006/ole">
            <p:oleObj spid="_x0000_s139268" name="SPW 11.0 Graph" r:id="rId7" imgW="6001200" imgH="4808520" progId="SigmaPlotGraphicObject.10">
              <p:embed/>
            </p:oleObj>
          </a:graphicData>
        </a:graphic>
      </p:graphicFrame>
      <p:graphicFrame>
        <p:nvGraphicFramePr>
          <p:cNvPr id="138245" name="Object 5"/>
          <p:cNvGraphicFramePr>
            <a:graphicFrameLocks noChangeAspect="1"/>
          </p:cNvGraphicFramePr>
          <p:nvPr/>
        </p:nvGraphicFramePr>
        <p:xfrm>
          <a:off x="4994361" y="3538537"/>
          <a:ext cx="3692439" cy="3014663"/>
        </p:xfrm>
        <a:graphic>
          <a:graphicData uri="http://schemas.openxmlformats.org/presentationml/2006/ole">
            <p:oleObj spid="_x0000_s139269" name="SPW 11.0 Graph" r:id="rId8" imgW="5888880" imgH="4808520" progId="SigmaPlotGraphicObject.10">
              <p:embed/>
            </p:oleObj>
          </a:graphicData>
        </a:graphic>
      </p:graphicFrame>
      <p:sp>
        <p:nvSpPr>
          <p:cNvPr id="8" name="Rectangle 7"/>
          <p:cNvSpPr/>
          <p:nvPr/>
        </p:nvSpPr>
        <p:spPr>
          <a:xfrm>
            <a:off x="225631" y="3515096"/>
            <a:ext cx="8728364" cy="31825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00B0F0"/>
                </a:solidFill>
              </a:rPr>
              <a:t>               </a:t>
            </a:r>
            <a:r>
              <a:rPr lang="en-US" sz="2400" dirty="0" smtClean="0">
                <a:solidFill>
                  <a:srgbClr val="00B0F0"/>
                </a:solidFill>
              </a:rPr>
              <a:t>cool     </a:t>
            </a:r>
            <a:r>
              <a:rPr lang="en-US" sz="2400" dirty="0" smtClean="0">
                <a:solidFill>
                  <a:srgbClr val="FFC000"/>
                </a:solidFill>
              </a:rPr>
              <a:t>warm</a:t>
            </a:r>
            <a:r>
              <a:rPr lang="en-US" sz="2400" dirty="0" smtClean="0"/>
              <a:t>       </a:t>
            </a:r>
            <a:r>
              <a:rPr lang="en-US" sz="2400" dirty="0" smtClean="0">
                <a:solidFill>
                  <a:srgbClr val="C00000"/>
                </a:solidFill>
              </a:rPr>
              <a:t>hot</a:t>
            </a:r>
          </a:p>
          <a:p>
            <a:endParaRPr lang="en-US" sz="2400" dirty="0" smtClean="0"/>
          </a:p>
          <a:p>
            <a:endParaRPr lang="en-US" sz="2400" dirty="0" smtClean="0"/>
          </a:p>
          <a:p>
            <a:endParaRPr lang="en-US" sz="2400" dirty="0" smtClean="0"/>
          </a:p>
          <a:p>
            <a:endParaRPr lang="en-US" sz="2400" dirty="0" smtClean="0"/>
          </a:p>
          <a:p>
            <a:endParaRPr lang="en-US" dirty="0"/>
          </a:p>
        </p:txBody>
      </p:sp>
      <p:cxnSp>
        <p:nvCxnSpPr>
          <p:cNvPr id="10" name="Straight Arrow Connector 9"/>
          <p:cNvCxnSpPr/>
          <p:nvPr/>
        </p:nvCxnSpPr>
        <p:spPr>
          <a:xfrm flipV="1">
            <a:off x="1365661" y="3182587"/>
            <a:ext cx="0" cy="878774"/>
          </a:xfrm>
          <a:prstGeom prst="straightConnector1">
            <a:avLst/>
          </a:prstGeom>
          <a:ln w="571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349336" y="3192483"/>
            <a:ext cx="0" cy="878774"/>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321133" y="3178628"/>
            <a:ext cx="0" cy="878774"/>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43200" y="2514600"/>
            <a:ext cx="3505199" cy="2062103"/>
          </a:xfrm>
          <a:prstGeom prst="rect">
            <a:avLst/>
          </a:prstGeom>
          <a:solidFill>
            <a:schemeClr val="accent6">
              <a:lumMod val="75000"/>
            </a:schemeClr>
          </a:solidFill>
          <a:ln>
            <a:solidFill>
              <a:schemeClr val="tx1"/>
            </a:solidFill>
          </a:ln>
        </p:spPr>
        <p:txBody>
          <a:bodyPr wrap="square" rtlCol="0">
            <a:spAutoFit/>
          </a:bodyPr>
          <a:lstStyle/>
          <a:p>
            <a:pPr algn="ctr"/>
            <a:r>
              <a:rPr lang="en-US" sz="3200" dirty="0" smtClean="0">
                <a:solidFill>
                  <a:srgbClr val="FFFF99"/>
                </a:solidFill>
              </a:rPr>
              <a:t>Correlation: </a:t>
            </a:r>
            <a:r>
              <a:rPr lang="en-US" sz="3200" dirty="0" smtClean="0"/>
              <a:t>Malaria risk factors are higher in warmer areas.</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p:cNvSpPr txBox="1">
            <a:spLocks noChangeArrowheads="1"/>
          </p:cNvSpPr>
          <p:nvPr/>
        </p:nvSpPr>
        <p:spPr bwMode="auto">
          <a:xfrm>
            <a:off x="838200" y="838200"/>
            <a:ext cx="4572000" cy="4510088"/>
          </a:xfrm>
          <a:prstGeom prst="rect">
            <a:avLst/>
          </a:prstGeom>
          <a:noFill/>
          <a:ln w="9525">
            <a:noFill/>
            <a:miter lim="800000"/>
            <a:headEnd/>
            <a:tailEnd/>
          </a:ln>
          <a:effectLst/>
        </p:spPr>
        <p:txBody>
          <a:bodyPr>
            <a:spAutoFit/>
          </a:bodyPr>
          <a:lstStyle/>
          <a:p>
            <a:pPr>
              <a:spcBef>
                <a:spcPct val="50000"/>
              </a:spcBef>
            </a:pPr>
            <a:r>
              <a:rPr lang="en-US" sz="3200" b="0" dirty="0"/>
              <a:t>“As the atmosphere has warmed over the past century, droughts…and precipitation bursts…have promoted by various means the emergence, resurgence, and spread of infectious disease.”</a:t>
            </a:r>
            <a:r>
              <a:rPr lang="en-US" sz="3600" b="0" dirty="0"/>
              <a:t> </a:t>
            </a:r>
          </a:p>
          <a:p>
            <a:pPr>
              <a:spcBef>
                <a:spcPct val="50000"/>
              </a:spcBef>
            </a:pPr>
            <a:r>
              <a:rPr lang="en-US" sz="2000" b="0" dirty="0"/>
              <a:t>--P. Epstein, </a:t>
            </a:r>
            <a:r>
              <a:rPr lang="en-US" sz="2000" b="0" i="1" dirty="0"/>
              <a:t>Sci. Am.</a:t>
            </a:r>
            <a:r>
              <a:rPr lang="en-US" sz="2000" b="0" dirty="0"/>
              <a:t> 2000</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5" name="Rectangle 4"/>
          <p:cNvSpPr/>
          <p:nvPr/>
        </p:nvSpPr>
        <p:spPr>
          <a:xfrm>
            <a:off x="231371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ectangle 5"/>
          <p:cNvSpPr/>
          <p:nvPr/>
        </p:nvSpPr>
        <p:spPr>
          <a:xfrm>
            <a:off x="3747655" y="1586335"/>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530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03068" y="4537372"/>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628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3400" y="3276600"/>
            <a:ext cx="977832" cy="400110"/>
          </a:xfrm>
          <a:prstGeom prst="rect">
            <a:avLst/>
          </a:prstGeom>
          <a:noFill/>
        </p:spPr>
        <p:txBody>
          <a:bodyPr wrap="none" rtlCol="0">
            <a:spAutoFit/>
          </a:bodyPr>
          <a:lstStyle/>
          <a:p>
            <a:r>
              <a:rPr lang="en-US" sz="2000" dirty="0" smtClean="0">
                <a:solidFill>
                  <a:schemeClr val="bg1"/>
                </a:solidFill>
              </a:rPr>
              <a:t>Climate</a:t>
            </a:r>
            <a:endParaRPr lang="en-US" sz="2000" dirty="0">
              <a:solidFill>
                <a:schemeClr val="bg1"/>
              </a:solidFill>
            </a:endParaRPr>
          </a:p>
        </p:txBody>
      </p:sp>
      <p:sp>
        <p:nvSpPr>
          <p:cNvPr id="11" name="TextBox 10"/>
          <p:cNvSpPr txBox="1"/>
          <p:nvPr/>
        </p:nvSpPr>
        <p:spPr>
          <a:xfrm>
            <a:off x="2573287" y="3124200"/>
            <a:ext cx="1270989" cy="707886"/>
          </a:xfrm>
          <a:prstGeom prst="rect">
            <a:avLst/>
          </a:prstGeom>
          <a:noFill/>
        </p:spPr>
        <p:txBody>
          <a:bodyPr wrap="none" rtlCol="0">
            <a:spAutoFit/>
          </a:bodyPr>
          <a:lstStyle/>
          <a:p>
            <a:pPr algn="ctr"/>
            <a:r>
              <a:rPr lang="en-US" sz="2000" dirty="0" err="1" smtClean="0">
                <a:solidFill>
                  <a:schemeClr val="bg1"/>
                </a:solidFill>
              </a:rPr>
              <a:t>Abiotic</a:t>
            </a:r>
            <a:endParaRPr lang="en-US" sz="2000" dirty="0" smtClean="0">
              <a:solidFill>
                <a:schemeClr val="bg1"/>
              </a:solidFill>
            </a:endParaRPr>
          </a:p>
          <a:p>
            <a:pPr algn="ctr"/>
            <a:r>
              <a:rPr lang="en-US" sz="2000" dirty="0" smtClean="0">
                <a:solidFill>
                  <a:schemeClr val="bg1"/>
                </a:solidFill>
              </a:rPr>
              <a:t>conditions</a:t>
            </a:r>
            <a:endParaRPr lang="en-US" sz="2000" dirty="0">
              <a:solidFill>
                <a:schemeClr val="bg1"/>
              </a:solidFill>
            </a:endParaRPr>
          </a:p>
        </p:txBody>
      </p:sp>
      <p:sp>
        <p:nvSpPr>
          <p:cNvPr id="12" name="TextBox 11"/>
          <p:cNvSpPr txBox="1"/>
          <p:nvPr/>
        </p:nvSpPr>
        <p:spPr>
          <a:xfrm>
            <a:off x="3940751" y="1561272"/>
            <a:ext cx="1362104" cy="1015663"/>
          </a:xfrm>
          <a:prstGeom prst="rect">
            <a:avLst/>
          </a:prstGeom>
          <a:noFill/>
        </p:spPr>
        <p:txBody>
          <a:bodyPr wrap="none" rtlCol="0">
            <a:spAutoFit/>
          </a:bodyPr>
          <a:lstStyle/>
          <a:p>
            <a:pPr algn="ctr"/>
            <a:r>
              <a:rPr lang="en-US" sz="2000" dirty="0" smtClean="0">
                <a:solidFill>
                  <a:schemeClr val="bg1"/>
                </a:solidFill>
              </a:rPr>
              <a:t>Vector vital</a:t>
            </a:r>
          </a:p>
          <a:p>
            <a:pPr algn="ctr"/>
            <a:r>
              <a:rPr lang="en-US" sz="2000" dirty="0" smtClean="0">
                <a:solidFill>
                  <a:schemeClr val="bg1"/>
                </a:solidFill>
              </a:rPr>
              <a:t>rates and </a:t>
            </a:r>
          </a:p>
          <a:p>
            <a:pPr algn="ctr"/>
            <a:r>
              <a:rPr lang="en-US" sz="2000" dirty="0" smtClean="0">
                <a:solidFill>
                  <a:schemeClr val="bg1"/>
                </a:solidFill>
              </a:rPr>
              <a:t>behavior</a:t>
            </a:r>
            <a:endParaRPr lang="en-US" sz="2000" dirty="0">
              <a:solidFill>
                <a:schemeClr val="bg1"/>
              </a:solidFill>
            </a:endParaRPr>
          </a:p>
        </p:txBody>
      </p:sp>
      <p:sp>
        <p:nvSpPr>
          <p:cNvPr id="13" name="TextBox 12"/>
          <p:cNvSpPr txBox="1"/>
          <p:nvPr/>
        </p:nvSpPr>
        <p:spPr>
          <a:xfrm>
            <a:off x="3868825" y="4461172"/>
            <a:ext cx="1568314" cy="1015663"/>
          </a:xfrm>
          <a:prstGeom prst="rect">
            <a:avLst/>
          </a:prstGeom>
          <a:noFill/>
        </p:spPr>
        <p:txBody>
          <a:bodyPr wrap="none" rtlCol="0">
            <a:spAutoFit/>
          </a:bodyPr>
          <a:lstStyle/>
          <a:p>
            <a:pPr algn="ctr"/>
            <a:r>
              <a:rPr lang="en-US" sz="2000" dirty="0" smtClean="0">
                <a:solidFill>
                  <a:schemeClr val="bg1"/>
                </a:solidFill>
              </a:rPr>
              <a:t>Parasite </a:t>
            </a:r>
          </a:p>
          <a:p>
            <a:pPr algn="ctr"/>
            <a:r>
              <a:rPr lang="en-US" sz="2000" dirty="0" smtClean="0">
                <a:solidFill>
                  <a:schemeClr val="bg1"/>
                </a:solidFill>
              </a:rPr>
              <a:t>development</a:t>
            </a:r>
          </a:p>
          <a:p>
            <a:pPr algn="ctr"/>
            <a:r>
              <a:rPr lang="en-US" sz="2000" dirty="0" smtClean="0">
                <a:solidFill>
                  <a:schemeClr val="bg1"/>
                </a:solidFill>
              </a:rPr>
              <a:t>rates</a:t>
            </a:r>
            <a:endParaRPr lang="en-US" sz="2000" dirty="0">
              <a:solidFill>
                <a:schemeClr val="bg1"/>
              </a:solidFill>
            </a:endParaRPr>
          </a:p>
        </p:txBody>
      </p:sp>
      <p:sp>
        <p:nvSpPr>
          <p:cNvPr id="14" name="TextBox 13"/>
          <p:cNvSpPr txBox="1"/>
          <p:nvPr/>
        </p:nvSpPr>
        <p:spPr>
          <a:xfrm>
            <a:off x="5022673" y="3131403"/>
            <a:ext cx="1662635" cy="707886"/>
          </a:xfrm>
          <a:prstGeom prst="rect">
            <a:avLst/>
          </a:prstGeom>
          <a:noFill/>
        </p:spPr>
        <p:txBody>
          <a:bodyPr wrap="none" rtlCol="0">
            <a:spAutoFit/>
          </a:bodyPr>
          <a:lstStyle/>
          <a:p>
            <a:pPr algn="ctr"/>
            <a:r>
              <a:rPr lang="en-US" sz="2000" dirty="0" smtClean="0">
                <a:solidFill>
                  <a:schemeClr val="bg1"/>
                </a:solidFill>
              </a:rPr>
              <a:t>Risk of human</a:t>
            </a:r>
          </a:p>
          <a:p>
            <a:pPr algn="ctr"/>
            <a:r>
              <a:rPr lang="en-US" sz="2000" dirty="0" smtClean="0">
                <a:solidFill>
                  <a:schemeClr val="bg1"/>
                </a:solidFill>
              </a:rPr>
              <a:t> exposure</a:t>
            </a:r>
            <a:endParaRPr lang="en-US" sz="2000" dirty="0">
              <a:solidFill>
                <a:schemeClr val="bg1"/>
              </a:solidFill>
            </a:endParaRPr>
          </a:p>
        </p:txBody>
      </p:sp>
      <p:sp>
        <p:nvSpPr>
          <p:cNvPr id="15" name="TextBox 14"/>
          <p:cNvSpPr txBox="1"/>
          <p:nvPr/>
        </p:nvSpPr>
        <p:spPr>
          <a:xfrm>
            <a:off x="7412811" y="2971800"/>
            <a:ext cx="1181734" cy="1015663"/>
          </a:xfrm>
          <a:prstGeom prst="rect">
            <a:avLst/>
          </a:prstGeom>
          <a:noFill/>
        </p:spPr>
        <p:txBody>
          <a:bodyPr wrap="none" rtlCol="0">
            <a:spAutoFit/>
          </a:bodyPr>
          <a:lstStyle/>
          <a:p>
            <a:pPr algn="ctr"/>
            <a:r>
              <a:rPr lang="en-US" sz="2000" dirty="0" smtClean="0">
                <a:solidFill>
                  <a:schemeClr val="bg1"/>
                </a:solidFill>
              </a:rPr>
              <a:t>Human </a:t>
            </a:r>
          </a:p>
          <a:p>
            <a:pPr algn="ctr"/>
            <a:r>
              <a:rPr lang="en-US" sz="2000" dirty="0" smtClean="0">
                <a:solidFill>
                  <a:schemeClr val="bg1"/>
                </a:solidFill>
              </a:rPr>
              <a:t>incidence</a:t>
            </a:r>
          </a:p>
          <a:p>
            <a:pPr algn="ctr"/>
            <a:r>
              <a:rPr lang="en-US" sz="2000" dirty="0" smtClean="0">
                <a:solidFill>
                  <a:schemeClr val="bg1"/>
                </a:solidFill>
              </a:rPr>
              <a:t>rates</a:t>
            </a:r>
            <a:endParaRPr lang="en-US" sz="2000" dirty="0">
              <a:solidFill>
                <a:schemeClr val="bg1"/>
              </a:solidFill>
            </a:endParaRPr>
          </a:p>
        </p:txBody>
      </p:sp>
      <p:sp>
        <p:nvSpPr>
          <p:cNvPr id="24" name="TextBox 23"/>
          <p:cNvSpPr txBox="1"/>
          <p:nvPr/>
        </p:nvSpPr>
        <p:spPr>
          <a:xfrm>
            <a:off x="685800" y="762000"/>
            <a:ext cx="7806048" cy="523220"/>
          </a:xfrm>
          <a:prstGeom prst="rect">
            <a:avLst/>
          </a:prstGeom>
          <a:noFill/>
        </p:spPr>
        <p:txBody>
          <a:bodyPr wrap="none" rtlCol="0">
            <a:spAutoFit/>
          </a:bodyPr>
          <a:lstStyle/>
          <a:p>
            <a:r>
              <a:rPr lang="en-US" sz="2800" dirty="0" smtClean="0">
                <a:solidFill>
                  <a:srgbClr val="FFFF99"/>
                </a:solidFill>
              </a:rPr>
              <a:t>General conceptual model for vector-borne diseases</a:t>
            </a:r>
            <a:endParaRPr lang="en-US" sz="2800" dirty="0">
              <a:solidFill>
                <a:srgbClr val="FFFF99"/>
              </a:solidFill>
            </a:endParaRPr>
          </a:p>
        </p:txBody>
      </p:sp>
      <p:cxnSp>
        <p:nvCxnSpPr>
          <p:cNvPr id="27" name="Elbow Connector 26"/>
          <p:cNvCxnSpPr>
            <a:stCxn id="8" idx="3"/>
            <a:endCxn id="7" idx="2"/>
          </p:cNvCxnSpPr>
          <p:nvPr/>
        </p:nvCxnSpPr>
        <p:spPr>
          <a:xfrm flipV="1">
            <a:off x="5555668" y="3962400"/>
            <a:ext cx="273632" cy="1032172"/>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0" name="Elbow Connector 29"/>
          <p:cNvCxnSpPr>
            <a:stCxn id="4" idx="3"/>
            <a:endCxn id="5" idx="1"/>
          </p:cNvCxnSpPr>
          <p:nvPr/>
        </p:nvCxnSpPr>
        <p:spPr>
          <a:xfrm>
            <a:off x="1905000" y="3505200"/>
            <a:ext cx="408710" cy="1588"/>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3" name="Elbow Connector 32"/>
          <p:cNvCxnSpPr>
            <a:stCxn id="5" idx="0"/>
            <a:endCxn id="6" idx="1"/>
          </p:cNvCxnSpPr>
          <p:nvPr/>
        </p:nvCxnSpPr>
        <p:spPr>
          <a:xfrm rot="5400000" flipH="1" flipV="1">
            <a:off x="2966600" y="2266946"/>
            <a:ext cx="1004465" cy="557645"/>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1" name="Shape 40"/>
          <p:cNvCxnSpPr>
            <a:stCxn id="6" idx="3"/>
            <a:endCxn id="7" idx="0"/>
          </p:cNvCxnSpPr>
          <p:nvPr/>
        </p:nvCxnSpPr>
        <p:spPr>
          <a:xfrm>
            <a:off x="5500255" y="2043535"/>
            <a:ext cx="329045" cy="1004465"/>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3" name="Shape 42"/>
          <p:cNvCxnSpPr>
            <a:stCxn id="5" idx="2"/>
            <a:endCxn id="8" idx="1"/>
          </p:cNvCxnSpPr>
          <p:nvPr/>
        </p:nvCxnSpPr>
        <p:spPr>
          <a:xfrm rot="16200000" flipH="1">
            <a:off x="2980453" y="4171957"/>
            <a:ext cx="1032172" cy="613058"/>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9" name="Elbow Connector 48"/>
          <p:cNvCxnSpPr>
            <a:stCxn id="7" idx="3"/>
            <a:endCxn id="9" idx="1"/>
          </p:cNvCxnSpPr>
          <p:nvPr/>
        </p:nvCxnSpPr>
        <p:spPr>
          <a:xfrm>
            <a:off x="6705600" y="3505200"/>
            <a:ext cx="457200" cy="1588"/>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www.malariajournal.com/content/figures/1475-2875-7-141-1-l.jpg">
            <a:hlinkClick r:id="rId3"/>
          </p:cNvPr>
          <p:cNvPicPr>
            <a:picLocks noChangeAspect="1" noChangeArrowheads="1"/>
          </p:cNvPicPr>
          <p:nvPr/>
        </p:nvPicPr>
        <p:blipFill>
          <a:blip r:embed="rId4" cstate="print"/>
          <a:srcRect/>
          <a:stretch>
            <a:fillRect/>
          </a:stretch>
        </p:blipFill>
        <p:spPr bwMode="auto">
          <a:xfrm>
            <a:off x="533400" y="76200"/>
            <a:ext cx="8077200" cy="6704076"/>
          </a:xfrm>
          <a:prstGeom prst="rect">
            <a:avLst/>
          </a:prstGeom>
          <a:noFill/>
        </p:spPr>
      </p:pic>
      <p:sp>
        <p:nvSpPr>
          <p:cNvPr id="5" name="Rectangle 4"/>
          <p:cNvSpPr/>
          <p:nvPr/>
        </p:nvSpPr>
        <p:spPr>
          <a:xfrm>
            <a:off x="685800" y="1676400"/>
            <a:ext cx="304800" cy="3124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rot="16200000">
            <a:off x="-306516" y="3202116"/>
            <a:ext cx="2247731" cy="415498"/>
          </a:xfrm>
          <a:prstGeom prst="rect">
            <a:avLst/>
          </a:prstGeom>
          <a:noFill/>
        </p:spPr>
        <p:txBody>
          <a:bodyPr wrap="none" rtlCol="0">
            <a:spAutoFit/>
          </a:bodyPr>
          <a:lstStyle/>
          <a:p>
            <a:r>
              <a:rPr lang="en-US" sz="2100" dirty="0" smtClean="0">
                <a:solidFill>
                  <a:schemeClr val="bg1"/>
                </a:solidFill>
                <a:latin typeface="Arial" pitchFamily="34" charset="0"/>
                <a:cs typeface="Arial" pitchFamily="34" charset="0"/>
              </a:rPr>
              <a:t>Force of infection</a:t>
            </a:r>
            <a:endParaRPr lang="en-US" sz="2100" dirty="0">
              <a:solidFill>
                <a:schemeClr val="bg1"/>
              </a:solidFill>
              <a:latin typeface="Arial" pitchFamily="34" charset="0"/>
              <a:cs typeface="Arial" pitchFamily="34" charset="0"/>
            </a:endParaRPr>
          </a:p>
        </p:txBody>
      </p:sp>
      <p:sp>
        <p:nvSpPr>
          <p:cNvPr id="6" name="TextBox 5"/>
          <p:cNvSpPr txBox="1"/>
          <p:nvPr/>
        </p:nvSpPr>
        <p:spPr>
          <a:xfrm>
            <a:off x="2286000" y="2057400"/>
            <a:ext cx="2650919" cy="1754326"/>
          </a:xfrm>
          <a:prstGeom prst="rect">
            <a:avLst/>
          </a:prstGeom>
          <a:noFill/>
        </p:spPr>
        <p:txBody>
          <a:bodyPr wrap="none" rtlCol="0">
            <a:spAutoFit/>
          </a:bodyPr>
          <a:lstStyle/>
          <a:p>
            <a:r>
              <a:rPr lang="en-US" dirty="0" smtClean="0">
                <a:solidFill>
                  <a:schemeClr val="bg1"/>
                </a:solidFill>
              </a:rPr>
              <a:t>Faster development of</a:t>
            </a:r>
          </a:p>
          <a:p>
            <a:r>
              <a:rPr lang="en-US" dirty="0" smtClean="0">
                <a:solidFill>
                  <a:schemeClr val="bg1"/>
                </a:solidFill>
              </a:rPr>
              <a:t>  vector &amp; parasite, faster </a:t>
            </a:r>
          </a:p>
          <a:p>
            <a:r>
              <a:rPr lang="en-US" dirty="0" smtClean="0">
                <a:solidFill>
                  <a:schemeClr val="bg1"/>
                </a:solidFill>
              </a:rPr>
              <a:t>  </a:t>
            </a:r>
            <a:r>
              <a:rPr lang="en-US" dirty="0" err="1" smtClean="0">
                <a:solidFill>
                  <a:schemeClr val="bg1"/>
                </a:solidFill>
              </a:rPr>
              <a:t>ovipositing</a:t>
            </a:r>
            <a:r>
              <a:rPr lang="en-US" dirty="0" smtClean="0">
                <a:solidFill>
                  <a:schemeClr val="bg1"/>
                </a:solidFill>
              </a:rPr>
              <a:t> &amp; biting rate, </a:t>
            </a:r>
          </a:p>
          <a:p>
            <a:r>
              <a:rPr lang="en-US" dirty="0" smtClean="0">
                <a:solidFill>
                  <a:schemeClr val="bg1"/>
                </a:solidFill>
              </a:rPr>
              <a:t>  lower larval mortality,</a:t>
            </a:r>
          </a:p>
          <a:p>
            <a:r>
              <a:rPr lang="en-US" dirty="0" smtClean="0">
                <a:solidFill>
                  <a:schemeClr val="bg1"/>
                </a:solidFill>
              </a:rPr>
              <a:t>  higher adult mortality</a:t>
            </a:r>
          </a:p>
          <a:p>
            <a:r>
              <a:rPr lang="en-US" dirty="0" smtClean="0">
                <a:solidFill>
                  <a:schemeClr val="bg1"/>
                </a:solidFill>
              </a:rPr>
              <a:t>  rate</a:t>
            </a:r>
            <a:endParaRPr lang="en-US" dirty="0">
              <a:solidFill>
                <a:schemeClr val="bg1"/>
              </a:solidFill>
            </a:endParaRPr>
          </a:p>
        </p:txBody>
      </p:sp>
      <p:sp>
        <p:nvSpPr>
          <p:cNvPr id="7" name="TextBox 6"/>
          <p:cNvSpPr txBox="1"/>
          <p:nvPr/>
        </p:nvSpPr>
        <p:spPr>
          <a:xfrm>
            <a:off x="3810000" y="2209800"/>
            <a:ext cx="4191000" cy="2062103"/>
          </a:xfrm>
          <a:prstGeom prst="rect">
            <a:avLst/>
          </a:prstGeom>
          <a:solidFill>
            <a:schemeClr val="accent6">
              <a:lumMod val="75000"/>
            </a:schemeClr>
          </a:solidFill>
          <a:ln>
            <a:solidFill>
              <a:schemeClr val="tx1"/>
            </a:solidFill>
          </a:ln>
        </p:spPr>
        <p:txBody>
          <a:bodyPr wrap="square" rtlCol="0">
            <a:spAutoFit/>
          </a:bodyPr>
          <a:lstStyle/>
          <a:p>
            <a:pPr algn="ctr"/>
            <a:r>
              <a:rPr lang="en-US" sz="3200" dirty="0" smtClean="0">
                <a:solidFill>
                  <a:srgbClr val="FFFF99"/>
                </a:solidFill>
              </a:rPr>
              <a:t>Model: </a:t>
            </a:r>
            <a:r>
              <a:rPr lang="en-US" sz="3200" dirty="0" smtClean="0"/>
              <a:t>Risk of infection increases with mean temperature up to about 30</a:t>
            </a:r>
            <a:r>
              <a:rPr lang="en-US" sz="3200" baseline="30000" dirty="0" smtClean="0"/>
              <a:t>o</a:t>
            </a:r>
            <a:r>
              <a:rPr lang="en-US" sz="3200" dirty="0" smtClean="0"/>
              <a:t>C (86</a:t>
            </a:r>
            <a:r>
              <a:rPr lang="en-US" sz="3200" baseline="30000" dirty="0" smtClean="0"/>
              <a:t>o</a:t>
            </a:r>
            <a:r>
              <a:rPr lang="en-US" sz="3200" dirty="0" smtClean="0"/>
              <a:t>F)</a:t>
            </a:r>
            <a:endParaRPr lang="en-US" sz="3200" dirty="0"/>
          </a:p>
        </p:txBody>
      </p:sp>
      <p:sp>
        <p:nvSpPr>
          <p:cNvPr id="8" name="TextBox 7"/>
          <p:cNvSpPr txBox="1"/>
          <p:nvPr/>
        </p:nvSpPr>
        <p:spPr>
          <a:xfrm>
            <a:off x="6697683" y="629392"/>
            <a:ext cx="728084" cy="461665"/>
          </a:xfrm>
          <a:prstGeom prst="rect">
            <a:avLst/>
          </a:prstGeom>
          <a:noFill/>
        </p:spPr>
        <p:txBody>
          <a:bodyPr wrap="none" rtlCol="0">
            <a:spAutoFit/>
          </a:bodyPr>
          <a:lstStyle/>
          <a:p>
            <a:r>
              <a:rPr lang="en-US" sz="2400" dirty="0" smtClean="0">
                <a:solidFill>
                  <a:schemeClr val="bg1"/>
                </a:solidFill>
              </a:rPr>
              <a:t>30 C</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250" name="Object 2"/>
          <p:cNvGraphicFramePr>
            <a:graphicFrameLocks noChangeAspect="1"/>
          </p:cNvGraphicFramePr>
          <p:nvPr/>
        </p:nvGraphicFramePr>
        <p:xfrm>
          <a:off x="914400" y="381000"/>
          <a:ext cx="7823200" cy="3657600"/>
        </p:xfrm>
        <a:graphic>
          <a:graphicData uri="http://schemas.openxmlformats.org/presentationml/2006/ole">
            <p:oleObj spid="_x0000_s49154" name="Bitmap Image" r:id="rId4" imgW="4563112" imgH="2133898" progId="PBrush">
              <p:embed/>
            </p:oleObj>
          </a:graphicData>
        </a:graphic>
      </p:graphicFrame>
      <p:sp>
        <p:nvSpPr>
          <p:cNvPr id="5" name="TextBox 4"/>
          <p:cNvSpPr txBox="1"/>
          <p:nvPr/>
        </p:nvSpPr>
        <p:spPr>
          <a:xfrm>
            <a:off x="-55426" y="858982"/>
            <a:ext cx="964751" cy="400110"/>
          </a:xfrm>
          <a:prstGeom prst="rect">
            <a:avLst/>
          </a:prstGeom>
          <a:noFill/>
        </p:spPr>
        <p:txBody>
          <a:bodyPr wrap="none" rtlCol="0">
            <a:spAutoFit/>
          </a:bodyPr>
          <a:lstStyle/>
          <a:p>
            <a:r>
              <a:rPr lang="en-US" sz="2000" dirty="0" smtClean="0"/>
              <a:t>Yr 2100</a:t>
            </a:r>
            <a:endParaRPr lang="en-US" sz="2000" dirty="0"/>
          </a:p>
        </p:txBody>
      </p:sp>
      <p:pic>
        <p:nvPicPr>
          <p:cNvPr id="6" name="Picture 2" descr="Risk of Malaria Transmission"/>
          <p:cNvPicPr>
            <a:picLocks noChangeAspect="1" noChangeArrowheads="1"/>
          </p:cNvPicPr>
          <p:nvPr/>
        </p:nvPicPr>
        <p:blipFill>
          <a:blip r:embed="rId5" cstate="print"/>
          <a:srcRect/>
          <a:stretch>
            <a:fillRect/>
          </a:stretch>
        </p:blipFill>
        <p:spPr bwMode="auto">
          <a:xfrm>
            <a:off x="903719" y="138550"/>
            <a:ext cx="7847804" cy="3893128"/>
          </a:xfrm>
          <a:prstGeom prst="rect">
            <a:avLst/>
          </a:prstGeom>
          <a:noFill/>
        </p:spPr>
      </p:pic>
      <p:sp>
        <p:nvSpPr>
          <p:cNvPr id="4" name="TextBox 3"/>
          <p:cNvSpPr txBox="1"/>
          <p:nvPr/>
        </p:nvSpPr>
        <p:spPr>
          <a:xfrm>
            <a:off x="1981200" y="4724400"/>
            <a:ext cx="5638800" cy="954107"/>
          </a:xfrm>
          <a:prstGeom prst="rect">
            <a:avLst/>
          </a:prstGeom>
          <a:solidFill>
            <a:schemeClr val="accent6">
              <a:lumMod val="75000"/>
            </a:schemeClr>
          </a:solidFill>
          <a:ln>
            <a:solidFill>
              <a:schemeClr val="tx1"/>
            </a:solidFill>
          </a:ln>
        </p:spPr>
        <p:txBody>
          <a:bodyPr wrap="square" rtlCol="0">
            <a:spAutoFit/>
          </a:bodyPr>
          <a:lstStyle/>
          <a:p>
            <a:pPr algn="ctr"/>
            <a:r>
              <a:rPr lang="en-US" sz="2800" dirty="0" smtClean="0">
                <a:solidFill>
                  <a:srgbClr val="FFFF99"/>
                </a:solidFill>
                <a:latin typeface="Arial" pitchFamily="34" charset="0"/>
                <a:cs typeface="Arial" pitchFamily="34" charset="0"/>
              </a:rPr>
              <a:t>Model</a:t>
            </a:r>
            <a:r>
              <a:rPr lang="en-US" sz="2800" dirty="0" smtClean="0">
                <a:latin typeface="Arial" pitchFamily="34" charset="0"/>
                <a:cs typeface="Arial" pitchFamily="34" charset="0"/>
              </a:rPr>
              <a:t>: 450,000,000 more people at risk of malaria in 100 years</a:t>
            </a:r>
            <a:endParaRPr lang="en-US" sz="2800" dirty="0">
              <a:latin typeface="Arial" pitchFamily="34" charset="0"/>
              <a:cs typeface="Arial" pitchFamily="34" charset="0"/>
            </a:endParaRPr>
          </a:p>
        </p:txBody>
      </p:sp>
      <p:sp>
        <p:nvSpPr>
          <p:cNvPr id="8" name="Text Box 5"/>
          <p:cNvSpPr txBox="1">
            <a:spLocks noChangeArrowheads="1"/>
          </p:cNvSpPr>
          <p:nvPr/>
        </p:nvSpPr>
        <p:spPr bwMode="auto">
          <a:xfrm>
            <a:off x="5943600" y="6550223"/>
            <a:ext cx="1715534" cy="307777"/>
          </a:xfrm>
          <a:prstGeom prst="rect">
            <a:avLst/>
          </a:prstGeom>
          <a:noFill/>
          <a:ln w="9525">
            <a:noFill/>
            <a:miter lim="800000"/>
            <a:headEnd/>
            <a:tailEnd/>
          </a:ln>
          <a:effectLst/>
        </p:spPr>
        <p:txBody>
          <a:bodyPr wrap="none">
            <a:spAutoFit/>
          </a:bodyPr>
          <a:lstStyle/>
          <a:p>
            <a:pPr>
              <a:buFont typeface="Wingdings" pitchFamily="2" charset="2"/>
              <a:buNone/>
            </a:pPr>
            <a:r>
              <a:rPr lang="en-US" sz="1400" dirty="0">
                <a:latin typeface="Arial" pitchFamily="34" charset="0"/>
                <a:cs typeface="Arial" pitchFamily="34" charset="0"/>
              </a:rPr>
              <a:t>Martens et al. 1999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lstStyle/>
          <a:p>
            <a:r>
              <a:rPr lang="en-US" dirty="0" smtClean="0"/>
              <a:t>The way science really works</a:t>
            </a:r>
            <a:endParaRPr lang="en-US" dirty="0"/>
          </a:p>
        </p:txBody>
      </p:sp>
      <p:sp>
        <p:nvSpPr>
          <p:cNvPr id="3" name="Subtitle 2"/>
          <p:cNvSpPr>
            <a:spLocks noGrp="1"/>
          </p:cNvSpPr>
          <p:nvPr>
            <p:ph type="subTitle" idx="1"/>
          </p:nvPr>
        </p:nvSpPr>
        <p:spPr>
          <a:xfrm>
            <a:off x="228600" y="3124200"/>
            <a:ext cx="8686800" cy="1752600"/>
          </a:xfrm>
        </p:spPr>
        <p:txBody>
          <a:bodyPr>
            <a:normAutofit/>
          </a:bodyPr>
          <a:lstStyle/>
          <a:p>
            <a:r>
              <a:rPr lang="en-US" dirty="0" smtClean="0">
                <a:solidFill>
                  <a:srgbClr val="FFFF99"/>
                </a:solidFill>
              </a:rPr>
              <a:t>Experiments</a:t>
            </a:r>
          </a:p>
          <a:p>
            <a:r>
              <a:rPr lang="en-US" dirty="0" smtClean="0">
                <a:solidFill>
                  <a:srgbClr val="FFFF99"/>
                </a:solidFill>
              </a:rPr>
              <a:t>Correlations</a:t>
            </a:r>
          </a:p>
          <a:p>
            <a:r>
              <a:rPr lang="en-US" dirty="0" smtClean="0">
                <a:solidFill>
                  <a:srgbClr val="FFFF99"/>
                </a:solidFill>
              </a:rPr>
              <a:t>Models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85300" y="381000"/>
            <a:ext cx="5638800" cy="954107"/>
          </a:xfrm>
          <a:prstGeom prst="rect">
            <a:avLst/>
          </a:prstGeom>
          <a:solidFill>
            <a:schemeClr val="accent6">
              <a:lumMod val="75000"/>
            </a:schemeClr>
          </a:solidFill>
          <a:ln>
            <a:solidFill>
              <a:schemeClr val="tx1"/>
            </a:solidFill>
          </a:ln>
        </p:spPr>
        <p:txBody>
          <a:bodyPr wrap="square" rtlCol="0">
            <a:spAutoFit/>
          </a:bodyPr>
          <a:lstStyle/>
          <a:p>
            <a:pPr algn="ctr"/>
            <a:r>
              <a:rPr lang="en-US" sz="2800" dirty="0" smtClean="0">
                <a:latin typeface="Arial" pitchFamily="34" charset="0"/>
                <a:cs typeface="Arial" pitchFamily="34" charset="0"/>
              </a:rPr>
              <a:t>Challenging a model’s predictions using </a:t>
            </a:r>
            <a:r>
              <a:rPr lang="en-US" sz="2800" dirty="0" smtClean="0">
                <a:solidFill>
                  <a:srgbClr val="FFFF99"/>
                </a:solidFill>
                <a:latin typeface="Arial" pitchFamily="34" charset="0"/>
                <a:cs typeface="Arial" pitchFamily="34" charset="0"/>
              </a:rPr>
              <a:t>correlations</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6957951" y="6673850"/>
            <a:ext cx="6934200" cy="184150"/>
          </a:xfrm>
          <a:prstGeom prst="rect">
            <a:avLst/>
          </a:prstGeom>
          <a:noFill/>
          <a:ln w="9525">
            <a:noFill/>
            <a:miter lim="800000"/>
            <a:headEnd/>
            <a:tailEnd/>
          </a:ln>
        </p:spPr>
        <p:txBody>
          <a:bodyPr lIns="0" tIns="0" rIns="0" bIns="0">
            <a:spAutoFit/>
          </a:bodyPr>
          <a:lstStyle/>
          <a:p>
            <a:pPr defTabSz="828675">
              <a:tabLst>
                <a:tab pos="657225" algn="l"/>
                <a:tab pos="1312863" algn="l"/>
                <a:tab pos="1970088" algn="l"/>
                <a:tab pos="2627313" algn="l"/>
                <a:tab pos="3282950" algn="l"/>
                <a:tab pos="3940175" algn="l"/>
                <a:tab pos="4595813" algn="l"/>
                <a:tab pos="5253038" algn="l"/>
                <a:tab pos="5910263" algn="l"/>
              </a:tabLst>
            </a:pPr>
            <a:r>
              <a:rPr lang="en-GB" sz="1200" dirty="0">
                <a:ln>
                  <a:solidFill>
                    <a:schemeClr val="tx1"/>
                  </a:solidFill>
                </a:ln>
              </a:rPr>
              <a:t>PW </a:t>
            </a:r>
            <a:r>
              <a:rPr lang="en-GB" sz="1200" dirty="0" err="1">
                <a:ln>
                  <a:solidFill>
                    <a:schemeClr val="tx1"/>
                  </a:solidFill>
                </a:ln>
              </a:rPr>
              <a:t>Gething</a:t>
            </a:r>
            <a:r>
              <a:rPr lang="en-GB" sz="1200" dirty="0">
                <a:ln>
                  <a:solidFill>
                    <a:schemeClr val="tx1"/>
                  </a:solidFill>
                </a:ln>
              </a:rPr>
              <a:t> </a:t>
            </a:r>
            <a:r>
              <a:rPr lang="en-GB" sz="1200" i="1" dirty="0">
                <a:ln>
                  <a:solidFill>
                    <a:schemeClr val="tx1"/>
                  </a:solidFill>
                </a:ln>
              </a:rPr>
              <a:t>et al.</a:t>
            </a:r>
            <a:r>
              <a:rPr lang="en-GB" sz="1200" dirty="0">
                <a:ln>
                  <a:solidFill>
                    <a:schemeClr val="tx1"/>
                  </a:solidFill>
                </a:ln>
              </a:rPr>
              <a:t> </a:t>
            </a:r>
            <a:r>
              <a:rPr lang="en-GB" sz="1200" i="1" dirty="0">
                <a:ln>
                  <a:solidFill>
                    <a:schemeClr val="tx1"/>
                  </a:solidFill>
                </a:ln>
              </a:rPr>
              <a:t>Nature</a:t>
            </a:r>
            <a:r>
              <a:rPr lang="en-GB" sz="1200" dirty="0">
                <a:ln>
                  <a:solidFill>
                    <a:schemeClr val="tx1"/>
                  </a:solidFill>
                </a:ln>
              </a:rPr>
              <a:t>  (2010)</a:t>
            </a:r>
          </a:p>
        </p:txBody>
      </p:sp>
      <p:pic>
        <p:nvPicPr>
          <p:cNvPr id="3" name="Picture 130" descr="nature09098-f1"/>
          <p:cNvPicPr>
            <a:picLocks noChangeAspect="1" noChangeArrowheads="1"/>
          </p:cNvPicPr>
          <p:nvPr/>
        </p:nvPicPr>
        <p:blipFill>
          <a:blip r:embed="rId3" cstate="print"/>
          <a:srcRect b="32485"/>
          <a:stretch>
            <a:fillRect/>
          </a:stretch>
        </p:blipFill>
        <p:spPr bwMode="auto">
          <a:xfrm>
            <a:off x="1981200" y="969962"/>
            <a:ext cx="4800600" cy="4592638"/>
          </a:xfrm>
          <a:prstGeom prst="rect">
            <a:avLst/>
          </a:prstGeom>
          <a:noFill/>
          <a:ln w="9525">
            <a:noFill/>
            <a:miter lim="800000"/>
            <a:headEnd/>
            <a:tailEnd/>
          </a:ln>
        </p:spPr>
      </p:pic>
      <p:sp>
        <p:nvSpPr>
          <p:cNvPr id="4" name="TextBox 7"/>
          <p:cNvSpPr txBox="1">
            <a:spLocks noChangeArrowheads="1"/>
          </p:cNvSpPr>
          <p:nvPr/>
        </p:nvSpPr>
        <p:spPr bwMode="auto">
          <a:xfrm>
            <a:off x="6753225" y="1676400"/>
            <a:ext cx="698500" cy="369888"/>
          </a:xfrm>
          <a:prstGeom prst="rect">
            <a:avLst/>
          </a:prstGeom>
          <a:noFill/>
          <a:ln w="9525">
            <a:noFill/>
            <a:miter lim="800000"/>
            <a:headEnd/>
            <a:tailEnd/>
          </a:ln>
        </p:spPr>
        <p:txBody>
          <a:bodyPr wrap="none">
            <a:spAutoFit/>
          </a:bodyPr>
          <a:lstStyle/>
          <a:p>
            <a:r>
              <a:rPr lang="en-US"/>
              <a:t>1900</a:t>
            </a:r>
          </a:p>
        </p:txBody>
      </p:sp>
      <p:sp>
        <p:nvSpPr>
          <p:cNvPr id="5" name="TextBox 8"/>
          <p:cNvSpPr txBox="1">
            <a:spLocks noChangeArrowheads="1"/>
          </p:cNvSpPr>
          <p:nvPr/>
        </p:nvSpPr>
        <p:spPr bwMode="auto">
          <a:xfrm>
            <a:off x="6770687" y="3962400"/>
            <a:ext cx="696913" cy="369888"/>
          </a:xfrm>
          <a:prstGeom prst="rect">
            <a:avLst/>
          </a:prstGeom>
          <a:noFill/>
          <a:ln w="9525">
            <a:noFill/>
            <a:miter lim="800000"/>
            <a:headEnd/>
            <a:tailEnd/>
          </a:ln>
        </p:spPr>
        <p:txBody>
          <a:bodyPr wrap="none">
            <a:spAutoFit/>
          </a:bodyPr>
          <a:lstStyle/>
          <a:p>
            <a:r>
              <a:rPr lang="en-US" dirty="0"/>
              <a:t>2007</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447800" y="1676400"/>
            <a:ext cx="6477000" cy="3733800"/>
            <a:chOff x="1981200" y="1752600"/>
            <a:chExt cx="5175250" cy="2590800"/>
          </a:xfrm>
        </p:grpSpPr>
        <p:pic>
          <p:nvPicPr>
            <p:cNvPr id="2" name="Picture 2"/>
            <p:cNvPicPr>
              <a:picLocks noChangeAspect="1" noChangeArrowheads="1"/>
            </p:cNvPicPr>
            <p:nvPr/>
          </p:nvPicPr>
          <p:blipFill>
            <a:blip r:embed="rId2" cstate="print"/>
            <a:srcRect l="4230" b="68373"/>
            <a:stretch>
              <a:fillRect/>
            </a:stretch>
          </p:blipFill>
          <p:spPr bwMode="auto">
            <a:xfrm>
              <a:off x="1981200" y="1752600"/>
              <a:ext cx="5175250" cy="2209800"/>
            </a:xfrm>
            <a:prstGeom prst="rect">
              <a:avLst/>
            </a:prstGeom>
            <a:noFill/>
            <a:ln w="9525">
              <a:noFill/>
              <a:miter lim="800000"/>
              <a:headEnd/>
              <a:tailEnd/>
            </a:ln>
          </p:spPr>
        </p:pic>
        <p:pic>
          <p:nvPicPr>
            <p:cNvPr id="8" name="Picture 2"/>
            <p:cNvPicPr>
              <a:picLocks noChangeAspect="1" noChangeArrowheads="1"/>
            </p:cNvPicPr>
            <p:nvPr/>
          </p:nvPicPr>
          <p:blipFill>
            <a:blip r:embed="rId2" cstate="print"/>
            <a:srcRect l="4230" t="79614" b="13843"/>
            <a:stretch>
              <a:fillRect/>
            </a:stretch>
          </p:blipFill>
          <p:spPr bwMode="auto">
            <a:xfrm>
              <a:off x="1981200" y="3886200"/>
              <a:ext cx="5175250" cy="457200"/>
            </a:xfrm>
            <a:prstGeom prst="rect">
              <a:avLst/>
            </a:prstGeom>
            <a:noFill/>
            <a:ln w="9525">
              <a:noFill/>
              <a:miter lim="800000"/>
              <a:headEnd/>
              <a:tailEnd/>
            </a:ln>
          </p:spPr>
        </p:pic>
      </p:grpSp>
      <p:cxnSp>
        <p:nvCxnSpPr>
          <p:cNvPr id="3" name="Straight Arrow Connector 2"/>
          <p:cNvCxnSpPr/>
          <p:nvPr/>
        </p:nvCxnSpPr>
        <p:spPr>
          <a:xfrm rot="5400000">
            <a:off x="3684272" y="3847306"/>
            <a:ext cx="5334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rot="5400000">
            <a:off x="6340457" y="2360520"/>
            <a:ext cx="5334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 Box 4"/>
          <p:cNvSpPr txBox="1">
            <a:spLocks noChangeArrowheads="1"/>
          </p:cNvSpPr>
          <p:nvPr/>
        </p:nvSpPr>
        <p:spPr bwMode="auto">
          <a:xfrm>
            <a:off x="6957951" y="6673850"/>
            <a:ext cx="6934200" cy="184150"/>
          </a:xfrm>
          <a:prstGeom prst="rect">
            <a:avLst/>
          </a:prstGeom>
          <a:noFill/>
          <a:ln w="9525">
            <a:noFill/>
            <a:miter lim="800000"/>
            <a:headEnd/>
            <a:tailEnd/>
          </a:ln>
        </p:spPr>
        <p:txBody>
          <a:bodyPr lIns="0" tIns="0" rIns="0" bIns="0">
            <a:spAutoFit/>
          </a:bodyPr>
          <a:lstStyle/>
          <a:p>
            <a:pPr defTabSz="828675">
              <a:tabLst>
                <a:tab pos="657225" algn="l"/>
                <a:tab pos="1312863" algn="l"/>
                <a:tab pos="1970088" algn="l"/>
                <a:tab pos="2627313" algn="l"/>
                <a:tab pos="3282950" algn="l"/>
                <a:tab pos="3940175" algn="l"/>
                <a:tab pos="4595813" algn="l"/>
                <a:tab pos="5253038" algn="l"/>
                <a:tab pos="5910263" algn="l"/>
              </a:tabLst>
            </a:pPr>
            <a:r>
              <a:rPr lang="en-GB" sz="1200" dirty="0" smtClean="0">
                <a:ln>
                  <a:solidFill>
                    <a:schemeClr val="tx1"/>
                  </a:solidFill>
                </a:ln>
              </a:rPr>
              <a:t>IPCC (2007)</a:t>
            </a:r>
            <a:endParaRPr lang="en-GB" sz="1200" dirty="0">
              <a:ln>
                <a:solidFill>
                  <a:schemeClr val="tx1"/>
                </a:solidFill>
              </a:ln>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7626" y="1748465"/>
            <a:ext cx="7772400" cy="2246769"/>
          </a:xfrm>
          <a:prstGeom prst="rect">
            <a:avLst/>
          </a:prstGeom>
        </p:spPr>
        <p:txBody>
          <a:bodyPr wrap="square">
            <a:spAutoFit/>
          </a:bodyPr>
          <a:lstStyle/>
          <a:p>
            <a:r>
              <a:rPr lang="en-US" sz="2800" dirty="0" smtClean="0"/>
              <a:t>“The quantification of a global recession in malaria… over the twentieth century…suggests that the success or failure of our efforts against the parasite in the coming century are likely to be determined by factors other than climate change.”</a:t>
            </a:r>
            <a:endParaRPr lang="en-US" sz="2800" dirty="0"/>
          </a:p>
        </p:txBody>
      </p:sp>
      <p:sp>
        <p:nvSpPr>
          <p:cNvPr id="4" name="Text Box 4"/>
          <p:cNvSpPr txBox="1">
            <a:spLocks noChangeArrowheads="1"/>
          </p:cNvSpPr>
          <p:nvPr/>
        </p:nvSpPr>
        <p:spPr bwMode="auto">
          <a:xfrm>
            <a:off x="6957951" y="6673850"/>
            <a:ext cx="6934200" cy="184150"/>
          </a:xfrm>
          <a:prstGeom prst="rect">
            <a:avLst/>
          </a:prstGeom>
          <a:noFill/>
          <a:ln w="9525">
            <a:noFill/>
            <a:miter lim="800000"/>
            <a:headEnd/>
            <a:tailEnd/>
          </a:ln>
        </p:spPr>
        <p:txBody>
          <a:bodyPr lIns="0" tIns="0" rIns="0" bIns="0">
            <a:spAutoFit/>
          </a:bodyPr>
          <a:lstStyle/>
          <a:p>
            <a:pPr defTabSz="828675">
              <a:tabLst>
                <a:tab pos="657225" algn="l"/>
                <a:tab pos="1312863" algn="l"/>
                <a:tab pos="1970088" algn="l"/>
                <a:tab pos="2627313" algn="l"/>
                <a:tab pos="3282950" algn="l"/>
                <a:tab pos="3940175" algn="l"/>
                <a:tab pos="4595813" algn="l"/>
                <a:tab pos="5253038" algn="l"/>
                <a:tab pos="5910263" algn="l"/>
              </a:tabLst>
            </a:pPr>
            <a:r>
              <a:rPr lang="en-GB" sz="1200" dirty="0">
                <a:ln>
                  <a:solidFill>
                    <a:schemeClr val="tx1"/>
                  </a:solidFill>
                </a:ln>
              </a:rPr>
              <a:t>PW </a:t>
            </a:r>
            <a:r>
              <a:rPr lang="en-GB" sz="1200" dirty="0" err="1">
                <a:ln>
                  <a:solidFill>
                    <a:schemeClr val="tx1"/>
                  </a:solidFill>
                </a:ln>
              </a:rPr>
              <a:t>Gething</a:t>
            </a:r>
            <a:r>
              <a:rPr lang="en-GB" sz="1200" dirty="0">
                <a:ln>
                  <a:solidFill>
                    <a:schemeClr val="tx1"/>
                  </a:solidFill>
                </a:ln>
              </a:rPr>
              <a:t> </a:t>
            </a:r>
            <a:r>
              <a:rPr lang="en-GB" sz="1200" i="1" dirty="0">
                <a:ln>
                  <a:solidFill>
                    <a:schemeClr val="tx1"/>
                  </a:solidFill>
                </a:ln>
              </a:rPr>
              <a:t>et al.</a:t>
            </a:r>
            <a:r>
              <a:rPr lang="en-GB" sz="1200" dirty="0">
                <a:ln>
                  <a:solidFill>
                    <a:schemeClr val="tx1"/>
                  </a:solidFill>
                </a:ln>
              </a:rPr>
              <a:t> </a:t>
            </a:r>
            <a:r>
              <a:rPr lang="en-GB" sz="1200" i="1" dirty="0">
                <a:ln>
                  <a:solidFill>
                    <a:schemeClr val="tx1"/>
                  </a:solidFill>
                </a:ln>
              </a:rPr>
              <a:t>Nature</a:t>
            </a:r>
            <a:r>
              <a:rPr lang="en-GB" sz="1200" dirty="0">
                <a:ln>
                  <a:solidFill>
                    <a:schemeClr val="tx1"/>
                  </a:solidFill>
                </a:ln>
              </a:rPr>
              <a:t>  (2010)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5" name="Rectangle 4"/>
          <p:cNvSpPr/>
          <p:nvPr/>
        </p:nvSpPr>
        <p:spPr>
          <a:xfrm>
            <a:off x="231371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ectangle 5"/>
          <p:cNvSpPr/>
          <p:nvPr/>
        </p:nvSpPr>
        <p:spPr>
          <a:xfrm>
            <a:off x="3747655" y="1586335"/>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530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03068" y="4537372"/>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62800" y="3048000"/>
            <a:ext cx="17526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3400" y="3276600"/>
            <a:ext cx="977832" cy="400110"/>
          </a:xfrm>
          <a:prstGeom prst="rect">
            <a:avLst/>
          </a:prstGeom>
          <a:noFill/>
        </p:spPr>
        <p:txBody>
          <a:bodyPr wrap="none" rtlCol="0">
            <a:spAutoFit/>
          </a:bodyPr>
          <a:lstStyle/>
          <a:p>
            <a:r>
              <a:rPr lang="en-US" sz="2000" dirty="0" smtClean="0">
                <a:solidFill>
                  <a:schemeClr val="bg1"/>
                </a:solidFill>
              </a:rPr>
              <a:t>Climate</a:t>
            </a:r>
            <a:endParaRPr lang="en-US" sz="2000" dirty="0">
              <a:solidFill>
                <a:schemeClr val="bg1"/>
              </a:solidFill>
            </a:endParaRPr>
          </a:p>
        </p:txBody>
      </p:sp>
      <p:sp>
        <p:nvSpPr>
          <p:cNvPr id="11" name="TextBox 10"/>
          <p:cNvSpPr txBox="1"/>
          <p:nvPr/>
        </p:nvSpPr>
        <p:spPr>
          <a:xfrm>
            <a:off x="2573287" y="3124200"/>
            <a:ext cx="1270989" cy="707886"/>
          </a:xfrm>
          <a:prstGeom prst="rect">
            <a:avLst/>
          </a:prstGeom>
          <a:noFill/>
        </p:spPr>
        <p:txBody>
          <a:bodyPr wrap="none" rtlCol="0">
            <a:spAutoFit/>
          </a:bodyPr>
          <a:lstStyle/>
          <a:p>
            <a:pPr algn="ctr"/>
            <a:r>
              <a:rPr lang="en-US" sz="2000" dirty="0" err="1" smtClean="0">
                <a:solidFill>
                  <a:schemeClr val="bg1"/>
                </a:solidFill>
              </a:rPr>
              <a:t>Abiotic</a:t>
            </a:r>
            <a:endParaRPr lang="en-US" sz="2000" dirty="0" smtClean="0">
              <a:solidFill>
                <a:schemeClr val="bg1"/>
              </a:solidFill>
            </a:endParaRPr>
          </a:p>
          <a:p>
            <a:pPr algn="ctr"/>
            <a:r>
              <a:rPr lang="en-US" sz="2000" dirty="0" smtClean="0">
                <a:solidFill>
                  <a:schemeClr val="bg1"/>
                </a:solidFill>
              </a:rPr>
              <a:t>conditions</a:t>
            </a:r>
            <a:endParaRPr lang="en-US" sz="2000" dirty="0">
              <a:solidFill>
                <a:schemeClr val="bg1"/>
              </a:solidFill>
            </a:endParaRPr>
          </a:p>
        </p:txBody>
      </p:sp>
      <p:sp>
        <p:nvSpPr>
          <p:cNvPr id="12" name="TextBox 11"/>
          <p:cNvSpPr txBox="1"/>
          <p:nvPr/>
        </p:nvSpPr>
        <p:spPr>
          <a:xfrm>
            <a:off x="3940751" y="1561272"/>
            <a:ext cx="1362104" cy="1015663"/>
          </a:xfrm>
          <a:prstGeom prst="rect">
            <a:avLst/>
          </a:prstGeom>
          <a:noFill/>
        </p:spPr>
        <p:txBody>
          <a:bodyPr wrap="none" rtlCol="0">
            <a:spAutoFit/>
          </a:bodyPr>
          <a:lstStyle/>
          <a:p>
            <a:pPr algn="ctr"/>
            <a:r>
              <a:rPr lang="en-US" sz="2000" dirty="0" smtClean="0">
                <a:solidFill>
                  <a:schemeClr val="bg1"/>
                </a:solidFill>
              </a:rPr>
              <a:t>Vector vital</a:t>
            </a:r>
          </a:p>
          <a:p>
            <a:pPr algn="ctr"/>
            <a:r>
              <a:rPr lang="en-US" sz="2000" dirty="0" smtClean="0">
                <a:solidFill>
                  <a:schemeClr val="bg1"/>
                </a:solidFill>
              </a:rPr>
              <a:t>rates and </a:t>
            </a:r>
          </a:p>
          <a:p>
            <a:pPr algn="ctr"/>
            <a:r>
              <a:rPr lang="en-US" sz="2000" dirty="0" smtClean="0">
                <a:solidFill>
                  <a:schemeClr val="bg1"/>
                </a:solidFill>
              </a:rPr>
              <a:t>behavior</a:t>
            </a:r>
            <a:endParaRPr lang="en-US" sz="2000" dirty="0">
              <a:solidFill>
                <a:schemeClr val="bg1"/>
              </a:solidFill>
            </a:endParaRPr>
          </a:p>
        </p:txBody>
      </p:sp>
      <p:sp>
        <p:nvSpPr>
          <p:cNvPr id="13" name="TextBox 12"/>
          <p:cNvSpPr txBox="1"/>
          <p:nvPr/>
        </p:nvSpPr>
        <p:spPr>
          <a:xfrm>
            <a:off x="3868825" y="4461172"/>
            <a:ext cx="1568314" cy="1015663"/>
          </a:xfrm>
          <a:prstGeom prst="rect">
            <a:avLst/>
          </a:prstGeom>
          <a:noFill/>
        </p:spPr>
        <p:txBody>
          <a:bodyPr wrap="none" rtlCol="0">
            <a:spAutoFit/>
          </a:bodyPr>
          <a:lstStyle/>
          <a:p>
            <a:pPr algn="ctr"/>
            <a:r>
              <a:rPr lang="en-US" sz="2000" dirty="0" smtClean="0">
                <a:solidFill>
                  <a:schemeClr val="bg1"/>
                </a:solidFill>
              </a:rPr>
              <a:t>Parasite </a:t>
            </a:r>
          </a:p>
          <a:p>
            <a:pPr algn="ctr"/>
            <a:r>
              <a:rPr lang="en-US" sz="2000" dirty="0" smtClean="0">
                <a:solidFill>
                  <a:schemeClr val="bg1"/>
                </a:solidFill>
              </a:rPr>
              <a:t>development</a:t>
            </a:r>
          </a:p>
          <a:p>
            <a:pPr algn="ctr"/>
            <a:r>
              <a:rPr lang="en-US" sz="2000" dirty="0" smtClean="0">
                <a:solidFill>
                  <a:schemeClr val="bg1"/>
                </a:solidFill>
              </a:rPr>
              <a:t>rates</a:t>
            </a:r>
            <a:endParaRPr lang="en-US" sz="2000" dirty="0">
              <a:solidFill>
                <a:schemeClr val="bg1"/>
              </a:solidFill>
            </a:endParaRPr>
          </a:p>
        </p:txBody>
      </p:sp>
      <p:sp>
        <p:nvSpPr>
          <p:cNvPr id="14" name="TextBox 13"/>
          <p:cNvSpPr txBox="1"/>
          <p:nvPr/>
        </p:nvSpPr>
        <p:spPr>
          <a:xfrm>
            <a:off x="5022673" y="3131403"/>
            <a:ext cx="1662635" cy="707886"/>
          </a:xfrm>
          <a:prstGeom prst="rect">
            <a:avLst/>
          </a:prstGeom>
          <a:noFill/>
        </p:spPr>
        <p:txBody>
          <a:bodyPr wrap="none" rtlCol="0">
            <a:spAutoFit/>
          </a:bodyPr>
          <a:lstStyle/>
          <a:p>
            <a:pPr algn="ctr"/>
            <a:r>
              <a:rPr lang="en-US" sz="2000" dirty="0" smtClean="0">
                <a:solidFill>
                  <a:schemeClr val="bg1"/>
                </a:solidFill>
              </a:rPr>
              <a:t>Risk of human</a:t>
            </a:r>
          </a:p>
          <a:p>
            <a:pPr algn="ctr"/>
            <a:r>
              <a:rPr lang="en-US" sz="2000" dirty="0" smtClean="0">
                <a:solidFill>
                  <a:schemeClr val="bg1"/>
                </a:solidFill>
              </a:rPr>
              <a:t> exposure</a:t>
            </a:r>
            <a:endParaRPr lang="en-US" sz="2000" dirty="0">
              <a:solidFill>
                <a:schemeClr val="bg1"/>
              </a:solidFill>
            </a:endParaRPr>
          </a:p>
        </p:txBody>
      </p:sp>
      <p:sp>
        <p:nvSpPr>
          <p:cNvPr id="15" name="TextBox 14"/>
          <p:cNvSpPr txBox="1"/>
          <p:nvPr/>
        </p:nvSpPr>
        <p:spPr>
          <a:xfrm>
            <a:off x="7412811" y="2971800"/>
            <a:ext cx="1181734" cy="1015663"/>
          </a:xfrm>
          <a:prstGeom prst="rect">
            <a:avLst/>
          </a:prstGeom>
          <a:noFill/>
        </p:spPr>
        <p:txBody>
          <a:bodyPr wrap="none" rtlCol="0">
            <a:spAutoFit/>
          </a:bodyPr>
          <a:lstStyle/>
          <a:p>
            <a:pPr algn="ctr"/>
            <a:r>
              <a:rPr lang="en-US" sz="2000" dirty="0" smtClean="0">
                <a:solidFill>
                  <a:schemeClr val="bg1"/>
                </a:solidFill>
              </a:rPr>
              <a:t>Human </a:t>
            </a:r>
          </a:p>
          <a:p>
            <a:pPr algn="ctr"/>
            <a:r>
              <a:rPr lang="en-US" sz="2000" dirty="0" smtClean="0">
                <a:solidFill>
                  <a:schemeClr val="bg1"/>
                </a:solidFill>
              </a:rPr>
              <a:t>incidence</a:t>
            </a:r>
          </a:p>
          <a:p>
            <a:pPr algn="ctr"/>
            <a:r>
              <a:rPr lang="en-US" sz="2000" dirty="0" smtClean="0">
                <a:solidFill>
                  <a:schemeClr val="bg1"/>
                </a:solidFill>
              </a:rPr>
              <a:t>rates</a:t>
            </a:r>
            <a:endParaRPr lang="en-US" sz="2000" dirty="0">
              <a:solidFill>
                <a:schemeClr val="bg1"/>
              </a:solidFill>
            </a:endParaRPr>
          </a:p>
        </p:txBody>
      </p:sp>
      <p:sp>
        <p:nvSpPr>
          <p:cNvPr id="24" name="TextBox 23"/>
          <p:cNvSpPr txBox="1"/>
          <p:nvPr/>
        </p:nvSpPr>
        <p:spPr>
          <a:xfrm>
            <a:off x="2209800" y="685800"/>
            <a:ext cx="4919104" cy="646331"/>
          </a:xfrm>
          <a:prstGeom prst="rect">
            <a:avLst/>
          </a:prstGeom>
          <a:noFill/>
        </p:spPr>
        <p:txBody>
          <a:bodyPr wrap="none" rtlCol="0">
            <a:spAutoFit/>
          </a:bodyPr>
          <a:lstStyle/>
          <a:p>
            <a:r>
              <a:rPr lang="en-US" sz="3600" dirty="0" smtClean="0">
                <a:solidFill>
                  <a:srgbClr val="FFFF99"/>
                </a:solidFill>
              </a:rPr>
              <a:t>Questioning assumptions</a:t>
            </a:r>
            <a:endParaRPr lang="en-US" sz="3600" dirty="0">
              <a:solidFill>
                <a:srgbClr val="FFFF99"/>
              </a:solidFill>
            </a:endParaRPr>
          </a:p>
        </p:txBody>
      </p:sp>
      <p:cxnSp>
        <p:nvCxnSpPr>
          <p:cNvPr id="27" name="Elbow Connector 26"/>
          <p:cNvCxnSpPr>
            <a:stCxn id="8" idx="3"/>
            <a:endCxn id="7" idx="2"/>
          </p:cNvCxnSpPr>
          <p:nvPr/>
        </p:nvCxnSpPr>
        <p:spPr>
          <a:xfrm flipV="1">
            <a:off x="5555668" y="3962400"/>
            <a:ext cx="273632" cy="1032172"/>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0" name="Elbow Connector 29"/>
          <p:cNvCxnSpPr>
            <a:stCxn id="4" idx="3"/>
            <a:endCxn id="5" idx="1"/>
          </p:cNvCxnSpPr>
          <p:nvPr/>
        </p:nvCxnSpPr>
        <p:spPr>
          <a:xfrm>
            <a:off x="1905000" y="3505200"/>
            <a:ext cx="408710" cy="1588"/>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3" name="Elbow Connector 32"/>
          <p:cNvCxnSpPr>
            <a:stCxn id="5" idx="0"/>
            <a:endCxn id="6" idx="1"/>
          </p:cNvCxnSpPr>
          <p:nvPr/>
        </p:nvCxnSpPr>
        <p:spPr>
          <a:xfrm rot="5400000" flipH="1" flipV="1">
            <a:off x="2966600" y="2266946"/>
            <a:ext cx="1004465" cy="557645"/>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1" name="Shape 40"/>
          <p:cNvCxnSpPr>
            <a:stCxn id="6" idx="3"/>
            <a:endCxn id="7" idx="0"/>
          </p:cNvCxnSpPr>
          <p:nvPr/>
        </p:nvCxnSpPr>
        <p:spPr>
          <a:xfrm>
            <a:off x="5500255" y="2043535"/>
            <a:ext cx="329045" cy="1004465"/>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3" name="Shape 42"/>
          <p:cNvCxnSpPr>
            <a:stCxn id="5" idx="2"/>
            <a:endCxn id="8" idx="1"/>
          </p:cNvCxnSpPr>
          <p:nvPr/>
        </p:nvCxnSpPr>
        <p:spPr>
          <a:xfrm rot="16200000" flipH="1">
            <a:off x="2980453" y="4171957"/>
            <a:ext cx="1032172" cy="613058"/>
          </a:xfrm>
          <a:prstGeom prst="bentConnector2">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9" name="Elbow Connector 48"/>
          <p:cNvCxnSpPr>
            <a:stCxn id="7" idx="3"/>
            <a:endCxn id="9" idx="1"/>
          </p:cNvCxnSpPr>
          <p:nvPr/>
        </p:nvCxnSpPr>
        <p:spPr>
          <a:xfrm>
            <a:off x="6705600" y="3505200"/>
            <a:ext cx="457200" cy="1588"/>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
        <p:nvSpPr>
          <p:cNvPr id="25" name="TextBox 24"/>
          <p:cNvSpPr txBox="1"/>
          <p:nvPr/>
        </p:nvSpPr>
        <p:spPr>
          <a:xfrm>
            <a:off x="6844142" y="2507672"/>
            <a:ext cx="1819729" cy="369332"/>
          </a:xfrm>
          <a:prstGeom prst="rect">
            <a:avLst/>
          </a:prstGeom>
          <a:noFill/>
          <a:ln>
            <a:noFill/>
          </a:ln>
        </p:spPr>
        <p:txBody>
          <a:bodyPr wrap="none" rtlCol="0">
            <a:spAutoFit/>
          </a:bodyPr>
          <a:lstStyle/>
          <a:p>
            <a:r>
              <a:rPr lang="en-US" dirty="0" smtClean="0">
                <a:solidFill>
                  <a:schemeClr val="accent6">
                    <a:lumMod val="75000"/>
                  </a:schemeClr>
                </a:solidFill>
              </a:rPr>
              <a:t>Human immunity</a:t>
            </a:r>
            <a:endParaRPr lang="en-US" dirty="0">
              <a:solidFill>
                <a:schemeClr val="accent6">
                  <a:lumMod val="75000"/>
                </a:schemeClr>
              </a:solidFill>
            </a:endParaRPr>
          </a:p>
        </p:txBody>
      </p:sp>
      <p:sp>
        <p:nvSpPr>
          <p:cNvPr id="26" name="TextBox 25"/>
          <p:cNvSpPr txBox="1"/>
          <p:nvPr/>
        </p:nvSpPr>
        <p:spPr>
          <a:xfrm>
            <a:off x="6844136" y="4156360"/>
            <a:ext cx="1745350" cy="369332"/>
          </a:xfrm>
          <a:prstGeom prst="rect">
            <a:avLst/>
          </a:prstGeom>
          <a:noFill/>
          <a:ln>
            <a:noFill/>
          </a:ln>
        </p:spPr>
        <p:txBody>
          <a:bodyPr wrap="none" rtlCol="0">
            <a:spAutoFit/>
          </a:bodyPr>
          <a:lstStyle/>
          <a:p>
            <a:r>
              <a:rPr lang="en-US" dirty="0" smtClean="0">
                <a:solidFill>
                  <a:schemeClr val="accent6">
                    <a:lumMod val="75000"/>
                  </a:schemeClr>
                </a:solidFill>
              </a:rPr>
              <a:t>Human behavior</a:t>
            </a:r>
            <a:endParaRPr lang="en-US" dirty="0">
              <a:solidFill>
                <a:schemeClr val="accent6">
                  <a:lumMod val="75000"/>
                </a:schemeClr>
              </a:solidFill>
            </a:endParaRPr>
          </a:p>
        </p:txBody>
      </p:sp>
      <p:cxnSp>
        <p:nvCxnSpPr>
          <p:cNvPr id="54" name="Straight Connector 53"/>
          <p:cNvCxnSpPr/>
          <p:nvPr/>
        </p:nvCxnSpPr>
        <p:spPr>
          <a:xfrm rot="16200000" flipH="1">
            <a:off x="5978238" y="3498272"/>
            <a:ext cx="1814948" cy="3"/>
          </a:xfrm>
          <a:prstGeom prst="line">
            <a:avLst/>
          </a:prstGeom>
          <a:ln w="76200">
            <a:solidFill>
              <a:schemeClr val="accent6">
                <a:lumMod val="75000"/>
              </a:schemeClr>
            </a:solidFill>
            <a:prstDash val="sysDash"/>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rgbClr val="FFFFCC"/>
                </a:solidFill>
              </a:rPr>
              <a:t>Causes of the 20</a:t>
            </a:r>
            <a:r>
              <a:rPr lang="en-US" baseline="30000" dirty="0" smtClean="0">
                <a:solidFill>
                  <a:srgbClr val="FFFFCC"/>
                </a:solidFill>
              </a:rPr>
              <a:t>th</a:t>
            </a:r>
            <a:r>
              <a:rPr lang="en-US" dirty="0" smtClean="0">
                <a:solidFill>
                  <a:srgbClr val="FFFFCC"/>
                </a:solidFill>
              </a:rPr>
              <a:t> century malaria “recession”</a:t>
            </a:r>
            <a:endParaRPr lang="en-US" dirty="0">
              <a:solidFill>
                <a:srgbClr val="FFFFCC"/>
              </a:solidFill>
            </a:endParaRPr>
          </a:p>
        </p:txBody>
      </p:sp>
      <p:pic>
        <p:nvPicPr>
          <p:cNvPr id="204802" name="Picture 2" descr="http://faircompanies.com/static/users/nicolas.boullosa/photos/DDT.jpg"/>
          <p:cNvPicPr>
            <a:picLocks noChangeAspect="1" noChangeArrowheads="1"/>
          </p:cNvPicPr>
          <p:nvPr/>
        </p:nvPicPr>
        <p:blipFill>
          <a:blip r:embed="rId3" cstate="print"/>
          <a:srcRect/>
          <a:stretch>
            <a:fillRect/>
          </a:stretch>
        </p:blipFill>
        <p:spPr bwMode="auto">
          <a:xfrm>
            <a:off x="597266" y="1930886"/>
            <a:ext cx="2020408" cy="3274728"/>
          </a:xfrm>
          <a:prstGeom prst="rect">
            <a:avLst/>
          </a:prstGeom>
          <a:noFill/>
          <a:ln>
            <a:solidFill>
              <a:schemeClr val="tx1"/>
            </a:solidFill>
          </a:ln>
        </p:spPr>
      </p:pic>
      <p:pic>
        <p:nvPicPr>
          <p:cNvPr id="204804" name="Picture 4" descr="http://cimic.rutgers.edu/~project/epa/images/wetland.jpg"/>
          <p:cNvPicPr>
            <a:picLocks noChangeAspect="1" noChangeArrowheads="1"/>
          </p:cNvPicPr>
          <p:nvPr/>
        </p:nvPicPr>
        <p:blipFill>
          <a:blip r:embed="rId4" cstate="print"/>
          <a:srcRect/>
          <a:stretch>
            <a:fillRect/>
          </a:stretch>
        </p:blipFill>
        <p:spPr bwMode="auto">
          <a:xfrm>
            <a:off x="3179602" y="2830827"/>
            <a:ext cx="2190750" cy="1476375"/>
          </a:xfrm>
          <a:prstGeom prst="rect">
            <a:avLst/>
          </a:prstGeom>
          <a:noFill/>
          <a:ln>
            <a:solidFill>
              <a:schemeClr val="tx1"/>
            </a:solidFill>
          </a:ln>
        </p:spPr>
      </p:pic>
      <p:pic>
        <p:nvPicPr>
          <p:cNvPr id="204806" name="Picture 6" descr="http://www.intute.ac.uk/hottopics/spotlight/images/SPT57-quinine.jpg"/>
          <p:cNvPicPr>
            <a:picLocks noChangeAspect="1" noChangeArrowheads="1"/>
          </p:cNvPicPr>
          <p:nvPr/>
        </p:nvPicPr>
        <p:blipFill>
          <a:blip r:embed="rId5" cstate="print"/>
          <a:srcRect/>
          <a:stretch>
            <a:fillRect/>
          </a:stretch>
        </p:blipFill>
        <p:spPr bwMode="auto">
          <a:xfrm>
            <a:off x="5914493" y="2379510"/>
            <a:ext cx="2857500" cy="2219325"/>
          </a:xfrm>
          <a:prstGeom prst="rect">
            <a:avLst/>
          </a:prstGeom>
          <a:noFill/>
          <a:ln>
            <a:solidFill>
              <a:schemeClr val="tx1"/>
            </a:solidFill>
          </a:ln>
        </p:spPr>
      </p:pic>
      <p:cxnSp>
        <p:nvCxnSpPr>
          <p:cNvPr id="7" name="Straight Connector 6"/>
          <p:cNvCxnSpPr/>
          <p:nvPr/>
        </p:nvCxnSpPr>
        <p:spPr>
          <a:xfrm>
            <a:off x="201880" y="1650670"/>
            <a:ext cx="2945081" cy="3918857"/>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19350" y="1684317"/>
            <a:ext cx="2945081" cy="3918857"/>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06934" y="1636815"/>
            <a:ext cx="2945081" cy="3918857"/>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C:\WINDOWS\Application Data\Microsoft\Media Catalog\Downloaded Clips\cl21\j0084194.wmf"/>
          <p:cNvPicPr>
            <a:picLocks noChangeAspect="1" noChangeArrowheads="1"/>
          </p:cNvPicPr>
          <p:nvPr/>
        </p:nvPicPr>
        <p:blipFill>
          <a:blip r:embed="rId4" cstate="print"/>
          <a:srcRect/>
          <a:stretch>
            <a:fillRect/>
          </a:stretch>
        </p:blipFill>
        <p:spPr bwMode="auto">
          <a:xfrm>
            <a:off x="5791200" y="2286000"/>
            <a:ext cx="2884488" cy="3614738"/>
          </a:xfrm>
          <a:prstGeom prst="rect">
            <a:avLst/>
          </a:prstGeom>
          <a:noFill/>
        </p:spPr>
      </p:pic>
      <p:pic>
        <p:nvPicPr>
          <p:cNvPr id="27742" name="Picture 94" descr="C:\WINDOWS\Application Data\Microsoft\Media Catalog\Downloaded Clips\cl0\NA00590_.wmf"/>
          <p:cNvPicPr>
            <a:picLocks noChangeAspect="1" noChangeArrowheads="1"/>
          </p:cNvPicPr>
          <p:nvPr/>
        </p:nvPicPr>
        <p:blipFill>
          <a:blip r:embed="rId5" cstate="print"/>
          <a:srcRect/>
          <a:stretch>
            <a:fillRect/>
          </a:stretch>
        </p:blipFill>
        <p:spPr bwMode="auto">
          <a:xfrm>
            <a:off x="6400800" y="1752600"/>
            <a:ext cx="887413" cy="1090613"/>
          </a:xfrm>
          <a:prstGeom prst="rect">
            <a:avLst/>
          </a:prstGeom>
          <a:noFill/>
        </p:spPr>
      </p:pic>
      <p:sp>
        <p:nvSpPr>
          <p:cNvPr id="4" name="Text Box 4"/>
          <p:cNvSpPr txBox="1">
            <a:spLocks noChangeArrowheads="1"/>
          </p:cNvSpPr>
          <p:nvPr/>
        </p:nvSpPr>
        <p:spPr bwMode="auto">
          <a:xfrm>
            <a:off x="838200" y="838200"/>
            <a:ext cx="4572000" cy="4510088"/>
          </a:xfrm>
          <a:prstGeom prst="rect">
            <a:avLst/>
          </a:prstGeom>
          <a:noFill/>
          <a:ln w="9525">
            <a:noFill/>
            <a:miter lim="800000"/>
            <a:headEnd/>
            <a:tailEnd/>
          </a:ln>
          <a:effectLst/>
        </p:spPr>
        <p:txBody>
          <a:bodyPr>
            <a:spAutoFit/>
          </a:bodyPr>
          <a:lstStyle/>
          <a:p>
            <a:pPr>
              <a:spcBef>
                <a:spcPct val="50000"/>
              </a:spcBef>
            </a:pPr>
            <a:r>
              <a:rPr lang="en-US" sz="3200" b="0" dirty="0"/>
              <a:t>“As the atmosphere has warmed over the past century, droughts…and precipitation bursts…have promoted by various means the emergence, resurgence, and spread of infectious disease.”</a:t>
            </a:r>
            <a:r>
              <a:rPr lang="en-US" sz="3600" b="0" dirty="0"/>
              <a:t> </a:t>
            </a:r>
          </a:p>
          <a:p>
            <a:pPr>
              <a:spcBef>
                <a:spcPct val="50000"/>
              </a:spcBef>
            </a:pPr>
            <a:r>
              <a:rPr lang="en-US" sz="2000" b="0" dirty="0"/>
              <a:t>--P. Epstein, </a:t>
            </a:r>
            <a:r>
              <a:rPr lang="en-US" sz="2000" b="0" i="1" dirty="0"/>
              <a:t>Sci. Am.</a:t>
            </a:r>
            <a:r>
              <a:rPr lang="en-US" sz="2000" b="0" dirty="0"/>
              <a:t> 2000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7742"/>
                                        </p:tgtEl>
                                        <p:attrNameLst>
                                          <p:attrName>style.visibility</p:attrName>
                                        </p:attrNameLst>
                                      </p:cBhvr>
                                      <p:to>
                                        <p:strVal val="visible"/>
                                      </p:to>
                                    </p:set>
                                    <p:anim calcmode="lin" valueType="num">
                                      <p:cBhvr additive="base">
                                        <p:cTn id="7" dur="500" fill="hold"/>
                                        <p:tgtEl>
                                          <p:spTgt spid="27742"/>
                                        </p:tgtEl>
                                        <p:attrNameLst>
                                          <p:attrName>ppt_x</p:attrName>
                                        </p:attrNameLst>
                                      </p:cBhvr>
                                      <p:tavLst>
                                        <p:tav tm="0">
                                          <p:val>
                                            <p:strVal val="#ppt_x"/>
                                          </p:val>
                                        </p:tav>
                                        <p:tav tm="100000">
                                          <p:val>
                                            <p:strVal val="#ppt_x"/>
                                          </p:val>
                                        </p:tav>
                                      </p:tavLst>
                                    </p:anim>
                                    <p:anim calcmode="lin" valueType="num">
                                      <p:cBhvr additive="base">
                                        <p:cTn id="8" dur="500" fill="hold"/>
                                        <p:tgtEl>
                                          <p:spTgt spid="27742"/>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99"/>
                </a:solidFill>
              </a:rPr>
              <a:t>21</a:t>
            </a:r>
            <a:r>
              <a:rPr lang="en-US" baseline="30000" dirty="0" smtClean="0">
                <a:solidFill>
                  <a:srgbClr val="FFFF99"/>
                </a:solidFill>
              </a:rPr>
              <a:t>st</a:t>
            </a:r>
            <a:r>
              <a:rPr lang="en-US" dirty="0" smtClean="0">
                <a:solidFill>
                  <a:srgbClr val="FFFF99"/>
                </a:solidFill>
              </a:rPr>
              <a:t> Century Protection</a:t>
            </a:r>
            <a:br>
              <a:rPr lang="en-US" dirty="0" smtClean="0">
                <a:solidFill>
                  <a:srgbClr val="FFFF99"/>
                </a:solidFill>
              </a:rPr>
            </a:br>
            <a:r>
              <a:rPr lang="en-US" sz="3200" dirty="0" smtClean="0">
                <a:solidFill>
                  <a:srgbClr val="FFFF99"/>
                </a:solidFill>
              </a:rPr>
              <a:t>in the developed world</a:t>
            </a:r>
            <a:endParaRPr lang="en-US" dirty="0">
              <a:solidFill>
                <a:srgbClr val="FFFF99"/>
              </a:solidFill>
            </a:endParaRPr>
          </a:p>
        </p:txBody>
      </p:sp>
      <p:pic>
        <p:nvPicPr>
          <p:cNvPr id="228354" name="Picture 2" descr="http://ecofriend.com/wp-content/uploads/2012/07/meshed_wire_window_screens_upzxl.jpg"/>
          <p:cNvPicPr>
            <a:picLocks noChangeAspect="1" noChangeArrowheads="1"/>
          </p:cNvPicPr>
          <p:nvPr/>
        </p:nvPicPr>
        <p:blipFill>
          <a:blip r:embed="rId3" cstate="print"/>
          <a:srcRect/>
          <a:stretch>
            <a:fillRect/>
          </a:stretch>
        </p:blipFill>
        <p:spPr bwMode="auto">
          <a:xfrm>
            <a:off x="0" y="1531937"/>
            <a:ext cx="4433455" cy="3219534"/>
          </a:xfrm>
          <a:prstGeom prst="rect">
            <a:avLst/>
          </a:prstGeom>
          <a:noFill/>
          <a:ln>
            <a:solidFill>
              <a:schemeClr val="tx1"/>
            </a:solidFill>
          </a:ln>
        </p:spPr>
      </p:pic>
      <p:pic>
        <p:nvPicPr>
          <p:cNvPr id="228356" name="Picture 4" descr="http://inspectapedia.com/aircond/WindowAC13DF.jpg"/>
          <p:cNvPicPr>
            <a:picLocks noChangeAspect="1" noChangeArrowheads="1"/>
          </p:cNvPicPr>
          <p:nvPr/>
        </p:nvPicPr>
        <p:blipFill>
          <a:blip r:embed="rId4" cstate="print"/>
          <a:srcRect/>
          <a:stretch>
            <a:fillRect/>
          </a:stretch>
        </p:blipFill>
        <p:spPr bwMode="auto">
          <a:xfrm>
            <a:off x="4920288" y="1537857"/>
            <a:ext cx="4223712" cy="3167784"/>
          </a:xfrm>
          <a:prstGeom prst="rect">
            <a:avLst/>
          </a:prstGeom>
          <a:noFill/>
          <a:ln>
            <a:solidFill>
              <a:schemeClr val="tx1"/>
            </a:solidFill>
          </a:ln>
        </p:spPr>
      </p:pic>
      <p:pic>
        <p:nvPicPr>
          <p:cNvPr id="228358" name="Picture 6" descr="http://www.proteinpower.com/drmike/wp-content/uploads/2007/01/kids-watching-tv-blog-size.jpg"/>
          <p:cNvPicPr>
            <a:picLocks noChangeAspect="1" noChangeArrowheads="1"/>
          </p:cNvPicPr>
          <p:nvPr/>
        </p:nvPicPr>
        <p:blipFill>
          <a:blip r:embed="rId5" cstate="print"/>
          <a:srcRect/>
          <a:stretch>
            <a:fillRect/>
          </a:stretch>
        </p:blipFill>
        <p:spPr bwMode="auto">
          <a:xfrm>
            <a:off x="2163901" y="3476625"/>
            <a:ext cx="4191000" cy="3381375"/>
          </a:xfrm>
          <a:prstGeom prst="rect">
            <a:avLst/>
          </a:prstGeom>
          <a:noFill/>
          <a:ln>
            <a:solidFill>
              <a:schemeClr val="tx1"/>
            </a:solidFill>
          </a:ln>
        </p:spPr>
      </p:pic>
      <p:pic>
        <p:nvPicPr>
          <p:cNvPr id="228362" name="Picture 10" descr="http://msdh.ms.gov/msdhsite/_static/images/photos/WNVYard.jpg"/>
          <p:cNvPicPr>
            <a:picLocks noChangeAspect="1" noChangeArrowheads="1"/>
          </p:cNvPicPr>
          <p:nvPr/>
        </p:nvPicPr>
        <p:blipFill>
          <a:blip r:embed="rId6" cstate="print"/>
          <a:srcRect/>
          <a:stretch>
            <a:fillRect/>
          </a:stretch>
        </p:blipFill>
        <p:spPr bwMode="auto">
          <a:xfrm>
            <a:off x="6836343" y="4948337"/>
            <a:ext cx="1143000" cy="1143001"/>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http://i1.trekearth.com/photos/220/village_surveys_015p.jpg"/>
          <p:cNvPicPr>
            <a:picLocks noChangeAspect="1" noChangeArrowheads="1"/>
          </p:cNvPicPr>
          <p:nvPr/>
        </p:nvPicPr>
        <p:blipFill>
          <a:blip r:embed="rId3" cstate="print"/>
          <a:srcRect/>
          <a:stretch>
            <a:fillRect/>
          </a:stretch>
        </p:blipFill>
        <p:spPr bwMode="auto">
          <a:xfrm>
            <a:off x="1143000" y="1123949"/>
            <a:ext cx="6867525" cy="4362451"/>
          </a:xfrm>
          <a:prstGeom prst="rect">
            <a:avLst/>
          </a:prstGeom>
          <a:noFill/>
        </p:spPr>
      </p:pic>
      <p:sp>
        <p:nvSpPr>
          <p:cNvPr id="3" name="TextBox 2"/>
          <p:cNvSpPr txBox="1"/>
          <p:nvPr/>
        </p:nvSpPr>
        <p:spPr>
          <a:xfrm>
            <a:off x="3810000" y="2209800"/>
            <a:ext cx="4191000" cy="2554545"/>
          </a:xfrm>
          <a:prstGeom prst="rect">
            <a:avLst/>
          </a:prstGeom>
          <a:solidFill>
            <a:schemeClr val="accent6">
              <a:lumMod val="75000"/>
            </a:schemeClr>
          </a:solidFill>
          <a:ln>
            <a:solidFill>
              <a:schemeClr val="tx1"/>
            </a:solidFill>
          </a:ln>
        </p:spPr>
        <p:txBody>
          <a:bodyPr wrap="square" rtlCol="0">
            <a:spAutoFit/>
          </a:bodyPr>
          <a:lstStyle/>
          <a:p>
            <a:pPr algn="ctr"/>
            <a:r>
              <a:rPr lang="en-US" sz="3200" dirty="0" smtClean="0">
                <a:solidFill>
                  <a:srgbClr val="FFFF99"/>
                </a:solidFill>
              </a:rPr>
              <a:t>Hypothesis: </a:t>
            </a:r>
            <a:r>
              <a:rPr lang="en-US" sz="3200" dirty="0" smtClean="0"/>
              <a:t>Increase in standard of living will prevent increased </a:t>
            </a:r>
            <a:r>
              <a:rPr lang="en-US" sz="3200" i="1" dirty="0" smtClean="0"/>
              <a:t>risk</a:t>
            </a:r>
            <a:r>
              <a:rPr lang="en-US" sz="3200" dirty="0" smtClean="0"/>
              <a:t> from translating into increased </a:t>
            </a:r>
            <a:r>
              <a:rPr lang="en-US" sz="3200" i="1" dirty="0" smtClean="0"/>
              <a:t>actual cases.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a:stretch>
            <a:fillRect/>
          </a:stretch>
        </p:blipFill>
        <p:spPr bwMode="auto">
          <a:xfrm>
            <a:off x="1042988" y="1872663"/>
            <a:ext cx="7058025" cy="3305175"/>
          </a:xfrm>
          <a:prstGeom prst="rect">
            <a:avLst/>
          </a:prstGeom>
          <a:noFill/>
          <a:ln w="9525">
            <a:noFill/>
            <a:miter lim="800000"/>
            <a:headEnd/>
            <a:tailEnd/>
          </a:ln>
        </p:spPr>
      </p:pic>
      <p:sp>
        <p:nvSpPr>
          <p:cNvPr id="3" name="TextBox 2"/>
          <p:cNvSpPr txBox="1"/>
          <p:nvPr/>
        </p:nvSpPr>
        <p:spPr>
          <a:xfrm>
            <a:off x="4572000" y="6400800"/>
            <a:ext cx="3323539" cy="338554"/>
          </a:xfrm>
          <a:prstGeom prst="rect">
            <a:avLst/>
          </a:prstGeom>
          <a:noFill/>
        </p:spPr>
        <p:txBody>
          <a:bodyPr wrap="none" rtlCol="0">
            <a:spAutoFit/>
          </a:bodyPr>
          <a:lstStyle/>
          <a:p>
            <a:r>
              <a:rPr lang="en-US" sz="1600" dirty="0" err="1" smtClean="0"/>
              <a:t>Béguin</a:t>
            </a:r>
            <a:r>
              <a:rPr lang="en-US" sz="1600" dirty="0" smtClean="0"/>
              <a:t> et al. 2011. Global </a:t>
            </a:r>
            <a:r>
              <a:rPr lang="en-US" sz="1600" dirty="0" err="1" smtClean="0"/>
              <a:t>Env</a:t>
            </a:r>
            <a:r>
              <a:rPr lang="en-US" sz="1600" dirty="0" smtClean="0"/>
              <a:t> Change</a:t>
            </a:r>
            <a:endParaRPr lang="en-US" sz="1600" dirty="0"/>
          </a:p>
        </p:txBody>
      </p:sp>
      <p:sp>
        <p:nvSpPr>
          <p:cNvPr id="7" name="TextBox 6"/>
          <p:cNvSpPr txBox="1"/>
          <p:nvPr/>
        </p:nvSpPr>
        <p:spPr>
          <a:xfrm>
            <a:off x="-400797" y="1"/>
            <a:ext cx="9979784" cy="954107"/>
          </a:xfrm>
          <a:prstGeom prst="rect">
            <a:avLst/>
          </a:prstGeom>
          <a:noFill/>
        </p:spPr>
        <p:txBody>
          <a:bodyPr wrap="square" rtlCol="0">
            <a:spAutoFit/>
          </a:bodyPr>
          <a:lstStyle/>
          <a:p>
            <a:pPr algn="ctr"/>
            <a:r>
              <a:rPr lang="en-US" sz="2800" dirty="0" smtClean="0">
                <a:solidFill>
                  <a:srgbClr val="FFFFCC"/>
                </a:solidFill>
              </a:rPr>
              <a:t>Modeled change in malaria between 2010 and 2050:</a:t>
            </a:r>
          </a:p>
          <a:p>
            <a:pPr algn="ctr"/>
            <a:r>
              <a:rPr lang="en-US" sz="2800" dirty="0" smtClean="0">
                <a:solidFill>
                  <a:srgbClr val="FFFFCC"/>
                </a:solidFill>
              </a:rPr>
              <a:t>Climate and socioeconomic changes</a:t>
            </a:r>
            <a:endParaRPr lang="en-US" sz="2800" dirty="0">
              <a:solidFill>
                <a:srgbClr val="FFFFCC"/>
              </a:solidFill>
            </a:endParaRPr>
          </a:p>
        </p:txBody>
      </p:sp>
      <p:sp>
        <p:nvSpPr>
          <p:cNvPr id="13" name="TextBox 12"/>
          <p:cNvSpPr txBox="1"/>
          <p:nvPr/>
        </p:nvSpPr>
        <p:spPr>
          <a:xfrm>
            <a:off x="3810000" y="2209800"/>
            <a:ext cx="4191000" cy="2554545"/>
          </a:xfrm>
          <a:prstGeom prst="rect">
            <a:avLst/>
          </a:prstGeom>
          <a:solidFill>
            <a:schemeClr val="accent6">
              <a:lumMod val="75000"/>
            </a:schemeClr>
          </a:solidFill>
          <a:ln>
            <a:solidFill>
              <a:schemeClr val="tx1"/>
            </a:solidFill>
          </a:ln>
        </p:spPr>
        <p:txBody>
          <a:bodyPr wrap="square" rtlCol="0">
            <a:spAutoFit/>
          </a:bodyPr>
          <a:lstStyle/>
          <a:p>
            <a:pPr algn="ctr"/>
            <a:r>
              <a:rPr lang="en-US" sz="3200" dirty="0" smtClean="0">
                <a:solidFill>
                  <a:srgbClr val="FFFF99"/>
                </a:solidFill>
              </a:rPr>
              <a:t>Answer: </a:t>
            </a:r>
            <a:r>
              <a:rPr lang="en-US" sz="3200" dirty="0" smtClean="0"/>
              <a:t>210 M more people at risk even with 4-fold increase in per capita gross domestic product</a:t>
            </a:r>
            <a:r>
              <a:rPr lang="en-US" sz="3200" i="1" dirty="0" smtClean="0"/>
              <a: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4449" y="795647"/>
            <a:ext cx="5609934" cy="646331"/>
          </a:xfrm>
          <a:prstGeom prst="rect">
            <a:avLst/>
          </a:prstGeom>
          <a:noFill/>
        </p:spPr>
        <p:txBody>
          <a:bodyPr wrap="none" rtlCol="0">
            <a:spAutoFit/>
          </a:bodyPr>
          <a:lstStyle/>
          <a:p>
            <a:r>
              <a:rPr lang="en-US" sz="3600" dirty="0" smtClean="0"/>
              <a:t>Will malaria re-enter the US?</a:t>
            </a:r>
            <a:endParaRPr lang="en-US" sz="3600" dirty="0"/>
          </a:p>
        </p:txBody>
      </p:sp>
      <p:pic>
        <p:nvPicPr>
          <p:cNvPr id="115714" name="Picture 2" descr="http://entnemdept.ufl.edu/creatures/aquatic/An_quadrimaculatus02a.jpg"/>
          <p:cNvPicPr>
            <a:picLocks noChangeAspect="1" noChangeArrowheads="1"/>
          </p:cNvPicPr>
          <p:nvPr/>
        </p:nvPicPr>
        <p:blipFill>
          <a:blip r:embed="rId3" cstate="print"/>
          <a:srcRect/>
          <a:stretch>
            <a:fillRect/>
          </a:stretch>
        </p:blipFill>
        <p:spPr bwMode="auto">
          <a:xfrm>
            <a:off x="3304922" y="3048000"/>
            <a:ext cx="5839078" cy="3810000"/>
          </a:xfrm>
          <a:prstGeom prst="rect">
            <a:avLst/>
          </a:prstGeom>
          <a:noFill/>
        </p:spPr>
      </p:pic>
      <p:sp>
        <p:nvSpPr>
          <p:cNvPr id="3" name="TextBox 2"/>
          <p:cNvSpPr txBox="1"/>
          <p:nvPr/>
        </p:nvSpPr>
        <p:spPr>
          <a:xfrm>
            <a:off x="4989555" y="6410980"/>
            <a:ext cx="4230645" cy="523220"/>
          </a:xfrm>
          <a:prstGeom prst="rect">
            <a:avLst/>
          </a:prstGeom>
          <a:solidFill>
            <a:srgbClr val="FFFFFF"/>
          </a:solidFill>
        </p:spPr>
        <p:txBody>
          <a:bodyPr wrap="none" rtlCol="0">
            <a:spAutoFit/>
          </a:bodyPr>
          <a:lstStyle/>
          <a:p>
            <a:r>
              <a:rPr lang="en-US" sz="2800" i="1" dirty="0" smtClean="0">
                <a:solidFill>
                  <a:schemeClr val="bg1"/>
                </a:solidFill>
              </a:rPr>
              <a:t>Anopheles </a:t>
            </a:r>
            <a:r>
              <a:rPr lang="en-US" sz="2800" i="1" dirty="0" err="1" smtClean="0">
                <a:solidFill>
                  <a:schemeClr val="bg1"/>
                </a:solidFill>
              </a:rPr>
              <a:t>quadrimaculatus</a:t>
            </a:r>
            <a:endParaRPr lang="en-US" sz="2800" i="1" dirty="0">
              <a:solidFill>
                <a:schemeClr val="bg1"/>
              </a:solidFill>
            </a:endParaRPr>
          </a:p>
        </p:txBody>
      </p:sp>
      <p:graphicFrame>
        <p:nvGraphicFramePr>
          <p:cNvPr id="115715" name="Object 3"/>
          <p:cNvGraphicFramePr>
            <a:graphicFrameLocks noChangeAspect="1"/>
          </p:cNvGraphicFramePr>
          <p:nvPr/>
        </p:nvGraphicFramePr>
        <p:xfrm>
          <a:off x="0" y="0"/>
          <a:ext cx="5997575" cy="5265738"/>
        </p:xfrm>
        <a:graphic>
          <a:graphicData uri="http://schemas.openxmlformats.org/presentationml/2006/ole">
            <p:oleObj spid="_x0000_s115715" name="SPW 11.0 Graph" r:id="rId4" imgW="5996880" imgH="5266080" progId="SigmaPlotGraphicObject.10">
              <p:embed/>
            </p:oleObj>
          </a:graphicData>
        </a:graphic>
      </p:graphicFrame>
      <p:sp>
        <p:nvSpPr>
          <p:cNvPr id="6" name="TextBox 5"/>
          <p:cNvSpPr txBox="1"/>
          <p:nvPr/>
        </p:nvSpPr>
        <p:spPr>
          <a:xfrm>
            <a:off x="2458192" y="439387"/>
            <a:ext cx="1569019" cy="369332"/>
          </a:xfrm>
          <a:prstGeom prst="rect">
            <a:avLst/>
          </a:prstGeom>
          <a:noFill/>
        </p:spPr>
        <p:txBody>
          <a:bodyPr wrap="none" rtlCol="0">
            <a:spAutoFit/>
          </a:bodyPr>
          <a:lstStyle/>
          <a:p>
            <a:r>
              <a:rPr lang="en-US" dirty="0" smtClean="0">
                <a:solidFill>
                  <a:schemeClr val="bg1"/>
                </a:solidFill>
              </a:rPr>
              <a:t>Data from CDC</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7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
            <a:ext cx="5334000" cy="4572000"/>
            <a:chOff x="0" y="0"/>
            <a:chExt cx="9144000" cy="6886803"/>
          </a:xfrm>
        </p:grpSpPr>
        <p:sp>
          <p:nvSpPr>
            <p:cNvPr id="3" name="Rectangle 2"/>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Box 1"/>
            <p:cNvSpPr txBox="1">
              <a:spLocks noChangeArrowheads="1"/>
            </p:cNvSpPr>
            <p:nvPr/>
          </p:nvSpPr>
          <p:spPr bwMode="auto">
            <a:xfrm>
              <a:off x="325441" y="381641"/>
              <a:ext cx="8494560" cy="447815"/>
            </a:xfrm>
            <a:prstGeom prst="rect">
              <a:avLst/>
            </a:prstGeom>
            <a:noFill/>
            <a:ln w="9525">
              <a:noFill/>
              <a:miter lim="800000"/>
              <a:headEnd/>
              <a:tailEnd/>
            </a:ln>
          </p:spPr>
          <p:txBody>
            <a:bodyPr lIns="0" tIns="0" rIns="0" bIns="0">
              <a:spAutoFit/>
            </a:bodyPr>
            <a:lstStyle/>
            <a:p>
              <a:pPr algn="ctr">
                <a:lnSpc>
                  <a:spcPct val="97000"/>
                </a:lnSpc>
                <a:buClr>
                  <a:srgbClr val="000000"/>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a:solidFill>
                    <a:srgbClr val="000000"/>
                  </a:solidFill>
                  <a:latin typeface="Arial" charset="0"/>
                </a:rPr>
                <a:t>Relationship between temperature and </a:t>
              </a:r>
              <a:endParaRPr lang="en-GB" sz="1500" b="1" dirty="0" smtClean="0">
                <a:solidFill>
                  <a:srgbClr val="000000"/>
                </a:solidFill>
                <a:latin typeface="Arial" charset="0"/>
              </a:endParaRPr>
            </a:p>
            <a:p>
              <a:pPr algn="ctr">
                <a:lnSpc>
                  <a:spcPct val="97000"/>
                </a:lnSpc>
                <a:buClr>
                  <a:srgbClr val="000000"/>
                </a:buCl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latin typeface="Arial" charset="0"/>
                </a:rPr>
                <a:t>malaria </a:t>
              </a:r>
              <a:r>
                <a:rPr lang="en-GB" sz="1500" b="1" dirty="0">
                  <a:solidFill>
                    <a:srgbClr val="000000"/>
                  </a:solidFill>
                  <a:latin typeface="Arial" charset="0"/>
                </a:rPr>
                <a:t>parasite development time inside the </a:t>
              </a:r>
              <a:r>
                <a:rPr lang="en-GB" sz="1500" b="1" dirty="0" smtClean="0">
                  <a:solidFill>
                    <a:srgbClr val="000000"/>
                  </a:solidFill>
                  <a:latin typeface="Arial" charset="0"/>
                </a:rPr>
                <a:t>mosquito</a:t>
              </a:r>
              <a:endParaRPr lang="en-GB" sz="1500" b="1" dirty="0">
                <a:solidFill>
                  <a:srgbClr val="000000"/>
                </a:solidFill>
                <a:latin typeface="Arial" charset="0"/>
              </a:endParaRPr>
            </a:p>
          </p:txBody>
        </p:sp>
        <p:pic>
          <p:nvPicPr>
            <p:cNvPr id="5" name="Picture 2"/>
            <p:cNvPicPr>
              <a:picLocks noChangeAspect="1" noChangeArrowheads="1"/>
            </p:cNvPicPr>
            <p:nvPr/>
          </p:nvPicPr>
          <p:blipFill>
            <a:blip r:embed="rId3" cstate="print"/>
            <a:srcRect/>
            <a:stretch>
              <a:fillRect/>
            </a:stretch>
          </p:blipFill>
          <p:spPr bwMode="auto">
            <a:xfrm>
              <a:off x="2880" y="5943504"/>
              <a:ext cx="9108000" cy="943299"/>
            </a:xfrm>
            <a:prstGeom prst="rect">
              <a:avLst/>
            </a:prstGeom>
            <a:noFill/>
          </p:spPr>
        </p:pic>
        <p:pic>
          <p:nvPicPr>
            <p:cNvPr id="6" name="Picture 3"/>
            <p:cNvPicPr>
              <a:picLocks noChangeAspect="1" noChangeArrowheads="1"/>
            </p:cNvPicPr>
            <p:nvPr/>
          </p:nvPicPr>
          <p:blipFill>
            <a:blip r:embed="rId4" cstate="print"/>
            <a:srcRect/>
            <a:stretch>
              <a:fillRect/>
            </a:stretch>
          </p:blipFill>
          <p:spPr bwMode="auto">
            <a:xfrm>
              <a:off x="678240" y="979303"/>
              <a:ext cx="7791840" cy="4895074"/>
            </a:xfrm>
            <a:prstGeom prst="rect">
              <a:avLst/>
            </a:prstGeom>
            <a:noFill/>
          </p:spPr>
        </p:pic>
        <p:sp>
          <p:nvSpPr>
            <p:cNvPr id="7" name="Text Box 4"/>
            <p:cNvSpPr txBox="1">
              <a:spLocks noChangeArrowheads="1"/>
            </p:cNvSpPr>
            <p:nvPr/>
          </p:nvSpPr>
          <p:spPr bwMode="auto">
            <a:xfrm>
              <a:off x="678241" y="5972308"/>
              <a:ext cx="3918240" cy="164212"/>
            </a:xfrm>
            <a:prstGeom prst="rect">
              <a:avLst/>
            </a:prstGeom>
            <a:noFill/>
            <a:ln w="9525">
              <a:noFill/>
              <a:miter lim="800000"/>
              <a:headEnd/>
              <a:tailEnd/>
            </a:ln>
          </p:spPr>
          <p:txBody>
            <a:bodyPr lIns="0" tIns="0" rIns="0" bIns="0">
              <a:spAutoFit/>
            </a:bodyPr>
            <a:lstStyle/>
            <a:p>
              <a:pPr>
                <a:lnSpc>
                  <a:spcPct val="97000"/>
                </a:lnSpc>
                <a:buClr>
                  <a:srgbClr val="000000"/>
                </a:buClr>
                <a:buSzPct val="45000"/>
                <a:tabLst>
                  <a:tab pos="656650" algn="l"/>
                  <a:tab pos="1313299" algn="l"/>
                  <a:tab pos="1969949" algn="l"/>
                  <a:tab pos="2626599" algn="l"/>
                  <a:tab pos="3283248" algn="l"/>
                </a:tabLst>
              </a:pPr>
              <a:r>
                <a:rPr lang="en-GB" sz="1100" b="1" dirty="0">
                  <a:solidFill>
                    <a:srgbClr val="000000"/>
                  </a:solidFill>
                  <a:latin typeface="Arial" charset="0"/>
                </a:rPr>
                <a:t>Patz J A, Olson S H PNAS 2006;103:5635-5636</a:t>
              </a:r>
            </a:p>
          </p:txBody>
        </p:sp>
        <p:sp>
          <p:nvSpPr>
            <p:cNvPr id="8" name="Text Box 5"/>
            <p:cNvSpPr txBox="1">
              <a:spLocks noChangeArrowheads="1"/>
            </p:cNvSpPr>
            <p:nvPr/>
          </p:nvSpPr>
          <p:spPr bwMode="auto">
            <a:xfrm>
              <a:off x="97920" y="6613175"/>
              <a:ext cx="4930560" cy="101246"/>
            </a:xfrm>
            <a:prstGeom prst="rect">
              <a:avLst/>
            </a:prstGeom>
            <a:noFill/>
            <a:ln w="9525">
              <a:noFill/>
              <a:miter lim="800000"/>
              <a:headEnd/>
              <a:tailEnd/>
            </a:ln>
          </p:spPr>
          <p:txBody>
            <a:bodyPr lIns="0" tIns="0" rIns="0" bIns="0">
              <a:spAutoFit/>
            </a:bodyPr>
            <a:lstStyle/>
            <a:p>
              <a:pPr marL="77761" indent="-77761">
                <a:lnSpc>
                  <a:spcPct val="94000"/>
                </a:lnSpc>
                <a:buClr>
                  <a:srgbClr val="000000"/>
                </a:buClr>
                <a:buSzPct val="45000"/>
                <a:tabLst>
                  <a:tab pos="656650" algn="l"/>
                  <a:tab pos="1313299" algn="l"/>
                  <a:tab pos="1969949" algn="l"/>
                  <a:tab pos="2626599" algn="l"/>
                  <a:tab pos="3283248" algn="l"/>
                  <a:tab pos="3939898" algn="l"/>
                  <a:tab pos="4596548" algn="l"/>
                </a:tabLst>
              </a:pPr>
              <a:r>
                <a:rPr lang="en-GB" sz="700" dirty="0">
                  <a:solidFill>
                    <a:srgbClr val="000000"/>
                  </a:solidFill>
                  <a:latin typeface="Arial" charset="0"/>
                </a:rPr>
                <a:t>©2006 by National Academy of Sciences</a:t>
              </a:r>
            </a:p>
          </p:txBody>
        </p:sp>
      </p:grpSp>
      <p:pic>
        <p:nvPicPr>
          <p:cNvPr id="9" name="Picture 2" descr="http://ecofriend.com/wp-content/uploads/2012/07/meshed_wire_window_screens_upzxl.jpg"/>
          <p:cNvPicPr>
            <a:picLocks noChangeAspect="1" noChangeArrowheads="1"/>
          </p:cNvPicPr>
          <p:nvPr/>
        </p:nvPicPr>
        <p:blipFill>
          <a:blip r:embed="rId5" cstate="print"/>
          <a:srcRect/>
          <a:stretch>
            <a:fillRect/>
          </a:stretch>
        </p:blipFill>
        <p:spPr bwMode="auto">
          <a:xfrm>
            <a:off x="4710545" y="3638466"/>
            <a:ext cx="4433455" cy="32195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Countries where current or previous local transmission of chikungunya virus is found, listed in below data table"/>
          <p:cNvPicPr>
            <a:picLocks noChangeAspect="1" noChangeArrowheads="1"/>
          </p:cNvPicPr>
          <p:nvPr/>
        </p:nvPicPr>
        <p:blipFill>
          <a:blip r:embed="rId2" cstate="print"/>
          <a:srcRect/>
          <a:stretch>
            <a:fillRect/>
          </a:stretch>
        </p:blipFill>
        <p:spPr bwMode="auto">
          <a:xfrm>
            <a:off x="1295400" y="1371600"/>
            <a:ext cx="5772150" cy="4000501"/>
          </a:xfrm>
          <a:prstGeom prst="rect">
            <a:avLst/>
          </a:prstGeom>
          <a:noFill/>
        </p:spPr>
      </p:pic>
      <p:sp>
        <p:nvSpPr>
          <p:cNvPr id="3" name="TextBox 2"/>
          <p:cNvSpPr txBox="1"/>
          <p:nvPr/>
        </p:nvSpPr>
        <p:spPr>
          <a:xfrm>
            <a:off x="1295400" y="533400"/>
            <a:ext cx="6185539" cy="523220"/>
          </a:xfrm>
          <a:prstGeom prst="rect">
            <a:avLst/>
          </a:prstGeom>
          <a:noFill/>
        </p:spPr>
        <p:txBody>
          <a:bodyPr wrap="none" rtlCol="0">
            <a:spAutoFit/>
          </a:bodyPr>
          <a:lstStyle/>
          <a:p>
            <a:r>
              <a:rPr lang="en-US" sz="2800" dirty="0" err="1" smtClean="0"/>
              <a:t>Chikungunya</a:t>
            </a:r>
            <a:r>
              <a:rPr lang="en-US" sz="2800" dirty="0" smtClean="0"/>
              <a:t> virus “that which bends up”</a:t>
            </a:r>
            <a:endParaRPr lang="en-US" sz="2800" dirty="0"/>
          </a:p>
        </p:txBody>
      </p:sp>
      <p:sp>
        <p:nvSpPr>
          <p:cNvPr id="4" name="TextBox 3"/>
          <p:cNvSpPr txBox="1"/>
          <p:nvPr/>
        </p:nvSpPr>
        <p:spPr>
          <a:xfrm>
            <a:off x="5105400" y="5638800"/>
            <a:ext cx="1329018" cy="369332"/>
          </a:xfrm>
          <a:prstGeom prst="rect">
            <a:avLst/>
          </a:prstGeom>
          <a:noFill/>
        </p:spPr>
        <p:txBody>
          <a:bodyPr wrap="none" rtlCol="0">
            <a:spAutoFit/>
          </a:bodyPr>
          <a:lstStyle/>
          <a:p>
            <a:r>
              <a:rPr lang="en-US" dirty="0" smtClean="0"/>
              <a:t>Source: CDC</a:t>
            </a:r>
            <a:endParaRPr lang="en-US" dirty="0"/>
          </a:p>
        </p:txBody>
      </p:sp>
      <p:pic>
        <p:nvPicPr>
          <p:cNvPr id="129026" name="Picture 2" descr="Image: Aedes aegypti mosquito"/>
          <p:cNvPicPr>
            <a:picLocks noChangeAspect="1" noChangeArrowheads="1"/>
          </p:cNvPicPr>
          <p:nvPr/>
        </p:nvPicPr>
        <p:blipFill>
          <a:blip r:embed="rId3" cstate="print"/>
          <a:srcRect/>
          <a:stretch>
            <a:fillRect/>
          </a:stretch>
        </p:blipFill>
        <p:spPr bwMode="auto">
          <a:xfrm>
            <a:off x="7086600" y="1409699"/>
            <a:ext cx="1905000" cy="1257301"/>
          </a:xfrm>
          <a:prstGeom prst="rect">
            <a:avLst/>
          </a:prstGeom>
          <a:noFill/>
        </p:spPr>
      </p:pic>
      <p:cxnSp>
        <p:nvCxnSpPr>
          <p:cNvPr id="7" name="Straight Arrow Connector 6"/>
          <p:cNvCxnSpPr/>
          <p:nvPr/>
        </p:nvCxnSpPr>
        <p:spPr>
          <a:xfrm flipV="1">
            <a:off x="1905000" y="3276600"/>
            <a:ext cx="914400" cy="457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295400" y="3886200"/>
            <a:ext cx="3047116" cy="1200329"/>
          </a:xfrm>
          <a:prstGeom prst="rect">
            <a:avLst/>
          </a:prstGeom>
          <a:noFill/>
        </p:spPr>
        <p:txBody>
          <a:bodyPr wrap="none" rtlCol="0">
            <a:spAutoFit/>
          </a:bodyPr>
          <a:lstStyle/>
          <a:p>
            <a:r>
              <a:rPr lang="en-US" sz="2400" dirty="0" smtClean="0">
                <a:solidFill>
                  <a:srgbClr val="FF0000"/>
                </a:solidFill>
              </a:rPr>
              <a:t>6,675 locally-</a:t>
            </a:r>
          </a:p>
          <a:p>
            <a:r>
              <a:rPr lang="en-US" sz="2400" dirty="0" smtClean="0">
                <a:solidFill>
                  <a:srgbClr val="FF0000"/>
                </a:solidFill>
              </a:rPr>
              <a:t>transmitted cases as of</a:t>
            </a:r>
          </a:p>
          <a:p>
            <a:r>
              <a:rPr lang="en-US" sz="2400" dirty="0" smtClean="0">
                <a:solidFill>
                  <a:srgbClr val="FF0000"/>
                </a:solidFill>
              </a:rPr>
              <a:t>Feb. 21, 2014</a:t>
            </a:r>
            <a:endParaRPr lang="en-US" sz="2400" dirty="0">
              <a:solidFill>
                <a:srgbClr val="FF0000"/>
              </a:solidFill>
            </a:endParaRPr>
          </a:p>
        </p:txBody>
      </p:sp>
      <p:sp>
        <p:nvSpPr>
          <p:cNvPr id="9" name="TextBox 8"/>
          <p:cNvSpPr txBox="1"/>
          <p:nvPr/>
        </p:nvSpPr>
        <p:spPr>
          <a:xfrm>
            <a:off x="7079675" y="2895600"/>
            <a:ext cx="2097049" cy="707886"/>
          </a:xfrm>
          <a:prstGeom prst="rect">
            <a:avLst/>
          </a:prstGeom>
          <a:noFill/>
        </p:spPr>
        <p:txBody>
          <a:bodyPr wrap="none" rtlCol="0">
            <a:spAutoFit/>
          </a:bodyPr>
          <a:lstStyle/>
          <a:p>
            <a:r>
              <a:rPr lang="en-US" sz="2000" i="1" dirty="0" err="1" smtClean="0"/>
              <a:t>Aedes</a:t>
            </a:r>
            <a:r>
              <a:rPr lang="en-US" sz="2000" i="1" dirty="0" smtClean="0"/>
              <a:t> </a:t>
            </a:r>
            <a:r>
              <a:rPr lang="en-US" sz="2000" i="1" dirty="0" err="1" smtClean="0"/>
              <a:t>aegypti</a:t>
            </a:r>
            <a:endParaRPr lang="en-US" sz="2000" i="1" dirty="0" smtClean="0"/>
          </a:p>
          <a:p>
            <a:r>
              <a:rPr lang="en-US" sz="2000" dirty="0" smtClean="0"/>
              <a:t>and</a:t>
            </a:r>
            <a:r>
              <a:rPr lang="en-US" sz="2000" i="1" dirty="0" smtClean="0"/>
              <a:t> </a:t>
            </a:r>
            <a:r>
              <a:rPr lang="en-US" sz="2000" i="1" dirty="0" err="1" smtClean="0"/>
              <a:t>Ae</a:t>
            </a:r>
            <a:r>
              <a:rPr lang="en-US" sz="2000" i="1" dirty="0" smtClean="0"/>
              <a:t>. </a:t>
            </a:r>
            <a:r>
              <a:rPr lang="en-US" sz="2000" i="1" dirty="0" err="1" smtClean="0"/>
              <a:t>albopictus</a:t>
            </a:r>
            <a:endParaRPr lang="en-US" sz="2000"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l="9956" t="13542" r="11567" b="6250"/>
          <a:stretch>
            <a:fillRect/>
          </a:stretch>
        </p:blipFill>
        <p:spPr bwMode="auto">
          <a:xfrm>
            <a:off x="0" y="1828800"/>
            <a:ext cx="8221682" cy="47244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t="6959" r="1667" b="74362"/>
          <a:stretch>
            <a:fillRect/>
          </a:stretch>
        </p:blipFill>
        <p:spPr bwMode="auto">
          <a:xfrm>
            <a:off x="0" y="0"/>
            <a:ext cx="9144000" cy="976572"/>
          </a:xfrm>
          <a:prstGeom prst="rect">
            <a:avLst/>
          </a:prstGeom>
          <a:noFill/>
          <a:ln w="9525">
            <a:noFill/>
            <a:miter lim="800000"/>
            <a:headEnd/>
            <a:tailEnd/>
          </a:ln>
        </p:spPr>
      </p:pic>
      <p:sp>
        <p:nvSpPr>
          <p:cNvPr id="12" name="Rectangle 11"/>
          <p:cNvSpPr/>
          <p:nvPr/>
        </p:nvSpPr>
        <p:spPr>
          <a:xfrm>
            <a:off x="6019800" y="5638800"/>
            <a:ext cx="2895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6200" y="3429000"/>
            <a:ext cx="914400" cy="838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a:blip r:embed="rId4" cstate="print"/>
          <a:srcRect l="9956" t="40841" r="11567" b="44792"/>
          <a:stretch>
            <a:fillRect/>
          </a:stretch>
        </p:blipFill>
        <p:spPr bwMode="auto">
          <a:xfrm>
            <a:off x="0" y="958187"/>
            <a:ext cx="8458200" cy="870613"/>
          </a:xfrm>
          <a:prstGeom prst="rect">
            <a:avLst/>
          </a:prstGeom>
          <a:noFill/>
          <a:ln w="9525">
            <a:noFill/>
            <a:miter lim="800000"/>
            <a:headEnd/>
            <a:tailEnd/>
          </a:ln>
        </p:spPr>
      </p:pic>
      <p:sp>
        <p:nvSpPr>
          <p:cNvPr id="15" name="Rectangle 14"/>
          <p:cNvSpPr/>
          <p:nvPr/>
        </p:nvSpPr>
        <p:spPr>
          <a:xfrm>
            <a:off x="5486400" y="5562600"/>
            <a:ext cx="2743200" cy="990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229600" y="0"/>
            <a:ext cx="9144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3048000" y="1524000"/>
            <a:ext cx="4572000" cy="3030855"/>
            <a:chOff x="3048000" y="1524000"/>
            <a:chExt cx="4572000" cy="3030855"/>
          </a:xfrm>
        </p:grpSpPr>
        <p:sp>
          <p:nvSpPr>
            <p:cNvPr id="19" name="Rectangle 18"/>
            <p:cNvSpPr/>
            <p:nvPr/>
          </p:nvSpPr>
          <p:spPr>
            <a:xfrm>
              <a:off x="3048000" y="1524000"/>
              <a:ext cx="4572000" cy="2819400"/>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048000" y="1600200"/>
              <a:ext cx="4572000" cy="2954655"/>
            </a:xfrm>
            <a:prstGeom prst="rect">
              <a:avLst/>
            </a:prstGeom>
          </p:spPr>
          <p:txBody>
            <a:bodyPr>
              <a:spAutoFit/>
            </a:bodyPr>
            <a:lstStyle/>
            <a:p>
              <a:r>
                <a:rPr lang="en-US" sz="2400" dirty="0" smtClean="0">
                  <a:solidFill>
                    <a:schemeClr val="bg1"/>
                  </a:solidFill>
                </a:rPr>
                <a:t>“The </a:t>
              </a:r>
              <a:r>
                <a:rPr lang="en-US" sz="2400" dirty="0">
                  <a:solidFill>
                    <a:schemeClr val="bg1"/>
                  </a:solidFill>
                </a:rPr>
                <a:t>disease is not likely to spread to the United States, because it is carried by two species of mosquito </a:t>
              </a:r>
              <a:r>
                <a:rPr lang="en-US" sz="2400" dirty="0" smtClean="0">
                  <a:solidFill>
                    <a:schemeClr val="bg1"/>
                  </a:solidFill>
                </a:rPr>
                <a:t>– </a:t>
              </a:r>
              <a:r>
                <a:rPr lang="en-US" sz="2400" dirty="0">
                  <a:solidFill>
                    <a:schemeClr val="bg1"/>
                  </a:solidFill>
                </a:rPr>
                <a:t>the yellow fever mosquito, </a:t>
              </a:r>
              <a:r>
                <a:rPr lang="en-US" sz="2400" i="1" dirty="0" err="1">
                  <a:solidFill>
                    <a:schemeClr val="bg1"/>
                  </a:solidFill>
                </a:rPr>
                <a:t>Aedes</a:t>
              </a:r>
              <a:r>
                <a:rPr lang="en-US" sz="2400" i="1" dirty="0">
                  <a:solidFill>
                    <a:schemeClr val="bg1"/>
                  </a:solidFill>
                </a:rPr>
                <a:t> </a:t>
              </a:r>
              <a:r>
                <a:rPr lang="en-US" sz="2400" i="1" dirty="0" err="1">
                  <a:solidFill>
                    <a:schemeClr val="bg1"/>
                  </a:solidFill>
                </a:rPr>
                <a:t>aegypti</a:t>
              </a:r>
              <a:r>
                <a:rPr lang="en-US" sz="2400" dirty="0">
                  <a:solidFill>
                    <a:schemeClr val="bg1"/>
                  </a:solidFill>
                </a:rPr>
                <a:t>, and the Asian tiger mosquito, </a:t>
              </a:r>
              <a:r>
                <a:rPr lang="en-US" sz="2400" i="1" dirty="0" err="1" smtClean="0">
                  <a:solidFill>
                    <a:schemeClr val="bg1"/>
                  </a:solidFill>
                </a:rPr>
                <a:t>Aedes</a:t>
              </a:r>
              <a:r>
                <a:rPr lang="en-US" sz="2400" i="1" dirty="0" smtClean="0">
                  <a:solidFill>
                    <a:schemeClr val="bg1"/>
                  </a:solidFill>
                </a:rPr>
                <a:t> </a:t>
              </a:r>
              <a:r>
                <a:rPr lang="en-US" sz="2400" i="1" dirty="0" err="1">
                  <a:solidFill>
                    <a:schemeClr val="bg1"/>
                  </a:solidFill>
                </a:rPr>
                <a:t>albopictus</a:t>
              </a:r>
              <a:r>
                <a:rPr lang="en-US" sz="2400" i="1" dirty="0">
                  <a:solidFill>
                    <a:schemeClr val="bg1"/>
                  </a:solidFill>
                </a:rPr>
                <a:t> </a:t>
              </a:r>
              <a:r>
                <a:rPr lang="en-US" sz="2400" dirty="0" smtClean="0">
                  <a:solidFill>
                    <a:schemeClr val="bg1"/>
                  </a:solidFill>
                </a:rPr>
                <a:t>– that </a:t>
              </a:r>
              <a:r>
                <a:rPr lang="en-US" sz="2400" dirty="0">
                  <a:solidFill>
                    <a:schemeClr val="bg1"/>
                  </a:solidFill>
                </a:rPr>
                <a:t>prefer warm climates</a:t>
              </a:r>
              <a:r>
                <a:rPr lang="en-US" sz="2400" dirty="0" smtClean="0">
                  <a:solidFill>
                    <a:schemeClr val="bg1"/>
                  </a:solidFill>
                </a:rPr>
                <a:t>.”</a:t>
              </a:r>
              <a:r>
                <a:rPr lang="en-US" dirty="0">
                  <a:solidFill>
                    <a:schemeClr val="bg1"/>
                  </a:solidFill>
                </a:rPr>
                <a:t/>
              </a:r>
              <a:br>
                <a:rPr lang="en-US" dirty="0">
                  <a:solidFill>
                    <a:schemeClr val="bg1"/>
                  </a:solidFill>
                </a:rPr>
              </a:br>
              <a:endParaRPr lang="en-US"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2" name="Picture 8" descr="http://entnemdept.ufl.edu/creatures/aquatic/aedes_albopictus01.jpg"/>
          <p:cNvPicPr>
            <a:picLocks noChangeAspect="1" noChangeArrowheads="1"/>
          </p:cNvPicPr>
          <p:nvPr/>
        </p:nvPicPr>
        <p:blipFill>
          <a:blip r:embed="rId2" cstate="print"/>
          <a:srcRect/>
          <a:stretch>
            <a:fillRect/>
          </a:stretch>
        </p:blipFill>
        <p:spPr bwMode="auto">
          <a:xfrm>
            <a:off x="0" y="990600"/>
            <a:ext cx="3238500" cy="1949577"/>
          </a:xfrm>
          <a:prstGeom prst="rect">
            <a:avLst/>
          </a:prstGeom>
          <a:noFill/>
          <a:ln>
            <a:solidFill>
              <a:schemeClr val="bg1"/>
            </a:solidFill>
          </a:ln>
        </p:spPr>
      </p:pic>
      <p:pic>
        <p:nvPicPr>
          <p:cNvPr id="4098" name="Picture 2" descr="http://www.landcareresearch.co.nz/__data/assets/image/0019/51382/Aedes_albopictus_map.jpg"/>
          <p:cNvPicPr>
            <a:picLocks noChangeAspect="1" noChangeArrowheads="1"/>
          </p:cNvPicPr>
          <p:nvPr/>
        </p:nvPicPr>
        <p:blipFill>
          <a:blip r:embed="rId3" cstate="print"/>
          <a:srcRect/>
          <a:stretch>
            <a:fillRect/>
          </a:stretch>
        </p:blipFill>
        <p:spPr bwMode="auto">
          <a:xfrm>
            <a:off x="2510642" y="2320637"/>
            <a:ext cx="5715000" cy="2381250"/>
          </a:xfrm>
          <a:prstGeom prst="rect">
            <a:avLst/>
          </a:prstGeom>
          <a:noFill/>
          <a:ln>
            <a:solidFill>
              <a:schemeClr val="bg1"/>
            </a:solidFill>
          </a:ln>
        </p:spPr>
      </p:pic>
      <p:sp>
        <p:nvSpPr>
          <p:cNvPr id="3" name="TextBox 2"/>
          <p:cNvSpPr txBox="1"/>
          <p:nvPr/>
        </p:nvSpPr>
        <p:spPr>
          <a:xfrm>
            <a:off x="533400" y="152400"/>
            <a:ext cx="3021981" cy="584775"/>
          </a:xfrm>
          <a:prstGeom prst="rect">
            <a:avLst/>
          </a:prstGeom>
          <a:noFill/>
        </p:spPr>
        <p:txBody>
          <a:bodyPr wrap="none" rtlCol="0">
            <a:spAutoFit/>
          </a:bodyPr>
          <a:lstStyle/>
          <a:p>
            <a:r>
              <a:rPr lang="en-US" sz="3200" i="1" dirty="0" err="1" smtClean="0"/>
              <a:t>Aedes</a:t>
            </a:r>
            <a:r>
              <a:rPr lang="en-US" sz="3200" i="1" dirty="0" smtClean="0"/>
              <a:t> </a:t>
            </a:r>
            <a:r>
              <a:rPr lang="en-US" sz="3200" i="1" dirty="0" err="1" smtClean="0"/>
              <a:t>albopictus</a:t>
            </a:r>
            <a:endParaRPr lang="en-US" sz="3200" i="1" dirty="0"/>
          </a:p>
        </p:txBody>
      </p:sp>
      <p:sp>
        <p:nvSpPr>
          <p:cNvPr id="98308" name="AutoShape 4" descr="data:image/jpeg;base64,/9j/4AAQSkZJRgABAQAAAQABAAD/2wCEAAkGBxQTEhUUEhQUFBUUFxQUFxQVFRQUFxQUFRUWFxcVFRUYHCggGBolHBUUITEhJSkrLi4uFx8zODMsNygtLisBCgoKDg0OGxAQGiwkHyQsLCwsLCwsLCwsLCwsLCwsLCwsLCwsLCwsLCwsLCwsLCwsLCwsLCwsLCwsLCwsLCwsLP/AABEIAJ4BPwMBIgACEQEDEQH/xAAbAAACAwEBAQAAAAAAAAAAAAADBAECBQYAB//EAD4QAAIBAgQEAwUIAQIEBwAAAAECAAMRBBIhMQVBUWETIpEGMnGBsRQjQlKhwdHw4STxB2KCohUWMzRDcpL/xAAaAQADAQEBAQAAAAAAAAAAAAABAgMABAUG/8QAKBEAAgICAgICAQMFAAAAAAAAAAECESExAxIiQRNRYQQykQUjcYHw/9oADAMBAAIRAxEAPwDGKSDTjGWTknmdjy6FDTlTTjuSVKTdjUIGnKFI8acGyRuwyEikE1OPMkoUjKQWImlKNSjxpyjU46kZMQNKVNKOmnKmnG7HRBifhyckZ8Oe8OHsWTFcs9ljXhyPDjWNYALLAQuSNYHDIzfePkQAszAFiABrZRvCEWwlEPURGdUzsFzNsLm15fjXDmw9VqTkMQAQy+6ysLhh/HxmXSpCuzufc1VQem2Yjkf8wHBarFWRiTkPlB5A3vbtcE/ON1VDUMVIu5jlSnF2pwoUVeBaNmnGqVDDmjVLVSuIVwEo20dPxNc6acusdBoxWlDGWpwLLGMCMgy5WVImMUnpJEiEx6RJkGAxEiTPTGInpNoSlRLbCYyVgwJpYLhZbeP8J4MSQTOxwHDgOUjPkrR08fDezJ4VwUC2k6jBYMDlG8JhQBtNCjlHKc7k2dKjWjlgJbLNKvhA1BKyD3fu6g6Hk3wN7ekQE5JYPnJQplcsgrCgSCILFSFmWDKxlhBkRkxkLskoUjOWVyRrMxYpKMkbKShSOmBIUySDTjWSTkhsrETNOe8KN+HJFONZZMU8KQace8Oe8HpGUgpmf4UVOGNeumHByq2rtfZf7t3+Ee4hWFJSSDfkBuddh3jfsxhitamzDzu6lu1zYIOwB+sp2pWVjjJiYiiKVRHUZUf7uw2BXQfS0RwlADFML2zBwR0sQf3nY8Y4SXTFUcpBSo7qQL5TfNOTwjE16TH8QNx3ykH9RKJ2mWeTQq0Ry27xd6E0qjrALWRjYHXp1+cRSIWxBMPr8NfTWYNFMzeLr5quUA/lsSf2nWcUJp4ao4O4sPj/AEzJr8P8GjhwSpOdGJBvYuCSCeovKqQ60Bq0IpVpToKuHiVfDQqQlmKyShWaFShANSjpjIUKyuWNeHIFEnYQ2EVIlSIwyShWAAG09aHp0STYTZ4fwUta4vA5JbHjByeDMwWAL/CdTwvg+1hNbhvA9ridJhcEFG05uTlvR18fDRn8P4PNanggI1Rw7EaaSXwzSGy2iiKo3hqlSmByif2ck2k1MEQLmbPpBpe2c8cdVp06gpWOdbFG2b/O9jBYPFCooZfgRzVhup7ieBj3CsJTfOvu1GOZTyZrag9Dp8/rFLtj/v8AB85F9l1f+gQkkSGQgkEWINiOhEkSYtFSJQrCz1oQgcs9lhLSIUwAmWUKwzCUIjoALLPZYS0kCOiiBhZcJCqko2IRTYsL9Nz6DWFJvRREinPPSsIGtjiPdps3diEH66/pM3G1q9Tygoga4GUM5I2JBA5CUjxSeysONth8JRNV/EI0UnLre7DTMOwuQPmZqYeuq1k8yhsym19d77fIzlRhXtapXYqNtWRbD/lFvSbGCoUqFM1VZbuLKxSxAB8zbm/x7Sj47eS3x5Opw3tvh6GKrvUW6OrDMATZr2105gTgBRGJqKcNTa+YuM7KEIv7tu+01+H8DXGFkp1EJNz5s2tiSReM8O4ccGxBZWWmDYZ/DfK35dxa5IvvpK+imEzC4/h8Th6bKAoDkZjR1W2Umwc3sRvy1EwOI17oDkqsx1Z3q2LdBlB1Xnc6z6Vi+HtXoEKxuxaoKa1VHuD3iBfkfgdZxfAvZA4zEilmqZrXJyg5V5s2vujTQanbvNGSugOPjZzQp1M2RsyrcAqL1ALbHLfXadp7R4KouGDVEABZGSohDU6gVhmKMNuflaxE59abUazUjZWRymdQ6kZbiw1DA/SdPg8f9ksrN9oo1x9/h3XKuW2hDa5WG4YC+kaSB0LtRvF6uHnQYzABMuR/EpuoalU5sm3m6MCCp7jvEqlGc3emcrdOjn62FidTDTo6lCJ1aEtGY8WYRw8Yo08iFuZ0AjqYa517xeupcgD4CNdl4qsmO1OM4HhL1DoNOs6rhHszmsWE7LBcJSmt7AARZcqWikOFvZyvB/ZRFtmuTOwwHBqajaGwJVxdeUZy95zym2dEYqOhKooU2Ag2aPphgdbiUGEDHcSfVleyQomOI0Ep9qc/KWxKqpIuJSkUP41XT+iHy0Hx3RH2wjU7xduJMdtZ6uaQ0z6jteJ1MdTBsLnuB/MGV7GUU9IyVaFR+nL6xJakKtSTaPlURxHH1kc1X+9pm2awAqU+VwB769t47hsQrqGRgynYj+79oBakWoYBVqh0bwwx+8UAlWHM5eTd4aUt7Lfv3s1bz14xjOHsgDDzodnXUfOJZojg1sDi1sITIlM0nNNQtEmUMteRjHCAgjzb7hQB8+cpCLeB+Pjc3SFcZiCgGVczXHlvYwdfFuNB4anu2cj5DT9Yvi8axGrIB0H8AW5dZnPil0uzW52A+p2nUuNI7o/p4x2aLsGN3Lv/AMpIVfQEafEwVXEgDyIUA/KUUa9ydJlHEqb2DMOmp9covFMYGU3dWQEaZgFFtNg2soolcLQ/W4h3Pc5xb9F1+UzauJYtdWYf/W5/WwtqISlhKj03qD3UtcWubHY6/IfOIUsI7mwY22tyGvPlHTih+knpG5wnCGscr1HAALOCxOVF3J6dBa+pluPcYPiqAAqICtMDzCw8pHyIsRNDiVJcNhlp01y1KuXxHKgFTbMAbXvyPpOYwuFVlPivYg+XXQXIzMTbtFtbH+OWKNjgHEGAqqLgZC1wuWxHPTUTO4piHJAqliUFlJtcAkHXtb6zXwODp0iGz5wT7txt1PKw77zV47wta2GSqpGekzUal7AEAXQ+mnpBGathnxdaMfgeErYdftVFblbZiQrDKdiAN/p2Mb4HxR/tlNqWIOH8UMvi9GsfK19LE2HSb3spxVKWFYsUAYk1DcMci6BTTGqkMCRzM4bHUCR4qkZCzFQNbanynmDDeSVYaOqrez70sbWrYp6VS/3gyHRy+5sCbW156zIx+KDPe3lcDLa1lXYXM2+JItDC0KNU+/5qxLm4HS4uQB2E57iuBDnPgsPX8NVXOWFrE2GYhje2upIt8prsyVI3+AYlvCq0nBtTZXQg3CZrhx8DdDYDcXmgUmT7LKjB1WoWdCoXyi1VGOqnXQjlrNgVVI0PMgg2BUqbEFb6Gc3Ls5OeObQpWSKtS/2j9Qi+9ybi392j/D+FZtSQT2t6fCCMqDxcbeWY+G4YXNhtOm4N7LqDciamDwSoLkjT4T1bjSU7hbsR+UE/SN2Z3RgNPglQaCYeMdqzeHT90e8f2la/Ea1c5QpReZO80sEopLZRvuesV9bLJSo9Qw+UBV5QeIZhoIwcaANolUxaxHX2Mr+gQvuTAV67H3b/ABjdXHUjyOgtE62LA0A1P9EFfkdX7QtUpn8R17ytHCKxtcE684J1DG5uT/doBgRfLv16fzEK19MYq4Pcbcr8on9m1tvFmrONLnXqZ4V3F9zysNb9TBaGSkvZmJUhlqTMSrGUqTocT5LrQ+rwi1IkrwgeJ1DQ/wDaXyPTV2VXFmCm1/8APeY/g4ml/wClUWsv5KujAdA4/eOh5bPGTaHUnVCK+0AXSvTqUT1IzpfsyzUw2MRxdGVh1UgwBa/+dZPDUp0mLLTTze8CND6bfKHrF/g1Rf4Hw8BiMMr6tmP/AFEetpbjOLBp/wClp5at9QzBkK9ttfjMheIYke/hs3em4P6GGMWtMdKUf2scHCKP5PVmP7xijgKQ2pp6A/WZ68cH46OITuaRI/7bxnBcfwpYBqoHZr0/UsNJSpG/uPZrUVAK2A1ZVA0FySBOW/4gYZzi6j6kKcl/wqF0UA7bTsKfFMPnS1SiyB1PkdWIVSCbAHU8vnJ9uOGnE4mo1Gmyocl2C+5Vt+K1wGI27kc48V1ydnDx1hnD8FqVzTfD0Kb1HfV7MCvhggm4OgNwNbzZwvDvCK13V6YpoGKtlJqV7FmIt+C9j87dYD2frPh3rJkcXv5nGUAiw85PIak+m8NxXihLgL7qK6tcaFqi2vY/i1Y35QTa2d8IzbUV7Fsbj1Kkqc7VPMxK7EgXvm27CY60Re4123/XSN+HPLTkO56sf06ikhrD4fPYDp6Abn0nV4vCFK6UxouIWmTtYMlIqxA5nmeWginDeHmnRZmPny3AHId+8Y40zlBXVzelkKrZcoU6P5jtfSaDo8v9Xzw+TomcYcLTzlKpKAWJbkrjysNrgXDcpocE4YDjUw6Nen5Xc+UgKq315XsQNLbibmN4KWxaVgtOpTb72xNwCw2cDc3Nx1j3BsKmGau9irEHw9PKVALtt7ulh8rSrmro5O8dWIe0PA1xlZnzkeGcmUEHQrfbcWMw8VhatKp9nV2JZWBa5LNTy/hufLcddvSG4V7bHRa6DL+dLAjn59bHftOg4q+Fq0BWSsprXBp5ASygADzm1wbg6TR7ds6J95d2qwcHwgPQxAQozMGysii7/FMvMb9J2mK4bTcP901XEDuUuqDcqdQSL99QBecfi8dWrVDl8my2p3BNubNuxPpytPo/srh6j0w4pCl+B3qlrtkstso10tztH5vTLfGD4P7OYerSRluQbEnMdG5ggbEa6dprU/Z3DJu7A8hma/ayjUwXEuGPQvXo3qX1r0UBTxBr50Cn3gPWaXDMXSq0xUoZSG3sBcNzVxuG+MhrI6ViycJH/wAaOQedVrAf9OrfSPYbhaqpJtpyGg+Q/mWesRtqfpF8TiyOcHdexlCTLNSG9ovVW/wiuIx7naJfbqhuOXPT6STkiyhIbri+gideiAD2i9TENfT9YNq3fXpvEtFVGSKtTPMn4QJQjf1/iHFUj+ZHjLzP9+EFWNbQo1UjY3+Ujxr3H06Rt8hFxyHQ89LDtaCdQqXHvHU2/KNB6xqaNaFalTUX5SuJ2FvUaddJCU2N9tNT2EGqnuADvb4zDUcrSeN02mdSaOUmndJHzMkOK0IHi6mXBk6Jhw8t4kWvJzQUYZ8SXV4oGhUaGjDiNDqYpTMewqEgkche3WBoyjbpHlnRezXBkesgrqmUsCRUVSLDWzBus5enSqeItSmjVFpnM6LpboDOi4ZxtKwDEmn5xcjdBfW3e0rGPs6ocPVmf7V+z+HSu/gol1cEMiqFAve11+Q7To//ADJRXDqUp5qht5NAq23z253GnrHOPU8Lh0pNRuTe4U+bNodXv3IM51WFW9iFc300AaFyp0dfFBSpyB8ZxdHGZaeT7MzZQ7auG1GthY79ek5nGcLNJ3pk5srFS35sul5p8SwLqb6juY0eHVcueqR5jsW85vre0hJts9PifFw+afo5xMOSQAL30E3KXs6BbxG+Kje3S/KGXBZXDBrW1UDe/VjHQ0lRx/rf6tjpxfyPcOopYh9EC2tK1cIppmmD5SCtuxGkilUAQjmZKtNJ1R4kptRX8md7K4gtRyNfPRJptfew90n5afKbFpQ0qS1H8Ia+QVD1bIGIPW2Yx3CYYsdtIk0+7SNyR7cniczxH2Np1mz0vuamvmQDK1/zJsfjMnhnCqmExC0cXlo0qpslYKWol+WumQ7aGfXcNgwo2guL8Pp4ii9CqoKOLa/hPJh0IMvBySps9Dh45RWWfIMVTOFxmQ5AKb6tVORGIbbMQQQdJ9S4fxF2yeNQCrUAyVqD+NRYHUWYAEA9xMT/AIf1C1HEYTEqtV6FXKwqqHuLZQbN2UTa4VwcYXxRRZhSYhxSLEhGOh8MchfW0MpWddM16oA2tOE9oeG1cPV+1YE2zn76lYsja+9kG86irWyjWZ9asSbj5RPkr0FcdmdW9pFpLmr06qk2vZC4HfTUCIn2pwjn/wBwgJ/PmQj/APQE1wrk78/35xfHYLMAWRSNdSqm/qItp+iijT2ATHUXACVqTDtUT+YZVFrg+hHoLTGqezuHc+ajT+OUD6RFvZPDk6KyXOmV2UD+IPEepHTeCGOUAZv7qTFKuFIbrqRddRp0mZw7gq0Scj1vNpYuW25gdZNXhmJtlTF1SGPu2Q66WFrbQ1F+wdpofoYUnzfhBsTzFwTt8otWp/E76jn3lKGDxOitjDlU3KmkpvbkLb3ud5TH8KxTNpiaeugVaVrXGgm+NVs3ySvKPKnO4Ftr63+UNicUjgAKVI94j8Xx7xOr7O1bAVcS4PMKAhtDngQSmEJcre97jMSdxmteHpWLC527CV8WBoqgKbaEc+veRTencE3IHIdTJfA5AAL27wTYZh8/pFyN40fPqbRuk0zkaNUnnfJHgSRoI0KDFEaGVpNogw156UDSbwUCy4MurQJaSHmoI2jxrD1ypuJmo8ZptBRlg6LhfFhScuFF2ADDkbc7dYlUyFiUzKGLMdt2/aJIYwkJb5pmhUxZZkLEZVAGXqB3hOJYhKzKcgRV2UfX4xBTCCK2Z886qy9Vs1r622B1tJDQcmCyUpOWwytCo0VBjGHXMQIrROrY6dAJem0FWQggTS4Tw5mYEjSJKLbKzg5TpC3slhc61GOzVqp+Pmt+07bDUVQTB9hE/wBIr83qVm9arToPDJlKptnow4oxyNNVTLvrFmIgzhSNd5CUTm107Qtt4oqkl7OQ4v8A6XilGsPLTxi+DUPIOPdJ77es6Wq4vYeY9B9Zm+0OCpV7IQWCMGVrkEOOYMq4bTX57Gwk5NXotGLa2aA4eS13sL7dNht62mfXqhSQBcdTzI6W5SAxB3PrprtGKljuo+X93gw9DZWxX/xA2ANNbXvbzayXxNrkgWJPlFjbTSx6dpOIorplvtqOd+sWsOZt/MFs3iwWIa4BGlxqQf0+P+JShhL9Rz+PwhCFG5JF72C6epMafFhhYi4v+gFgJlT2FtpYMpqlmJXTkL9LdesGCTpfTnbQkX/WaZwmceW+nb+6ROrhWUm+kzi0FSTKVLZrgWHQX/eQ67EG2u1z6wtKlJqkf7TUawFds1ib3HPsIxSxd9GOgEWIPrpaCqqYFJozimXquCLAbc+fr0hqdK24v+oEz2uNjCUMSwveHt9mcMYPk4MPTeK3l0aei0eKaKPDK8QpvDK8RonKI6Hk54sHlg8FCdQ+aSGi+aXVoKA0NIYxSMUQxqlEYBynGkilOMoZNsIdZcSiwqiTcjHgJ60KqywSL3MBAhsNfMLS4w7HYXm7wThZ3YSkb2X4OFylbD8K4eWOd50uGAQX2trc9p7CYToNoLijHI50ACPv2U7x0msncoxWEZvsRWX7DQJ5qzersf3m0MSLWAM532OXLgcNfU+EOd9ydJqsT/gfvFcmV6I0TjdrFdORi1aurMWzE720IieU3nis3dmUEiUCkgaAd4R8IhFwxJtewHPp9Yv4Vtu/1latULprcX+R6wJpbGf4YCtStqeWh7GDaodhqO+xPw+ELTxeXNoDmBBvdtDz6X7wtHHod0FrAHl8/pAq+wty+hCpexud+Q0F4v4QE3StJmJXboR229YIYYE3JABvtraN0B8hkFOsi3Qabkxt6ettwIQYclbKCbe92idRnISpYvJyBB3U9JSpjQWuVuLWsekLUwx1Nov9nvtM3JYClF5JTErqco+EsalMjob3tFmpWlDT5wdmN1QYV0vtcCFz0iDcctIkuHJ2lVoHlMpMzivsq9HpKVqDDlLVQym0MMblNyL/ABgx7Dn0fGJ4S2WSFnpHi2WRoUNBBZe0zAFWpL+JF568FGGQ8NTMSVozSMDQskPUjHKUSomO0pCZFjVONU4tSEcpLOdswVBDoJRFh0WSbMWUR3B4Que0HhcOWIAna8M4OAl4eODmy/Dxdnb0LYHBqoGk0kcW0FhJTCncg2+stVtbX0HOdCtI9JJegqYojbaL8cxqDD1He3kpuT0AUE6yhud9egmH7bG2AxIN7sgp6dXZV9NYym9GcEbnDsEForYBRZbAC1iQDYDlvGnwJG7AE/3eIAkAC5uuh+Qt8p4MbXJOnf8ASDsvoPWX2Gp0xbUj5H5STh2sTawHM7WN7fSKLiFJ82o6gWMLT4mKY8ha53vrAnH2ZqXoqKbWIQ3J3PLL2gaeBvufjpcy1biha11tb8tl0hF4nsclyNr/AL23jeDD5oVr4MjS+nM8oOngLnkB1jVfiLuCuQC55CCXE6WI153itRsKc6Eqy62XQSgBEfrMDa1pTMG0It3itZGUsCJqlfnDYbiTKMq6A795euV5bQlGiltxMk08MzcayimKxunmA+UVR1hcZQU2sYkKOtoJN2GKjR6vfUi0B4xl3Q6wdCsFPmEX2OtHkxbLynl4hblGGxSMpAGsTQLfWHXsySe0eqYtTuJWq6ES1ZFO0HTogwWwqj5PkkhIbLLBZ32fPPkQEJJyw4SeyzWJ8oDJKlIzlkFZrHXILhIxSWeyw1NZmwynYxQEforFaCzQorOabJWHpLHKSwFJY5TSc0mEJTWaGCwLPsNJHCsH4jAXneYXBrTSwEPHx9ss6uHhvyZl8PwCqNpr0MUV22l6eF0BjdLALe3xv8B0l4wa0dzcUqBpjmJ2HQHkL85U4Em99O52g64ALAbA6S/g51CAnq3ryjJt4YKrQlTxKhrWJtfUaDTvMP20rrUo0qOxr16K/JXDt+in1nRVcEqZugOXve15yvEDn4lh0O1KlVrW6u3kB+Qi5Wyqp6OhIzMco76xepdjYQtK4UG+9+UJmJGvI7DTSLSDdCH2cg6/KMJSTN7wtKVlJF76dIrew2gwhsscxAW9gI1hUVWGoNtTfl2mSQct7wWcxlOnZulqrNTFVwHuBsQRPYhfEOYhVvMl6xvK1a7HnB8n2Zcb9DjUxsN4apw2yjXWY5uNbwy4x7bwRlH2guEvTCYjh56xVKNrw1XENaJmsYJNXgaKlQZjpFlcyGrwd4jYyiaVCneCxeHEVFcieFYx+yoXq0ypoWF4vVpxxq14Co0DSGTYmby4JEmFDcog5//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8310" name="AutoShape 6" descr="data:image/jpeg;base64,/9j/4AAQSkZJRgABAQAAAQABAAD/2wCEAAkGBxQTEhUUEhQUFBUUFxQUFxQVFRQUFxQUFRUWFxcVFRUYHCggGBolHBUUITEhJSkrLi4uFx8zODMsNygtLisBCgoKDg0OGxAQGiwkHyQsLCwsLCwsLCwsLCwsLCwsLCwsLCwsLCwsLCwsLCwsLCwsLCwsLCwsLCwsLCwsLCwsLP/AABEIAJ4BPwMBIgACEQEDEQH/xAAbAAACAwEBAQAAAAAAAAAAAAADBAECBQYAB//EAD4QAAIBAgQEAwUIAQIEBwAAAAECAAMRBBIhMQVBUWETIpEGMnGBsRQjQlKhwdHw4STxB2KCohUWMzRDcpL/xAAaAQADAQEBAQAAAAAAAAAAAAABAgMABAUG/8QAKBEAAgICAgICAQMFAAAAAAAAAAECESExAxIiQRNRYQQykQUjcYHw/9oADAMBAAIRAxEAPwDGKSDTjGWTknmdjy6FDTlTTjuSVKTdjUIGnKFI8acGyRuwyEikE1OPMkoUjKQWImlKNSjxpyjU46kZMQNKVNKOmnKmnG7HRBifhyckZ8Oe8OHsWTFcs9ljXhyPDjWNYALLAQuSNYHDIzfePkQAszAFiABrZRvCEWwlEPURGdUzsFzNsLm15fjXDmw9VqTkMQAQy+6ysLhh/HxmXSpCuzufc1VQem2Yjkf8wHBarFWRiTkPlB5A3vbtcE/ON1VDUMVIu5jlSnF2pwoUVeBaNmnGqVDDmjVLVSuIVwEo20dPxNc6acusdBoxWlDGWpwLLGMCMgy5WVImMUnpJEiEx6RJkGAxEiTPTGInpNoSlRLbCYyVgwJpYLhZbeP8J4MSQTOxwHDgOUjPkrR08fDezJ4VwUC2k6jBYMDlG8JhQBtNCjlHKc7k2dKjWjlgJbLNKvhA1BKyD3fu6g6Hk3wN7ekQE5JYPnJQplcsgrCgSCILFSFmWDKxlhBkRkxkLskoUjOWVyRrMxYpKMkbKShSOmBIUySDTjWSTkhsrETNOe8KN+HJFONZZMU8KQace8Oe8HpGUgpmf4UVOGNeumHByq2rtfZf7t3+Ee4hWFJSSDfkBuddh3jfsxhitamzDzu6lu1zYIOwB+sp2pWVjjJiYiiKVRHUZUf7uw2BXQfS0RwlADFML2zBwR0sQf3nY8Y4SXTFUcpBSo7qQL5TfNOTwjE16TH8QNx3ykH9RKJ2mWeTQq0Ry27xd6E0qjrALWRjYHXp1+cRSIWxBMPr8NfTWYNFMzeLr5quUA/lsSf2nWcUJp4ao4O4sPj/AEzJr8P8GjhwSpOdGJBvYuCSCeovKqQ60Bq0IpVpToKuHiVfDQqQlmKyShWaFShANSjpjIUKyuWNeHIFEnYQ2EVIlSIwyShWAAG09aHp0STYTZ4fwUta4vA5JbHjByeDMwWAL/CdTwvg+1hNbhvA9ridJhcEFG05uTlvR18fDRn8P4PNanggI1Rw7EaaSXwzSGy2iiKo3hqlSmByif2ck2k1MEQLmbPpBpe2c8cdVp06gpWOdbFG2b/O9jBYPFCooZfgRzVhup7ieBj3CsJTfOvu1GOZTyZrag9Dp8/rFLtj/v8AB85F9l1f+gQkkSGQgkEWINiOhEkSYtFSJQrCz1oQgcs9lhLSIUwAmWUKwzCUIjoALLPZYS0kCOiiBhZcJCqko2IRTYsL9Nz6DWFJvRREinPPSsIGtjiPdps3diEH66/pM3G1q9Tygoga4GUM5I2JBA5CUjxSeysONth8JRNV/EI0UnLre7DTMOwuQPmZqYeuq1k8yhsym19d77fIzlRhXtapXYqNtWRbD/lFvSbGCoUqFM1VZbuLKxSxAB8zbm/x7Sj47eS3x5Opw3tvh6GKrvUW6OrDMATZr2105gTgBRGJqKcNTa+YuM7KEIv7tu+01+H8DXGFkp1EJNz5s2tiSReM8O4ccGxBZWWmDYZ/DfK35dxa5IvvpK+imEzC4/h8Th6bKAoDkZjR1W2Umwc3sRvy1EwOI17oDkqsx1Z3q2LdBlB1Xnc6z6Vi+HtXoEKxuxaoKa1VHuD3iBfkfgdZxfAvZA4zEilmqZrXJyg5V5s2vujTQanbvNGSugOPjZzQp1M2RsyrcAqL1ALbHLfXadp7R4KouGDVEABZGSohDU6gVhmKMNuflaxE59abUazUjZWRymdQ6kZbiw1DA/SdPg8f9ksrN9oo1x9/h3XKuW2hDa5WG4YC+kaSB0LtRvF6uHnQYzABMuR/EpuoalU5sm3m6MCCp7jvEqlGc3emcrdOjn62FidTDTo6lCJ1aEtGY8WYRw8Yo08iFuZ0AjqYa517xeupcgD4CNdl4qsmO1OM4HhL1DoNOs6rhHszmsWE7LBcJSmt7AARZcqWikOFvZyvB/ZRFtmuTOwwHBqajaGwJVxdeUZy95zym2dEYqOhKooU2Ag2aPphgdbiUGEDHcSfVleyQomOI0Ep9qc/KWxKqpIuJSkUP41XT+iHy0Hx3RH2wjU7xduJMdtZ6uaQ0z6jteJ1MdTBsLnuB/MGV7GUU9IyVaFR+nL6xJakKtSTaPlURxHH1kc1X+9pm2awAqU+VwB769t47hsQrqGRgynYj+79oBakWoYBVqh0bwwx+8UAlWHM5eTd4aUt7Lfv3s1bz14xjOHsgDDzodnXUfOJZojg1sDi1sITIlM0nNNQtEmUMteRjHCAgjzb7hQB8+cpCLeB+Pjc3SFcZiCgGVczXHlvYwdfFuNB4anu2cj5DT9Yvi8axGrIB0H8AW5dZnPil0uzW52A+p2nUuNI7o/p4x2aLsGN3Lv/AMpIVfQEafEwVXEgDyIUA/KUUa9ydJlHEqb2DMOmp9covFMYGU3dWQEaZgFFtNg2soolcLQ/W4h3Pc5xb9F1+UzauJYtdWYf/W5/WwtqISlhKj03qD3UtcWubHY6/IfOIUsI7mwY22tyGvPlHTih+knpG5wnCGscr1HAALOCxOVF3J6dBa+pluPcYPiqAAqICtMDzCw8pHyIsRNDiVJcNhlp01y1KuXxHKgFTbMAbXvyPpOYwuFVlPivYg+XXQXIzMTbtFtbH+OWKNjgHEGAqqLgZC1wuWxHPTUTO4piHJAqliUFlJtcAkHXtb6zXwODp0iGz5wT7txt1PKw77zV47wta2GSqpGekzUal7AEAXQ+mnpBGathnxdaMfgeErYdftVFblbZiQrDKdiAN/p2Mb4HxR/tlNqWIOH8UMvi9GsfK19LE2HSb3spxVKWFYsUAYk1DcMci6BTTGqkMCRzM4bHUCR4qkZCzFQNbanynmDDeSVYaOqrez70sbWrYp6VS/3gyHRy+5sCbW156zIx+KDPe3lcDLa1lXYXM2+JItDC0KNU+/5qxLm4HS4uQB2E57iuBDnPgsPX8NVXOWFrE2GYhje2upIt8prsyVI3+AYlvCq0nBtTZXQg3CZrhx8DdDYDcXmgUmT7LKjB1WoWdCoXyi1VGOqnXQjlrNgVVI0PMgg2BUqbEFb6Gc3Ls5OeObQpWSKtS/2j9Qi+9ybi392j/D+FZtSQT2t6fCCMqDxcbeWY+G4YXNhtOm4N7LqDciamDwSoLkjT4T1bjSU7hbsR+UE/SN2Z3RgNPglQaCYeMdqzeHT90e8f2la/Ea1c5QpReZO80sEopLZRvuesV9bLJSo9Qw+UBV5QeIZhoIwcaANolUxaxHX2Mr+gQvuTAV67H3b/ABjdXHUjyOgtE62LA0A1P9EFfkdX7QtUpn8R17ytHCKxtcE684J1DG5uT/doBgRfLv16fzEK19MYq4Pcbcr8on9m1tvFmrONLnXqZ4V3F9zysNb9TBaGSkvZmJUhlqTMSrGUqTocT5LrQ+rwi1IkrwgeJ1DQ/wDaXyPTV2VXFmCm1/8APeY/g4ml/wClUWsv5KujAdA4/eOh5bPGTaHUnVCK+0AXSvTqUT1IzpfsyzUw2MRxdGVh1UgwBa/+dZPDUp0mLLTTze8CND6bfKHrF/g1Rf4Hw8BiMMr6tmP/AFEetpbjOLBp/wClp5at9QzBkK9ttfjMheIYke/hs3em4P6GGMWtMdKUf2scHCKP5PVmP7xijgKQ2pp6A/WZ68cH46OITuaRI/7bxnBcfwpYBqoHZr0/UsNJSpG/uPZrUVAK2A1ZVA0FySBOW/4gYZzi6j6kKcl/wqF0UA7bTsKfFMPnS1SiyB1PkdWIVSCbAHU8vnJ9uOGnE4mo1Gmyocl2C+5Vt+K1wGI27kc48V1ydnDx1hnD8FqVzTfD0Kb1HfV7MCvhggm4OgNwNbzZwvDvCK13V6YpoGKtlJqV7FmIt+C9j87dYD2frPh3rJkcXv5nGUAiw85PIak+m8NxXihLgL7qK6tcaFqi2vY/i1Y35QTa2d8IzbUV7Fsbj1Kkqc7VPMxK7EgXvm27CY60Re4123/XSN+HPLTkO56sf06ikhrD4fPYDp6Abn0nV4vCFK6UxouIWmTtYMlIqxA5nmeWginDeHmnRZmPny3AHId+8Y40zlBXVzelkKrZcoU6P5jtfSaDo8v9Xzw+TomcYcLTzlKpKAWJbkrjysNrgXDcpocE4YDjUw6Nen5Xc+UgKq315XsQNLbibmN4KWxaVgtOpTb72xNwCw2cDc3Nx1j3BsKmGau9irEHw9PKVALtt7ulh8rSrmro5O8dWIe0PA1xlZnzkeGcmUEHQrfbcWMw8VhatKp9nV2JZWBa5LNTy/hufLcddvSG4V7bHRa6DL+dLAjn59bHftOg4q+Fq0BWSsprXBp5ASygADzm1wbg6TR7ds6J95d2qwcHwgPQxAQozMGysii7/FMvMb9J2mK4bTcP901XEDuUuqDcqdQSL99QBecfi8dWrVDl8my2p3BNubNuxPpytPo/srh6j0w4pCl+B3qlrtkstso10tztH5vTLfGD4P7OYerSRluQbEnMdG5ggbEa6dprU/Z3DJu7A8hma/ayjUwXEuGPQvXo3qX1r0UBTxBr50Cn3gPWaXDMXSq0xUoZSG3sBcNzVxuG+MhrI6ViycJH/wAaOQedVrAf9OrfSPYbhaqpJtpyGg+Q/mWesRtqfpF8TiyOcHdexlCTLNSG9ovVW/wiuIx7naJfbqhuOXPT6STkiyhIbri+gideiAD2i9TENfT9YNq3fXpvEtFVGSKtTPMn4QJQjf1/iHFUj+ZHjLzP9+EFWNbQo1UjY3+Ujxr3H06Rt8hFxyHQ89LDtaCdQqXHvHU2/KNB6xqaNaFalTUX5SuJ2FvUaddJCU2N9tNT2EGqnuADvb4zDUcrSeN02mdSaOUmndJHzMkOK0IHi6mXBk6Jhw8t4kWvJzQUYZ8SXV4oGhUaGjDiNDqYpTMewqEgkche3WBoyjbpHlnRezXBkesgrqmUsCRUVSLDWzBus5enSqeItSmjVFpnM6LpboDOi4ZxtKwDEmn5xcjdBfW3e0rGPs6ocPVmf7V+z+HSu/gol1cEMiqFAve11+Q7To//ADJRXDqUp5qht5NAq23z253GnrHOPU8Lh0pNRuTe4U+bNodXv3IM51WFW9iFc300AaFyp0dfFBSpyB8ZxdHGZaeT7MzZQ7auG1GthY79ek5nGcLNJ3pk5srFS35sul5p8SwLqb6juY0eHVcueqR5jsW85vre0hJts9PifFw+afo5xMOSQAL30E3KXs6BbxG+Kje3S/KGXBZXDBrW1UDe/VjHQ0lRx/rf6tjpxfyPcOopYh9EC2tK1cIppmmD5SCtuxGkilUAQjmZKtNJ1R4kptRX8md7K4gtRyNfPRJptfew90n5afKbFpQ0qS1H8Ia+QVD1bIGIPW2Yx3CYYsdtIk0+7SNyR7cniczxH2Np1mz0vuamvmQDK1/zJsfjMnhnCqmExC0cXlo0qpslYKWol+WumQ7aGfXcNgwo2guL8Pp4ii9CqoKOLa/hPJh0IMvBySps9Dh45RWWfIMVTOFxmQ5AKb6tVORGIbbMQQQdJ9S4fxF2yeNQCrUAyVqD+NRYHUWYAEA9xMT/AIf1C1HEYTEqtV6FXKwqqHuLZQbN2UTa4VwcYXxRRZhSYhxSLEhGOh8MchfW0MpWddM16oA2tOE9oeG1cPV+1YE2zn76lYsja+9kG86irWyjWZ9asSbj5RPkr0FcdmdW9pFpLmr06qk2vZC4HfTUCIn2pwjn/wBwgJ/PmQj/APQE1wrk78/35xfHYLMAWRSNdSqm/qItp+iijT2ATHUXACVqTDtUT+YZVFrg+hHoLTGqezuHc+ajT+OUD6RFvZPDk6KyXOmV2UD+IPEepHTeCGOUAZv7qTFKuFIbrqRddRp0mZw7gq0Scj1vNpYuW25gdZNXhmJtlTF1SGPu2Q66WFrbQ1F+wdpofoYUnzfhBsTzFwTt8otWp/E76jn3lKGDxOitjDlU3KmkpvbkLb3ud5TH8KxTNpiaeugVaVrXGgm+NVs3ySvKPKnO4Ftr63+UNicUjgAKVI94j8Xx7xOr7O1bAVcS4PMKAhtDngQSmEJcre97jMSdxmteHpWLC527CV8WBoqgKbaEc+veRTencE3IHIdTJfA5AAL27wTYZh8/pFyN40fPqbRuk0zkaNUnnfJHgSRoI0KDFEaGVpNogw156UDSbwUCy4MurQJaSHmoI2jxrD1ypuJmo8ZptBRlg6LhfFhScuFF2ADDkbc7dYlUyFiUzKGLMdt2/aJIYwkJb5pmhUxZZkLEZVAGXqB3hOJYhKzKcgRV2UfX4xBTCCK2Z886qy9Vs1r622B1tJDQcmCyUpOWwytCo0VBjGHXMQIrROrY6dAJem0FWQggTS4Tw5mYEjSJKLbKzg5TpC3slhc61GOzVqp+Pmt+07bDUVQTB9hE/wBIr83qVm9arToPDJlKptnow4oxyNNVTLvrFmIgzhSNd5CUTm107Qtt4oqkl7OQ4v8A6XilGsPLTxi+DUPIOPdJ77es6Wq4vYeY9B9Zm+0OCpV7IQWCMGVrkEOOYMq4bTX57Gwk5NXotGLa2aA4eS13sL7dNht62mfXqhSQBcdTzI6W5SAxB3PrprtGKljuo+X93gw9DZWxX/xA2ANNbXvbzayXxNrkgWJPlFjbTSx6dpOIorplvtqOd+sWsOZt/MFs3iwWIa4BGlxqQf0+P+JShhL9Rz+PwhCFG5JF72C6epMafFhhYi4v+gFgJlT2FtpYMpqlmJXTkL9LdesGCTpfTnbQkX/WaZwmceW+nb+6ROrhWUm+kzi0FSTKVLZrgWHQX/eQ67EG2u1z6wtKlJqkf7TUawFds1ib3HPsIxSxd9GOgEWIPrpaCqqYFJozimXquCLAbc+fr0hqdK24v+oEz2uNjCUMSwveHt9mcMYPk4MPTeK3l0aei0eKaKPDK8QpvDK8RonKI6Hk54sHlg8FCdQ+aSGi+aXVoKA0NIYxSMUQxqlEYBynGkilOMoZNsIdZcSiwqiTcjHgJ60KqywSL3MBAhsNfMLS4w7HYXm7wThZ3YSkb2X4OFylbD8K4eWOd50uGAQX2trc9p7CYToNoLijHI50ACPv2U7x0msncoxWEZvsRWX7DQJ5qzersf3m0MSLWAM532OXLgcNfU+EOd9ydJqsT/gfvFcmV6I0TjdrFdORi1aurMWzE720IieU3nis3dmUEiUCkgaAd4R8IhFwxJtewHPp9Yv4Vtu/1latULprcX+R6wJpbGf4YCtStqeWh7GDaodhqO+xPw+ELTxeXNoDmBBvdtDz6X7wtHHod0FrAHl8/pAq+wty+hCpexud+Q0F4v4QE3StJmJXboR229YIYYE3JABvtraN0B8hkFOsi3Qabkxt6ettwIQYclbKCbe92idRnISpYvJyBB3U9JSpjQWuVuLWsekLUwx1Nov9nvtM3JYClF5JTErqco+EsalMjob3tFmpWlDT5wdmN1QYV0vtcCFz0iDcctIkuHJ2lVoHlMpMzivsq9HpKVqDDlLVQym0MMblNyL/ABgx7Dn0fGJ4S2WSFnpHi2WRoUNBBZe0zAFWpL+JF568FGGQ8NTMSVozSMDQskPUjHKUSomO0pCZFjVONU4tSEcpLOdswVBDoJRFh0WSbMWUR3B4Que0HhcOWIAna8M4OAl4eODmy/Dxdnb0LYHBqoGk0kcW0FhJTCncg2+stVtbX0HOdCtI9JJegqYojbaL8cxqDD1He3kpuT0AUE6yhud9egmH7bG2AxIN7sgp6dXZV9NYym9GcEbnDsEForYBRZbAC1iQDYDlvGnwJG7AE/3eIAkAC5uuh+Qt8p4MbXJOnf8ASDsvoPWX2Gp0xbUj5H5STh2sTawHM7WN7fSKLiFJ82o6gWMLT4mKY8ha53vrAnH2ZqXoqKbWIQ3J3PLL2gaeBvufjpcy1biha11tb8tl0hF4nsclyNr/AL23jeDD5oVr4MjS+nM8oOngLnkB1jVfiLuCuQC55CCXE6WI153itRsKc6Eqy62XQSgBEfrMDa1pTMG0It3itZGUsCJqlfnDYbiTKMq6A795euV5bQlGiltxMk08MzcayimKxunmA+UVR1hcZQU2sYkKOtoJN2GKjR6vfUi0B4xl3Q6wdCsFPmEX2OtHkxbLynl4hblGGxSMpAGsTQLfWHXsySe0eqYtTuJWq6ES1ZFO0HTogwWwqj5PkkhIbLLBZ32fPPkQEJJyw4SeyzWJ8oDJKlIzlkFZrHXILhIxSWeyw1NZmwynYxQEforFaCzQorOabJWHpLHKSwFJY5TSc0mEJTWaGCwLPsNJHCsH4jAXneYXBrTSwEPHx9ss6uHhvyZl8PwCqNpr0MUV22l6eF0BjdLALe3xv8B0l4wa0dzcUqBpjmJ2HQHkL85U4Em99O52g64ALAbA6S/g51CAnq3ryjJt4YKrQlTxKhrWJtfUaDTvMP20rrUo0qOxr16K/JXDt+in1nRVcEqZugOXve15yvEDn4lh0O1KlVrW6u3kB+Qi5Wyqp6OhIzMco76xepdjYQtK4UG+9+UJmJGvI7DTSLSDdCH2cg6/KMJSTN7wtKVlJF76dIrew2gwhsscxAW9gI1hUVWGoNtTfl2mSQct7wWcxlOnZulqrNTFVwHuBsQRPYhfEOYhVvMl6xvK1a7HnB8n2Zcb9DjUxsN4apw2yjXWY5uNbwy4x7bwRlH2guEvTCYjh56xVKNrw1XENaJmsYJNXgaKlQZjpFlcyGrwd4jYyiaVCneCxeHEVFcieFYx+yoXq0ypoWF4vVpxxq14Co0DSGTYmby4JEmFDcog5//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8314" name="Picture 10" descr="https://www.sciencenews.org/sites/default/files/17826"/>
          <p:cNvPicPr>
            <a:picLocks noChangeAspect="1" noChangeArrowheads="1"/>
          </p:cNvPicPr>
          <p:nvPr/>
        </p:nvPicPr>
        <p:blipFill>
          <a:blip r:embed="rId4" cstate="print"/>
          <a:srcRect/>
          <a:stretch>
            <a:fillRect/>
          </a:stretch>
        </p:blipFill>
        <p:spPr bwMode="auto">
          <a:xfrm>
            <a:off x="4648200" y="3574473"/>
            <a:ext cx="4238625" cy="3048001"/>
          </a:xfrm>
          <a:prstGeom prst="rect">
            <a:avLst/>
          </a:prstGeom>
          <a:noFill/>
          <a:ln>
            <a:solidFill>
              <a:schemeClr val="bg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http://3.bp.blogspot.com/_Nh5THuZ8j7s/TUCKE8VpAJI/AAAAAAAAG60/fpbNghnTXHU/s1600/Aedes_Albopictus.jpg"/>
          <p:cNvPicPr>
            <a:picLocks noChangeAspect="1" noChangeArrowheads="1"/>
          </p:cNvPicPr>
          <p:nvPr/>
        </p:nvPicPr>
        <p:blipFill>
          <a:blip r:embed="rId2" cstate="print"/>
          <a:srcRect/>
          <a:stretch>
            <a:fillRect/>
          </a:stretch>
        </p:blipFill>
        <p:spPr bwMode="auto">
          <a:xfrm>
            <a:off x="0" y="990600"/>
            <a:ext cx="3143424" cy="2133599"/>
          </a:xfrm>
          <a:prstGeom prst="rect">
            <a:avLst/>
          </a:prstGeom>
          <a:noFill/>
        </p:spPr>
      </p:pic>
      <p:sp>
        <p:nvSpPr>
          <p:cNvPr id="6" name="TextBox 5"/>
          <p:cNvSpPr txBox="1"/>
          <p:nvPr/>
        </p:nvSpPr>
        <p:spPr>
          <a:xfrm>
            <a:off x="533400" y="152400"/>
            <a:ext cx="2523255" cy="584775"/>
          </a:xfrm>
          <a:prstGeom prst="rect">
            <a:avLst/>
          </a:prstGeom>
          <a:noFill/>
        </p:spPr>
        <p:txBody>
          <a:bodyPr wrap="none" rtlCol="0">
            <a:spAutoFit/>
          </a:bodyPr>
          <a:lstStyle/>
          <a:p>
            <a:r>
              <a:rPr lang="en-US" sz="3200" i="1" dirty="0" err="1" smtClean="0"/>
              <a:t>Aedes</a:t>
            </a:r>
            <a:r>
              <a:rPr lang="en-US" sz="3200" i="1" dirty="0" smtClean="0"/>
              <a:t> </a:t>
            </a:r>
            <a:r>
              <a:rPr lang="en-US" sz="3200" i="1" dirty="0" err="1" smtClean="0"/>
              <a:t>aegypti</a:t>
            </a:r>
            <a:endParaRPr lang="en-US" sz="3200" i="1" dirty="0"/>
          </a:p>
        </p:txBody>
      </p:sp>
      <p:pic>
        <p:nvPicPr>
          <p:cNvPr id="7" name="Picture 2" descr="http://entnemdept.ufl.edu/creatures/aquatic/aedes_aegypti03.jpg"/>
          <p:cNvPicPr>
            <a:picLocks noChangeAspect="1" noChangeArrowheads="1"/>
          </p:cNvPicPr>
          <p:nvPr/>
        </p:nvPicPr>
        <p:blipFill>
          <a:blip r:embed="rId3" cstate="print"/>
          <a:srcRect/>
          <a:stretch>
            <a:fillRect/>
          </a:stretch>
        </p:blipFill>
        <p:spPr bwMode="auto">
          <a:xfrm>
            <a:off x="2895600" y="2438399"/>
            <a:ext cx="5334000" cy="3637789"/>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304800" y="533400"/>
            <a:ext cx="8839200" cy="5474732"/>
            <a:chOff x="381000" y="914400"/>
            <a:chExt cx="8458200" cy="5093732"/>
          </a:xfrm>
        </p:grpSpPr>
        <p:pic>
          <p:nvPicPr>
            <p:cNvPr id="2050" name="Picture 2"/>
            <p:cNvPicPr>
              <a:picLocks noChangeAspect="1" noChangeArrowheads="1"/>
            </p:cNvPicPr>
            <p:nvPr/>
          </p:nvPicPr>
          <p:blipFill>
            <a:blip r:embed="rId3" cstate="print"/>
            <a:srcRect l="14167" r="16667" b="14534"/>
            <a:stretch>
              <a:fillRect/>
            </a:stretch>
          </p:blipFill>
          <p:spPr bwMode="auto">
            <a:xfrm>
              <a:off x="1184442" y="914400"/>
              <a:ext cx="6435558" cy="4419600"/>
            </a:xfrm>
            <a:prstGeom prst="rect">
              <a:avLst/>
            </a:prstGeom>
            <a:noFill/>
            <a:ln w="9525">
              <a:noFill/>
              <a:miter lim="800000"/>
              <a:headEnd/>
              <a:tailEnd/>
            </a:ln>
            <a:effectLst/>
          </p:spPr>
        </p:pic>
        <p:sp>
          <p:nvSpPr>
            <p:cNvPr id="3" name="Rectangle 2"/>
            <p:cNvSpPr/>
            <p:nvPr/>
          </p:nvSpPr>
          <p:spPr>
            <a:xfrm>
              <a:off x="7620000" y="2895600"/>
              <a:ext cx="1219200" cy="646331"/>
            </a:xfrm>
            <a:prstGeom prst="rect">
              <a:avLst/>
            </a:prstGeom>
          </p:spPr>
          <p:txBody>
            <a:bodyPr wrap="square">
              <a:spAutoFit/>
            </a:bodyPr>
            <a:lstStyle/>
            <a:p>
              <a:r>
                <a:rPr lang="en-US" dirty="0" smtClean="0"/>
                <a:t>o AAPT</a:t>
              </a:r>
            </a:p>
            <a:p>
              <a:r>
                <a:rPr lang="el-GR" dirty="0" smtClean="0"/>
                <a:t>Δ</a:t>
              </a:r>
              <a:r>
                <a:rPr lang="en-US" dirty="0" smtClean="0"/>
                <a:t> ALPROV</a:t>
              </a:r>
              <a:endParaRPr lang="en-US" dirty="0"/>
            </a:p>
          </p:txBody>
        </p:sp>
        <p:sp>
          <p:nvSpPr>
            <p:cNvPr id="4" name="TextBox 3"/>
            <p:cNvSpPr txBox="1"/>
            <p:nvPr/>
          </p:nvSpPr>
          <p:spPr>
            <a:xfrm rot="16200000">
              <a:off x="-1086902" y="3068102"/>
              <a:ext cx="3305136" cy="369332"/>
            </a:xfrm>
            <a:prstGeom prst="rect">
              <a:avLst/>
            </a:prstGeom>
            <a:noFill/>
          </p:spPr>
          <p:txBody>
            <a:bodyPr wrap="none" rtlCol="0">
              <a:spAutoFit/>
            </a:bodyPr>
            <a:lstStyle/>
            <a:p>
              <a:r>
                <a:rPr lang="en-US" dirty="0" smtClean="0"/>
                <a:t>Log10 RNA copies/salivary glands</a:t>
              </a:r>
              <a:endParaRPr lang="en-US" dirty="0"/>
            </a:p>
          </p:txBody>
        </p:sp>
        <p:sp>
          <p:nvSpPr>
            <p:cNvPr id="5" name="TextBox 4"/>
            <p:cNvSpPr txBox="1"/>
            <p:nvPr/>
          </p:nvSpPr>
          <p:spPr>
            <a:xfrm>
              <a:off x="3505200" y="5638800"/>
              <a:ext cx="1918282" cy="369332"/>
            </a:xfrm>
            <a:prstGeom prst="rect">
              <a:avLst/>
            </a:prstGeom>
            <a:noFill/>
          </p:spPr>
          <p:txBody>
            <a:bodyPr wrap="none" rtlCol="0">
              <a:spAutoFit/>
            </a:bodyPr>
            <a:lstStyle/>
            <a:p>
              <a:r>
                <a:rPr lang="en-US" dirty="0" smtClean="0"/>
                <a:t>Day after infection</a:t>
              </a:r>
              <a:endParaRPr lang="en-US" dirty="0"/>
            </a:p>
          </p:txBody>
        </p:sp>
        <p:sp>
          <p:nvSpPr>
            <p:cNvPr id="6" name="TextBox 5"/>
            <p:cNvSpPr txBox="1"/>
            <p:nvPr/>
          </p:nvSpPr>
          <p:spPr>
            <a:xfrm>
              <a:off x="1143000" y="5257800"/>
              <a:ext cx="301686" cy="369332"/>
            </a:xfrm>
            <a:prstGeom prst="rect">
              <a:avLst/>
            </a:prstGeom>
            <a:noFill/>
          </p:spPr>
          <p:txBody>
            <a:bodyPr wrap="none" rtlCol="0">
              <a:spAutoFit/>
            </a:bodyPr>
            <a:lstStyle/>
            <a:p>
              <a:r>
                <a:rPr lang="en-US" dirty="0" smtClean="0"/>
                <a:t>0</a:t>
              </a:r>
              <a:endParaRPr lang="en-US" dirty="0"/>
            </a:p>
          </p:txBody>
        </p:sp>
        <p:sp>
          <p:nvSpPr>
            <p:cNvPr id="7" name="TextBox 6"/>
            <p:cNvSpPr txBox="1"/>
            <p:nvPr/>
          </p:nvSpPr>
          <p:spPr>
            <a:xfrm>
              <a:off x="2039112" y="5257800"/>
              <a:ext cx="301686" cy="369332"/>
            </a:xfrm>
            <a:prstGeom prst="rect">
              <a:avLst/>
            </a:prstGeom>
            <a:noFill/>
          </p:spPr>
          <p:txBody>
            <a:bodyPr wrap="none" rtlCol="0">
              <a:spAutoFit/>
            </a:bodyPr>
            <a:lstStyle/>
            <a:p>
              <a:r>
                <a:rPr lang="en-US" dirty="0" smtClean="0"/>
                <a:t>2</a:t>
              </a:r>
              <a:endParaRPr lang="en-US" dirty="0"/>
            </a:p>
          </p:txBody>
        </p:sp>
        <p:sp>
          <p:nvSpPr>
            <p:cNvPr id="10" name="TextBox 9"/>
            <p:cNvSpPr txBox="1"/>
            <p:nvPr/>
          </p:nvSpPr>
          <p:spPr>
            <a:xfrm>
              <a:off x="2916936" y="5257800"/>
              <a:ext cx="301686" cy="369332"/>
            </a:xfrm>
            <a:prstGeom prst="rect">
              <a:avLst/>
            </a:prstGeom>
            <a:noFill/>
          </p:spPr>
          <p:txBody>
            <a:bodyPr wrap="none" rtlCol="0">
              <a:spAutoFit/>
            </a:bodyPr>
            <a:lstStyle/>
            <a:p>
              <a:r>
                <a:rPr lang="en-US" dirty="0" smtClean="0"/>
                <a:t>4</a:t>
              </a:r>
              <a:endParaRPr lang="en-US" dirty="0"/>
            </a:p>
          </p:txBody>
        </p:sp>
        <p:sp>
          <p:nvSpPr>
            <p:cNvPr id="11" name="TextBox 10"/>
            <p:cNvSpPr txBox="1"/>
            <p:nvPr/>
          </p:nvSpPr>
          <p:spPr>
            <a:xfrm>
              <a:off x="3810000" y="5257800"/>
              <a:ext cx="301686" cy="369332"/>
            </a:xfrm>
            <a:prstGeom prst="rect">
              <a:avLst/>
            </a:prstGeom>
            <a:noFill/>
          </p:spPr>
          <p:txBody>
            <a:bodyPr wrap="none" rtlCol="0">
              <a:spAutoFit/>
            </a:bodyPr>
            <a:lstStyle/>
            <a:p>
              <a:r>
                <a:rPr lang="en-US" dirty="0" smtClean="0"/>
                <a:t>6</a:t>
              </a:r>
              <a:endParaRPr lang="en-US" dirty="0"/>
            </a:p>
          </p:txBody>
        </p:sp>
        <p:sp>
          <p:nvSpPr>
            <p:cNvPr id="12" name="TextBox 11"/>
            <p:cNvSpPr txBox="1"/>
            <p:nvPr/>
          </p:nvSpPr>
          <p:spPr>
            <a:xfrm>
              <a:off x="4663440" y="5257800"/>
              <a:ext cx="301686" cy="369332"/>
            </a:xfrm>
            <a:prstGeom prst="rect">
              <a:avLst/>
            </a:prstGeom>
            <a:noFill/>
          </p:spPr>
          <p:txBody>
            <a:bodyPr wrap="none" rtlCol="0">
              <a:spAutoFit/>
            </a:bodyPr>
            <a:lstStyle/>
            <a:p>
              <a:r>
                <a:rPr lang="en-US" dirty="0" smtClean="0"/>
                <a:t>8</a:t>
              </a:r>
              <a:endParaRPr lang="en-US" dirty="0"/>
            </a:p>
          </p:txBody>
        </p:sp>
        <p:sp>
          <p:nvSpPr>
            <p:cNvPr id="13" name="TextBox 12"/>
            <p:cNvSpPr txBox="1"/>
            <p:nvPr/>
          </p:nvSpPr>
          <p:spPr>
            <a:xfrm>
              <a:off x="5486400" y="5257800"/>
              <a:ext cx="418704" cy="369332"/>
            </a:xfrm>
            <a:prstGeom prst="rect">
              <a:avLst/>
            </a:prstGeom>
            <a:noFill/>
          </p:spPr>
          <p:txBody>
            <a:bodyPr wrap="none" rtlCol="0">
              <a:spAutoFit/>
            </a:bodyPr>
            <a:lstStyle/>
            <a:p>
              <a:r>
                <a:rPr lang="en-US" dirty="0" smtClean="0"/>
                <a:t>10</a:t>
              </a:r>
              <a:endParaRPr lang="en-US" dirty="0"/>
            </a:p>
          </p:txBody>
        </p:sp>
        <p:sp>
          <p:nvSpPr>
            <p:cNvPr id="14" name="TextBox 13"/>
            <p:cNvSpPr txBox="1"/>
            <p:nvPr/>
          </p:nvSpPr>
          <p:spPr>
            <a:xfrm>
              <a:off x="6391656" y="5257800"/>
              <a:ext cx="418704" cy="369332"/>
            </a:xfrm>
            <a:prstGeom prst="rect">
              <a:avLst/>
            </a:prstGeom>
            <a:noFill/>
          </p:spPr>
          <p:txBody>
            <a:bodyPr wrap="none" rtlCol="0">
              <a:spAutoFit/>
            </a:bodyPr>
            <a:lstStyle/>
            <a:p>
              <a:r>
                <a:rPr lang="en-US" dirty="0" smtClean="0"/>
                <a:t>12</a:t>
              </a:r>
              <a:endParaRPr lang="en-US" dirty="0"/>
            </a:p>
          </p:txBody>
        </p:sp>
        <p:sp>
          <p:nvSpPr>
            <p:cNvPr id="15" name="TextBox 14"/>
            <p:cNvSpPr txBox="1"/>
            <p:nvPr/>
          </p:nvSpPr>
          <p:spPr>
            <a:xfrm>
              <a:off x="7239000" y="5257800"/>
              <a:ext cx="418704" cy="369332"/>
            </a:xfrm>
            <a:prstGeom prst="rect">
              <a:avLst/>
            </a:prstGeom>
            <a:noFill/>
          </p:spPr>
          <p:txBody>
            <a:bodyPr wrap="none" rtlCol="0">
              <a:spAutoFit/>
            </a:bodyPr>
            <a:lstStyle/>
            <a:p>
              <a:r>
                <a:rPr lang="en-US" dirty="0" smtClean="0"/>
                <a:t>14</a:t>
              </a:r>
              <a:endParaRPr lang="en-US" dirty="0"/>
            </a:p>
          </p:txBody>
        </p:sp>
        <p:sp>
          <p:nvSpPr>
            <p:cNvPr id="16" name="TextBox 15"/>
            <p:cNvSpPr txBox="1"/>
            <p:nvPr/>
          </p:nvSpPr>
          <p:spPr>
            <a:xfrm>
              <a:off x="914400" y="4953000"/>
              <a:ext cx="301686" cy="369332"/>
            </a:xfrm>
            <a:prstGeom prst="rect">
              <a:avLst/>
            </a:prstGeom>
            <a:noFill/>
          </p:spPr>
          <p:txBody>
            <a:bodyPr wrap="none" rtlCol="0">
              <a:spAutoFit/>
            </a:bodyPr>
            <a:lstStyle/>
            <a:p>
              <a:r>
                <a:rPr lang="en-US" dirty="0" smtClean="0"/>
                <a:t>0</a:t>
              </a:r>
              <a:endParaRPr lang="en-US" dirty="0"/>
            </a:p>
          </p:txBody>
        </p:sp>
        <p:sp>
          <p:nvSpPr>
            <p:cNvPr id="17" name="TextBox 16"/>
            <p:cNvSpPr txBox="1"/>
            <p:nvPr/>
          </p:nvSpPr>
          <p:spPr>
            <a:xfrm>
              <a:off x="914400" y="4191000"/>
              <a:ext cx="301686" cy="369332"/>
            </a:xfrm>
            <a:prstGeom prst="rect">
              <a:avLst/>
            </a:prstGeom>
            <a:noFill/>
          </p:spPr>
          <p:txBody>
            <a:bodyPr wrap="none" rtlCol="0">
              <a:spAutoFit/>
            </a:bodyPr>
            <a:lstStyle/>
            <a:p>
              <a:r>
                <a:rPr lang="en-US" dirty="0" smtClean="0"/>
                <a:t>2</a:t>
              </a:r>
              <a:endParaRPr lang="en-US" dirty="0"/>
            </a:p>
          </p:txBody>
        </p:sp>
        <p:sp>
          <p:nvSpPr>
            <p:cNvPr id="18" name="TextBox 17"/>
            <p:cNvSpPr txBox="1"/>
            <p:nvPr/>
          </p:nvSpPr>
          <p:spPr>
            <a:xfrm>
              <a:off x="914400" y="3429000"/>
              <a:ext cx="301686" cy="369332"/>
            </a:xfrm>
            <a:prstGeom prst="rect">
              <a:avLst/>
            </a:prstGeom>
            <a:noFill/>
          </p:spPr>
          <p:txBody>
            <a:bodyPr wrap="none" rtlCol="0">
              <a:spAutoFit/>
            </a:bodyPr>
            <a:lstStyle/>
            <a:p>
              <a:r>
                <a:rPr lang="en-US" dirty="0" smtClean="0"/>
                <a:t>4</a:t>
              </a:r>
              <a:endParaRPr lang="en-US" dirty="0"/>
            </a:p>
          </p:txBody>
        </p:sp>
        <p:sp>
          <p:nvSpPr>
            <p:cNvPr id="19" name="TextBox 18"/>
            <p:cNvSpPr txBox="1"/>
            <p:nvPr/>
          </p:nvSpPr>
          <p:spPr>
            <a:xfrm>
              <a:off x="914400" y="2667000"/>
              <a:ext cx="301686" cy="369332"/>
            </a:xfrm>
            <a:prstGeom prst="rect">
              <a:avLst/>
            </a:prstGeom>
            <a:noFill/>
          </p:spPr>
          <p:txBody>
            <a:bodyPr wrap="none" rtlCol="0">
              <a:spAutoFit/>
            </a:bodyPr>
            <a:lstStyle/>
            <a:p>
              <a:r>
                <a:rPr lang="en-US" dirty="0" smtClean="0"/>
                <a:t>6</a:t>
              </a:r>
              <a:endParaRPr lang="en-US" dirty="0"/>
            </a:p>
          </p:txBody>
        </p:sp>
        <p:sp>
          <p:nvSpPr>
            <p:cNvPr id="20" name="TextBox 19"/>
            <p:cNvSpPr txBox="1"/>
            <p:nvPr/>
          </p:nvSpPr>
          <p:spPr>
            <a:xfrm>
              <a:off x="914400" y="1905000"/>
              <a:ext cx="301686" cy="369332"/>
            </a:xfrm>
            <a:prstGeom prst="rect">
              <a:avLst/>
            </a:prstGeom>
            <a:noFill/>
          </p:spPr>
          <p:txBody>
            <a:bodyPr wrap="none" rtlCol="0">
              <a:spAutoFit/>
            </a:bodyPr>
            <a:lstStyle/>
            <a:p>
              <a:r>
                <a:rPr lang="en-US" dirty="0" smtClean="0"/>
                <a:t>8</a:t>
              </a:r>
              <a:endParaRPr lang="en-US" dirty="0"/>
            </a:p>
          </p:txBody>
        </p:sp>
        <p:sp>
          <p:nvSpPr>
            <p:cNvPr id="21" name="TextBox 20"/>
            <p:cNvSpPr txBox="1"/>
            <p:nvPr/>
          </p:nvSpPr>
          <p:spPr>
            <a:xfrm>
              <a:off x="838200" y="1143000"/>
              <a:ext cx="418704" cy="369332"/>
            </a:xfrm>
            <a:prstGeom prst="rect">
              <a:avLst/>
            </a:prstGeom>
            <a:noFill/>
          </p:spPr>
          <p:txBody>
            <a:bodyPr wrap="none" rtlCol="0">
              <a:spAutoFit/>
            </a:bodyPr>
            <a:lstStyle/>
            <a:p>
              <a:r>
                <a:rPr lang="en-US" dirty="0" smtClean="0"/>
                <a:t>10</a:t>
              </a:r>
              <a:endParaRPr lang="en-US" dirty="0"/>
            </a:p>
          </p:txBody>
        </p:sp>
      </p:grpSp>
      <p:cxnSp>
        <p:nvCxnSpPr>
          <p:cNvPr id="25" name="Straight Arrow Connector 24"/>
          <p:cNvCxnSpPr/>
          <p:nvPr/>
        </p:nvCxnSpPr>
        <p:spPr>
          <a:xfrm>
            <a:off x="2209800" y="1295400"/>
            <a:ext cx="0" cy="15240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676400" y="848380"/>
            <a:ext cx="4021742" cy="523220"/>
          </a:xfrm>
          <a:prstGeom prst="rect">
            <a:avLst/>
          </a:prstGeom>
          <a:noFill/>
        </p:spPr>
        <p:txBody>
          <a:bodyPr wrap="none" rtlCol="0">
            <a:spAutoFit/>
          </a:bodyPr>
          <a:lstStyle/>
          <a:p>
            <a:r>
              <a:rPr lang="en-US" sz="2800" dirty="0" smtClean="0">
                <a:solidFill>
                  <a:srgbClr val="FF0000"/>
                </a:solidFill>
              </a:rPr>
              <a:t>2-day incubation at 28</a:t>
            </a:r>
            <a:r>
              <a:rPr lang="en-US" sz="2800" baseline="30000" dirty="0" smtClean="0">
                <a:solidFill>
                  <a:srgbClr val="FF0000"/>
                </a:solidFill>
              </a:rPr>
              <a:t>o</a:t>
            </a:r>
            <a:r>
              <a:rPr lang="en-US" sz="2800" dirty="0" smtClean="0">
                <a:solidFill>
                  <a:srgbClr val="FF0000"/>
                </a:solidFill>
              </a:rPr>
              <a:t> C!</a:t>
            </a:r>
            <a:endParaRPr lang="en-US" sz="2800" dirty="0">
              <a:solidFill>
                <a:srgbClr val="FF0000"/>
              </a:solidFill>
            </a:endParaRPr>
          </a:p>
        </p:txBody>
      </p:sp>
      <p:sp>
        <p:nvSpPr>
          <p:cNvPr id="28" name="TextBox 27"/>
          <p:cNvSpPr txBox="1"/>
          <p:nvPr/>
        </p:nvSpPr>
        <p:spPr>
          <a:xfrm>
            <a:off x="5638800" y="6248400"/>
            <a:ext cx="3054426" cy="369332"/>
          </a:xfrm>
          <a:prstGeom prst="rect">
            <a:avLst/>
          </a:prstGeom>
          <a:noFill/>
        </p:spPr>
        <p:txBody>
          <a:bodyPr wrap="none" rtlCol="0">
            <a:spAutoFit/>
          </a:bodyPr>
          <a:lstStyle/>
          <a:p>
            <a:r>
              <a:rPr lang="en-US" dirty="0" err="1" smtClean="0"/>
              <a:t>Dubrulle</a:t>
            </a:r>
            <a:r>
              <a:rPr lang="en-US" dirty="0" smtClean="0"/>
              <a:t> et al. </a:t>
            </a:r>
            <a:r>
              <a:rPr lang="en-US" dirty="0" err="1" smtClean="0"/>
              <a:t>PLoS</a:t>
            </a:r>
            <a:r>
              <a:rPr lang="en-US" dirty="0" smtClean="0"/>
              <a:t> ONE, 2009</a:t>
            </a:r>
            <a:endParaRPr lang="en-US" dirty="0"/>
          </a:p>
        </p:txBody>
      </p:sp>
      <p:sp>
        <p:nvSpPr>
          <p:cNvPr id="29" name="Rectangle 28"/>
          <p:cNvSpPr/>
          <p:nvPr/>
        </p:nvSpPr>
        <p:spPr>
          <a:xfrm>
            <a:off x="838200" y="381000"/>
            <a:ext cx="7391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descr="Image: Aedes aegypti mosquito"/>
          <p:cNvPicPr>
            <a:picLocks noChangeAspect="1" noChangeArrowheads="1"/>
          </p:cNvPicPr>
          <p:nvPr/>
        </p:nvPicPr>
        <p:blipFill>
          <a:blip r:embed="rId4" cstate="print"/>
          <a:srcRect/>
          <a:stretch>
            <a:fillRect/>
          </a:stretch>
        </p:blipFill>
        <p:spPr bwMode="auto">
          <a:xfrm>
            <a:off x="7086600" y="1409699"/>
            <a:ext cx="1905000" cy="1257301"/>
          </a:xfrm>
          <a:prstGeom prst="rect">
            <a:avLst/>
          </a:prstGeom>
          <a:noFill/>
        </p:spPr>
      </p:pic>
      <p:sp>
        <p:nvSpPr>
          <p:cNvPr id="31" name="TextBox 30"/>
          <p:cNvSpPr txBox="1"/>
          <p:nvPr/>
        </p:nvSpPr>
        <p:spPr>
          <a:xfrm>
            <a:off x="1909434" y="152402"/>
            <a:ext cx="5336525" cy="584775"/>
          </a:xfrm>
          <a:prstGeom prst="rect">
            <a:avLst/>
          </a:prstGeom>
          <a:noFill/>
        </p:spPr>
        <p:txBody>
          <a:bodyPr wrap="none" rtlCol="0">
            <a:spAutoFit/>
          </a:bodyPr>
          <a:lstStyle/>
          <a:p>
            <a:r>
              <a:rPr lang="en-US" sz="3200" dirty="0" err="1" smtClean="0"/>
              <a:t>Chikungunya</a:t>
            </a:r>
            <a:r>
              <a:rPr lang="en-US" sz="3200" dirty="0" smtClean="0"/>
              <a:t> virus: </a:t>
            </a:r>
            <a:r>
              <a:rPr lang="en-US" sz="3200" dirty="0" smtClean="0">
                <a:solidFill>
                  <a:srgbClr val="FFFF99"/>
                </a:solidFill>
              </a:rPr>
              <a:t>experiment</a:t>
            </a:r>
            <a:endParaRPr lang="en-US" sz="3200" dirty="0">
              <a:solidFill>
                <a:srgbClr val="FFFF9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3"/>
          <p:cNvSpPr txBox="1">
            <a:spLocks noChangeArrowheads="1"/>
          </p:cNvSpPr>
          <p:nvPr/>
        </p:nvSpPr>
        <p:spPr bwMode="auto">
          <a:xfrm>
            <a:off x="3810000" y="1524000"/>
            <a:ext cx="4724400" cy="3916363"/>
          </a:xfrm>
          <a:prstGeom prst="rect">
            <a:avLst/>
          </a:prstGeom>
          <a:noFill/>
          <a:ln w="9525">
            <a:noFill/>
            <a:miter lim="800000"/>
            <a:headEnd/>
            <a:tailEnd/>
          </a:ln>
          <a:effectLst/>
        </p:spPr>
        <p:txBody>
          <a:bodyPr>
            <a:spAutoFit/>
          </a:bodyPr>
          <a:lstStyle/>
          <a:p>
            <a:pPr>
              <a:spcBef>
                <a:spcPct val="50000"/>
              </a:spcBef>
            </a:pPr>
            <a:r>
              <a:rPr lang="en-US" sz="3200" b="0" dirty="0"/>
              <a:t>“Predictions that global warming will spark epidemics have little basis… [because] public health measures will inevitably outweigh effects of climate.”</a:t>
            </a:r>
          </a:p>
          <a:p>
            <a:pPr>
              <a:spcBef>
                <a:spcPct val="50000"/>
              </a:spcBef>
            </a:pPr>
            <a:r>
              <a:rPr lang="en-US" sz="1800" b="0" dirty="0"/>
              <a:t>--G. </a:t>
            </a:r>
            <a:r>
              <a:rPr lang="en-US" sz="1800" b="0" dirty="0" err="1"/>
              <a:t>Taubes</a:t>
            </a:r>
            <a:r>
              <a:rPr lang="en-US" sz="1800" b="0" dirty="0"/>
              <a:t>, </a:t>
            </a:r>
            <a:r>
              <a:rPr lang="en-US" sz="1800" b="0" i="1" dirty="0"/>
              <a:t>Science</a:t>
            </a:r>
            <a:r>
              <a:rPr lang="en-US" sz="1800" b="0" dirty="0"/>
              <a:t>, 1997</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1" name="Picture 3"/>
          <p:cNvPicPr>
            <a:picLocks noChangeAspect="1" noChangeArrowheads="1"/>
          </p:cNvPicPr>
          <p:nvPr/>
        </p:nvPicPr>
        <p:blipFill>
          <a:blip r:embed="rId2" cstate="print"/>
          <a:srcRect l="26000" t="25564" r="24625" b="7778"/>
          <a:stretch>
            <a:fillRect/>
          </a:stretch>
        </p:blipFill>
        <p:spPr bwMode="auto">
          <a:xfrm>
            <a:off x="971550" y="914392"/>
            <a:ext cx="7524750" cy="5714258"/>
          </a:xfrm>
          <a:prstGeom prst="rect">
            <a:avLst/>
          </a:prstGeom>
          <a:noFill/>
          <a:ln w="9525">
            <a:noFill/>
            <a:miter lim="800000"/>
            <a:headEnd/>
            <a:tailEnd/>
          </a:ln>
        </p:spPr>
      </p:pic>
      <p:sp>
        <p:nvSpPr>
          <p:cNvPr id="4" name="TextBox 3"/>
          <p:cNvSpPr txBox="1"/>
          <p:nvPr/>
        </p:nvSpPr>
        <p:spPr>
          <a:xfrm>
            <a:off x="2408184" y="152402"/>
            <a:ext cx="4256293" cy="584775"/>
          </a:xfrm>
          <a:prstGeom prst="rect">
            <a:avLst/>
          </a:prstGeom>
          <a:noFill/>
        </p:spPr>
        <p:txBody>
          <a:bodyPr wrap="none" rtlCol="0">
            <a:spAutoFit/>
          </a:bodyPr>
          <a:lstStyle/>
          <a:p>
            <a:r>
              <a:rPr lang="en-US" sz="3200" i="1" dirty="0" err="1" smtClean="0"/>
              <a:t>Aedes</a:t>
            </a:r>
            <a:r>
              <a:rPr lang="en-US" sz="3200" i="1" dirty="0" smtClean="0"/>
              <a:t> </a:t>
            </a:r>
            <a:r>
              <a:rPr lang="en-US" sz="3200" i="1" dirty="0" err="1" smtClean="0"/>
              <a:t>albopictus</a:t>
            </a:r>
            <a:r>
              <a:rPr lang="en-US" sz="3200" dirty="0" smtClean="0"/>
              <a:t>: </a:t>
            </a:r>
            <a:r>
              <a:rPr lang="en-US" sz="3200" dirty="0" smtClean="0">
                <a:solidFill>
                  <a:srgbClr val="FFFF99"/>
                </a:solidFill>
              </a:rPr>
              <a:t>model</a:t>
            </a:r>
            <a:endParaRPr lang="en-US" sz="3200" dirty="0">
              <a:solidFill>
                <a:srgbClr val="FFFF99"/>
              </a:solidFill>
            </a:endParaRPr>
          </a:p>
        </p:txBody>
      </p:sp>
      <p:sp>
        <p:nvSpPr>
          <p:cNvPr id="5" name="TextBox 4"/>
          <p:cNvSpPr txBox="1"/>
          <p:nvPr/>
        </p:nvSpPr>
        <p:spPr>
          <a:xfrm>
            <a:off x="6080184" y="6555181"/>
            <a:ext cx="2876557" cy="369332"/>
          </a:xfrm>
          <a:prstGeom prst="rect">
            <a:avLst/>
          </a:prstGeom>
          <a:noFill/>
        </p:spPr>
        <p:txBody>
          <a:bodyPr wrap="none" rtlCol="0">
            <a:spAutoFit/>
          </a:bodyPr>
          <a:lstStyle/>
          <a:p>
            <a:r>
              <a:rPr lang="en-US" dirty="0" err="1" smtClean="0"/>
              <a:t>Rochlin</a:t>
            </a:r>
            <a:r>
              <a:rPr lang="en-US" dirty="0" smtClean="0"/>
              <a:t> et al. </a:t>
            </a:r>
            <a:r>
              <a:rPr lang="en-US" dirty="0" err="1" smtClean="0"/>
              <a:t>PLoS</a:t>
            </a:r>
            <a:r>
              <a:rPr lang="en-US" dirty="0" smtClean="0"/>
              <a:t> ONE 2013</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l="9956" t="13542" r="11567" b="6250"/>
          <a:stretch>
            <a:fillRect/>
          </a:stretch>
        </p:blipFill>
        <p:spPr bwMode="auto">
          <a:xfrm>
            <a:off x="0" y="1828800"/>
            <a:ext cx="8221682" cy="47244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t="6959" r="1667" b="74362"/>
          <a:stretch>
            <a:fillRect/>
          </a:stretch>
        </p:blipFill>
        <p:spPr bwMode="auto">
          <a:xfrm>
            <a:off x="0" y="0"/>
            <a:ext cx="9144000" cy="976572"/>
          </a:xfrm>
          <a:prstGeom prst="rect">
            <a:avLst/>
          </a:prstGeom>
          <a:noFill/>
          <a:ln w="9525">
            <a:noFill/>
            <a:miter lim="800000"/>
            <a:headEnd/>
            <a:tailEnd/>
          </a:ln>
        </p:spPr>
      </p:pic>
      <p:sp>
        <p:nvSpPr>
          <p:cNvPr id="12" name="Rectangle 11"/>
          <p:cNvSpPr/>
          <p:nvPr/>
        </p:nvSpPr>
        <p:spPr>
          <a:xfrm>
            <a:off x="6019800" y="5638800"/>
            <a:ext cx="2895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6200" y="3429000"/>
            <a:ext cx="914400" cy="838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a:blip r:embed="rId4" cstate="print"/>
          <a:srcRect l="9956" t="40841" r="11567" b="44792"/>
          <a:stretch>
            <a:fillRect/>
          </a:stretch>
        </p:blipFill>
        <p:spPr bwMode="auto">
          <a:xfrm>
            <a:off x="0" y="958187"/>
            <a:ext cx="8458200" cy="870613"/>
          </a:xfrm>
          <a:prstGeom prst="rect">
            <a:avLst/>
          </a:prstGeom>
          <a:noFill/>
          <a:ln w="9525">
            <a:noFill/>
            <a:miter lim="800000"/>
            <a:headEnd/>
            <a:tailEnd/>
          </a:ln>
        </p:spPr>
      </p:pic>
      <p:sp>
        <p:nvSpPr>
          <p:cNvPr id="15" name="Rectangle 14"/>
          <p:cNvSpPr/>
          <p:nvPr/>
        </p:nvSpPr>
        <p:spPr>
          <a:xfrm>
            <a:off x="5486400" y="5562600"/>
            <a:ext cx="2743200" cy="990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229600" y="0"/>
            <a:ext cx="9144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20"/>
          <p:cNvGrpSpPr/>
          <p:nvPr/>
        </p:nvGrpSpPr>
        <p:grpSpPr>
          <a:xfrm>
            <a:off x="3048000" y="1524000"/>
            <a:ext cx="4572000" cy="3123188"/>
            <a:chOff x="3048000" y="1524000"/>
            <a:chExt cx="4572000" cy="3123188"/>
          </a:xfrm>
        </p:grpSpPr>
        <p:sp>
          <p:nvSpPr>
            <p:cNvPr id="19" name="Rectangle 18"/>
            <p:cNvSpPr/>
            <p:nvPr/>
          </p:nvSpPr>
          <p:spPr>
            <a:xfrm>
              <a:off x="3048000" y="1524000"/>
              <a:ext cx="4572000" cy="2819400"/>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048000" y="1600200"/>
              <a:ext cx="4572000" cy="3046988"/>
            </a:xfrm>
            <a:prstGeom prst="rect">
              <a:avLst/>
            </a:prstGeom>
          </p:spPr>
          <p:txBody>
            <a:bodyPr>
              <a:spAutoFit/>
            </a:bodyPr>
            <a:lstStyle/>
            <a:p>
              <a:r>
                <a:rPr lang="en-US" sz="3200" dirty="0" smtClean="0">
                  <a:solidFill>
                    <a:schemeClr val="bg1"/>
                  </a:solidFill>
                </a:rPr>
                <a:t>Conclusion: </a:t>
              </a:r>
              <a:r>
                <a:rPr lang="en-US" sz="3200" dirty="0" err="1" smtClean="0">
                  <a:solidFill>
                    <a:schemeClr val="bg1"/>
                  </a:solidFill>
                </a:rPr>
                <a:t>Chikungunya</a:t>
              </a:r>
              <a:r>
                <a:rPr lang="en-US" sz="3200" dirty="0" smtClean="0">
                  <a:solidFill>
                    <a:schemeClr val="bg1"/>
                  </a:solidFill>
                </a:rPr>
                <a:t> is highly likely to arrive in the United States, and climate change is likely to help it spread.</a:t>
              </a:r>
              <a:r>
                <a:rPr lang="en-US" sz="3200" dirty="0">
                  <a:solidFill>
                    <a:schemeClr val="bg1"/>
                  </a:solidFill>
                </a:rPr>
                <a:t/>
              </a:r>
              <a:br>
                <a:rPr lang="en-US" sz="3200" dirty="0">
                  <a:solidFill>
                    <a:schemeClr val="bg1"/>
                  </a:solidFill>
                </a:rPr>
              </a:br>
              <a:endParaRPr lang="en-US" sz="3200" dirty="0">
                <a:solidFill>
                  <a:schemeClr val="bg1"/>
                </a:solidFill>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6266" y="973776"/>
            <a:ext cx="2189189" cy="769441"/>
          </a:xfrm>
          <a:prstGeom prst="rect">
            <a:avLst/>
          </a:prstGeom>
          <a:noFill/>
        </p:spPr>
        <p:txBody>
          <a:bodyPr wrap="none" rtlCol="0">
            <a:spAutoFit/>
          </a:bodyPr>
          <a:lstStyle/>
          <a:p>
            <a:r>
              <a:rPr lang="en-US" sz="4400" dirty="0" smtClean="0">
                <a:solidFill>
                  <a:srgbClr val="FFFF99"/>
                </a:solidFill>
              </a:rPr>
              <a:t>Wrap-up</a:t>
            </a:r>
            <a:endParaRPr lang="en-US" sz="4400" dirty="0">
              <a:solidFill>
                <a:srgbClr val="FFFF99"/>
              </a:solidFill>
            </a:endParaRPr>
          </a:p>
        </p:txBody>
      </p:sp>
      <p:pic>
        <p:nvPicPr>
          <p:cNvPr id="4" name="Picture 7"/>
          <p:cNvPicPr>
            <a:picLocks noChangeAspect="1" noChangeArrowheads="1"/>
          </p:cNvPicPr>
          <p:nvPr/>
        </p:nvPicPr>
        <p:blipFill>
          <a:blip r:embed="rId3" cstate="print"/>
          <a:srcRect/>
          <a:stretch>
            <a:fillRect/>
          </a:stretch>
        </p:blipFill>
        <p:spPr bwMode="auto">
          <a:xfrm>
            <a:off x="3008313" y="312738"/>
            <a:ext cx="3048000" cy="3048000"/>
          </a:xfrm>
          <a:prstGeom prst="rect">
            <a:avLst/>
          </a:prstGeom>
          <a:noFill/>
          <a:ln w="9525">
            <a:noFill/>
            <a:miter lim="800000"/>
            <a:headEnd/>
            <a:tailEnd/>
          </a:ln>
          <a:effectLst/>
        </p:spPr>
      </p:pic>
      <p:sp>
        <p:nvSpPr>
          <p:cNvPr id="5" name="TextBox 4"/>
          <p:cNvSpPr txBox="1"/>
          <p:nvPr/>
        </p:nvSpPr>
        <p:spPr>
          <a:xfrm>
            <a:off x="795656" y="3728852"/>
            <a:ext cx="7781361" cy="2308324"/>
          </a:xfrm>
          <a:prstGeom prst="rect">
            <a:avLst/>
          </a:prstGeom>
          <a:noFill/>
        </p:spPr>
        <p:txBody>
          <a:bodyPr wrap="none" rtlCol="0">
            <a:spAutoFit/>
          </a:bodyPr>
          <a:lstStyle/>
          <a:p>
            <a:pPr>
              <a:buFont typeface="Arial" pitchFamily="34" charset="0"/>
              <a:buChar char="•"/>
            </a:pPr>
            <a:r>
              <a:rPr lang="en-US" sz="3600" dirty="0" smtClean="0"/>
              <a:t>Warming increases risk</a:t>
            </a:r>
          </a:p>
          <a:p>
            <a:pPr>
              <a:buFont typeface="Arial" pitchFamily="34" charset="0"/>
              <a:buChar char="•"/>
            </a:pPr>
            <a:r>
              <a:rPr lang="en-US" sz="3600" dirty="0" smtClean="0"/>
              <a:t>Infrastructure protects in some cases</a:t>
            </a:r>
          </a:p>
          <a:p>
            <a:pPr>
              <a:buFont typeface="Arial" pitchFamily="34" charset="0"/>
              <a:buChar char="•"/>
            </a:pPr>
            <a:r>
              <a:rPr lang="en-US" sz="3600" dirty="0" smtClean="0"/>
              <a:t>In others, warming will increase disease</a:t>
            </a:r>
          </a:p>
          <a:p>
            <a:pPr>
              <a:buFont typeface="Arial" pitchFamily="34" charset="0"/>
              <a:buChar char="•"/>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1092"/>
          <a:stretch>
            <a:fillRect/>
          </a:stretch>
        </p:blipFill>
        <p:spPr bwMode="auto">
          <a:xfrm>
            <a:off x="304800" y="1066800"/>
            <a:ext cx="8536577"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l="7814" t="6714" r="7798" b="45268"/>
          <a:stretch>
            <a:fillRect/>
          </a:stretch>
        </p:blipFill>
        <p:spPr bwMode="auto">
          <a:xfrm>
            <a:off x="228600" y="152400"/>
            <a:ext cx="8686800" cy="6495535"/>
          </a:xfrm>
          <a:prstGeom prst="rect">
            <a:avLst/>
          </a:prstGeom>
          <a:noFill/>
          <a:ln w="9525">
            <a:noFill/>
            <a:miter lim="800000"/>
            <a:headEnd/>
            <a:tailEnd/>
          </a:ln>
          <a:effectLst/>
        </p:spPr>
      </p:pic>
      <p:sp>
        <p:nvSpPr>
          <p:cNvPr id="4" name="TextBox 3"/>
          <p:cNvSpPr txBox="1"/>
          <p:nvPr/>
        </p:nvSpPr>
        <p:spPr>
          <a:xfrm>
            <a:off x="2133600" y="533400"/>
            <a:ext cx="2032031" cy="369332"/>
          </a:xfrm>
          <a:prstGeom prst="rect">
            <a:avLst/>
          </a:prstGeom>
          <a:noFill/>
        </p:spPr>
        <p:txBody>
          <a:bodyPr wrap="none" rtlCol="0">
            <a:spAutoFit/>
          </a:bodyPr>
          <a:lstStyle/>
          <a:p>
            <a:r>
              <a:rPr lang="en-US" dirty="0" smtClean="0">
                <a:solidFill>
                  <a:schemeClr val="bg1"/>
                </a:solidFill>
              </a:rPr>
              <a:t>Mean temp = 18</a:t>
            </a:r>
            <a:r>
              <a:rPr lang="en-US" baseline="30000" dirty="0" smtClean="0">
                <a:solidFill>
                  <a:schemeClr val="bg1"/>
                </a:solidFill>
              </a:rPr>
              <a:t>o</a:t>
            </a:r>
            <a:r>
              <a:rPr lang="en-US" dirty="0" smtClean="0">
                <a:solidFill>
                  <a:schemeClr val="bg1"/>
                </a:solidFill>
              </a:rPr>
              <a:t>C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Map showing which malaria vectors populate various parts of the world"/>
          <p:cNvPicPr>
            <a:picLocks noChangeAspect="1" noChangeArrowheads="1"/>
          </p:cNvPicPr>
          <p:nvPr/>
        </p:nvPicPr>
        <p:blipFill>
          <a:blip r:embed="rId2" cstate="print"/>
          <a:srcRect/>
          <a:stretch>
            <a:fillRect/>
          </a:stretch>
        </p:blipFill>
        <p:spPr bwMode="auto">
          <a:xfrm>
            <a:off x="0" y="381000"/>
            <a:ext cx="9144000" cy="5972176"/>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An image depicting the Life Cycle of the Malaria Parasite"/>
          <p:cNvPicPr>
            <a:picLocks noChangeAspect="1" noChangeArrowheads="1"/>
          </p:cNvPicPr>
          <p:nvPr/>
        </p:nvPicPr>
        <p:blipFill>
          <a:blip r:embed="rId2" cstate="print"/>
          <a:srcRect/>
          <a:stretch>
            <a:fillRect/>
          </a:stretch>
        </p:blipFill>
        <p:spPr bwMode="auto">
          <a:xfrm>
            <a:off x="1219200" y="761999"/>
            <a:ext cx="6629400" cy="5310847"/>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81000" y="0"/>
            <a:ext cx="59436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304800" y="0"/>
            <a:ext cx="5813834" cy="6770132"/>
            <a:chOff x="1524000" y="0"/>
            <a:chExt cx="5813834" cy="6770132"/>
          </a:xfrm>
        </p:grpSpPr>
        <p:pic>
          <p:nvPicPr>
            <p:cNvPr id="3" name="Picture 2"/>
            <p:cNvPicPr>
              <a:picLocks noChangeAspect="1" noChangeArrowheads="1"/>
            </p:cNvPicPr>
            <p:nvPr/>
          </p:nvPicPr>
          <p:blipFill>
            <a:blip r:embed="rId2" cstate="print"/>
            <a:srcRect l="10523" b="9575"/>
            <a:stretch>
              <a:fillRect/>
            </a:stretch>
          </p:blipFill>
          <p:spPr bwMode="auto">
            <a:xfrm>
              <a:off x="2286000" y="1143000"/>
              <a:ext cx="5051834" cy="5029200"/>
            </a:xfrm>
            <a:prstGeom prst="rect">
              <a:avLst/>
            </a:prstGeom>
            <a:noFill/>
            <a:ln w="9525">
              <a:noFill/>
              <a:miter lim="800000"/>
              <a:headEnd/>
              <a:tailEnd/>
            </a:ln>
            <a:effectLst/>
          </p:spPr>
        </p:pic>
        <p:sp>
          <p:nvSpPr>
            <p:cNvPr id="4" name="TextBox 3"/>
            <p:cNvSpPr txBox="1"/>
            <p:nvPr/>
          </p:nvSpPr>
          <p:spPr>
            <a:xfrm rot="16200000">
              <a:off x="70366" y="3434834"/>
              <a:ext cx="3276600" cy="369332"/>
            </a:xfrm>
            <a:prstGeom prst="rect">
              <a:avLst/>
            </a:prstGeom>
            <a:noFill/>
          </p:spPr>
          <p:txBody>
            <a:bodyPr wrap="square" rtlCol="0">
              <a:spAutoFit/>
            </a:bodyPr>
            <a:lstStyle/>
            <a:p>
              <a:r>
                <a:rPr lang="en-US" dirty="0" smtClean="0">
                  <a:solidFill>
                    <a:schemeClr val="bg1"/>
                  </a:solidFill>
                </a:rPr>
                <a:t>Square-root arcsine (prevalence)</a:t>
              </a:r>
              <a:endParaRPr lang="en-US" dirty="0">
                <a:solidFill>
                  <a:schemeClr val="bg1"/>
                </a:solidFill>
              </a:endParaRPr>
            </a:p>
          </p:txBody>
        </p:sp>
        <p:sp>
          <p:nvSpPr>
            <p:cNvPr id="5" name="TextBox 4"/>
            <p:cNvSpPr txBox="1"/>
            <p:nvPr/>
          </p:nvSpPr>
          <p:spPr>
            <a:xfrm>
              <a:off x="3733800" y="6400800"/>
              <a:ext cx="2971800" cy="369332"/>
            </a:xfrm>
            <a:prstGeom prst="rect">
              <a:avLst/>
            </a:prstGeom>
            <a:noFill/>
          </p:spPr>
          <p:txBody>
            <a:bodyPr wrap="square" rtlCol="0">
              <a:spAutoFit/>
            </a:bodyPr>
            <a:lstStyle/>
            <a:p>
              <a:r>
                <a:rPr lang="en-US" dirty="0" smtClean="0">
                  <a:solidFill>
                    <a:schemeClr val="bg1"/>
                  </a:solidFill>
                </a:rPr>
                <a:t>Temperature anomaly (°C</a:t>
              </a:r>
              <a:r>
                <a:rPr lang="en-US" dirty="0">
                  <a:solidFill>
                    <a:schemeClr val="bg1"/>
                  </a:solidFill>
                </a:rPr>
                <a:t>)</a:t>
              </a:r>
            </a:p>
          </p:txBody>
        </p:sp>
        <p:pic>
          <p:nvPicPr>
            <p:cNvPr id="6" name="Picture 3"/>
            <p:cNvPicPr>
              <a:picLocks noChangeAspect="1" noChangeArrowheads="1"/>
            </p:cNvPicPr>
            <p:nvPr/>
          </p:nvPicPr>
          <p:blipFill>
            <a:blip r:embed="rId3" cstate="print"/>
            <a:srcRect l="2374" r="2647" b="5006"/>
            <a:stretch>
              <a:fillRect/>
            </a:stretch>
          </p:blipFill>
          <p:spPr bwMode="auto">
            <a:xfrm>
              <a:off x="2209800" y="0"/>
              <a:ext cx="5105400" cy="1084898"/>
            </a:xfrm>
            <a:prstGeom prst="rect">
              <a:avLst/>
            </a:prstGeom>
            <a:noFill/>
            <a:ln w="9525">
              <a:noFill/>
              <a:miter lim="800000"/>
              <a:headEnd/>
              <a:tailEnd/>
            </a:ln>
            <a:effectLst/>
          </p:spPr>
        </p:pic>
        <p:sp>
          <p:nvSpPr>
            <p:cNvPr id="7" name="TextBox 6"/>
            <p:cNvSpPr txBox="1"/>
            <p:nvPr/>
          </p:nvSpPr>
          <p:spPr>
            <a:xfrm>
              <a:off x="1981200" y="1447800"/>
              <a:ext cx="412292" cy="307777"/>
            </a:xfrm>
            <a:prstGeom prst="rect">
              <a:avLst/>
            </a:prstGeom>
            <a:noFill/>
          </p:spPr>
          <p:txBody>
            <a:bodyPr wrap="square" rtlCol="0">
              <a:spAutoFit/>
            </a:bodyPr>
            <a:lstStyle/>
            <a:p>
              <a:r>
                <a:rPr lang="en-US" sz="1400" dirty="0" smtClean="0">
                  <a:solidFill>
                    <a:schemeClr val="bg1"/>
                  </a:solidFill>
                </a:rPr>
                <a:t>1.2</a:t>
              </a:r>
              <a:endParaRPr lang="en-US" sz="1400" dirty="0">
                <a:solidFill>
                  <a:schemeClr val="bg1"/>
                </a:solidFill>
              </a:endParaRPr>
            </a:p>
          </p:txBody>
        </p:sp>
        <p:sp>
          <p:nvSpPr>
            <p:cNvPr id="8" name="TextBox 7"/>
            <p:cNvSpPr txBox="1"/>
            <p:nvPr/>
          </p:nvSpPr>
          <p:spPr>
            <a:xfrm>
              <a:off x="1981200" y="2133600"/>
              <a:ext cx="457200" cy="307777"/>
            </a:xfrm>
            <a:prstGeom prst="rect">
              <a:avLst/>
            </a:prstGeom>
            <a:noFill/>
          </p:spPr>
          <p:txBody>
            <a:bodyPr wrap="square" rtlCol="0">
              <a:spAutoFit/>
            </a:bodyPr>
            <a:lstStyle/>
            <a:p>
              <a:r>
                <a:rPr lang="en-US" sz="1400" dirty="0" smtClean="0">
                  <a:solidFill>
                    <a:schemeClr val="bg1"/>
                  </a:solidFill>
                </a:rPr>
                <a:t>1.0</a:t>
              </a:r>
              <a:endParaRPr lang="en-US" sz="1400" dirty="0">
                <a:solidFill>
                  <a:schemeClr val="bg1"/>
                </a:solidFill>
              </a:endParaRPr>
            </a:p>
          </p:txBody>
        </p:sp>
        <p:sp>
          <p:nvSpPr>
            <p:cNvPr id="9" name="TextBox 8"/>
            <p:cNvSpPr txBox="1"/>
            <p:nvPr/>
          </p:nvSpPr>
          <p:spPr>
            <a:xfrm>
              <a:off x="1981200" y="3581400"/>
              <a:ext cx="412292" cy="307777"/>
            </a:xfrm>
            <a:prstGeom prst="rect">
              <a:avLst/>
            </a:prstGeom>
            <a:noFill/>
          </p:spPr>
          <p:txBody>
            <a:bodyPr wrap="none" rtlCol="0">
              <a:spAutoFit/>
            </a:bodyPr>
            <a:lstStyle/>
            <a:p>
              <a:r>
                <a:rPr lang="en-US" sz="1400" dirty="0">
                  <a:solidFill>
                    <a:schemeClr val="bg1"/>
                  </a:solidFill>
                </a:rPr>
                <a:t>0.6</a:t>
              </a:r>
            </a:p>
          </p:txBody>
        </p:sp>
        <p:sp>
          <p:nvSpPr>
            <p:cNvPr id="10" name="TextBox 9"/>
            <p:cNvSpPr txBox="1"/>
            <p:nvPr/>
          </p:nvSpPr>
          <p:spPr>
            <a:xfrm>
              <a:off x="1981200" y="4267200"/>
              <a:ext cx="412292" cy="307777"/>
            </a:xfrm>
            <a:prstGeom prst="rect">
              <a:avLst/>
            </a:prstGeom>
            <a:noFill/>
          </p:spPr>
          <p:txBody>
            <a:bodyPr wrap="none" rtlCol="0">
              <a:spAutoFit/>
            </a:bodyPr>
            <a:lstStyle/>
            <a:p>
              <a:r>
                <a:rPr lang="en-US" sz="1400" dirty="0">
                  <a:solidFill>
                    <a:schemeClr val="bg1"/>
                  </a:solidFill>
                </a:rPr>
                <a:t>0.4</a:t>
              </a:r>
            </a:p>
          </p:txBody>
        </p:sp>
        <p:sp>
          <p:nvSpPr>
            <p:cNvPr id="11" name="TextBox 10"/>
            <p:cNvSpPr txBox="1"/>
            <p:nvPr/>
          </p:nvSpPr>
          <p:spPr>
            <a:xfrm>
              <a:off x="1981200" y="4983480"/>
              <a:ext cx="412292" cy="307777"/>
            </a:xfrm>
            <a:prstGeom prst="rect">
              <a:avLst/>
            </a:prstGeom>
            <a:noFill/>
          </p:spPr>
          <p:txBody>
            <a:bodyPr wrap="none" rtlCol="0">
              <a:spAutoFit/>
            </a:bodyPr>
            <a:lstStyle/>
            <a:p>
              <a:r>
                <a:rPr lang="en-US" sz="1400" dirty="0">
                  <a:solidFill>
                    <a:schemeClr val="bg1"/>
                  </a:solidFill>
                </a:rPr>
                <a:t>0.2</a:t>
              </a:r>
            </a:p>
          </p:txBody>
        </p:sp>
        <p:sp>
          <p:nvSpPr>
            <p:cNvPr id="12" name="TextBox 11"/>
            <p:cNvSpPr txBox="1"/>
            <p:nvPr/>
          </p:nvSpPr>
          <p:spPr>
            <a:xfrm>
              <a:off x="1981200" y="5715000"/>
              <a:ext cx="412292" cy="307777"/>
            </a:xfrm>
            <a:prstGeom prst="rect">
              <a:avLst/>
            </a:prstGeom>
            <a:noFill/>
          </p:spPr>
          <p:txBody>
            <a:bodyPr wrap="none" rtlCol="0">
              <a:spAutoFit/>
            </a:bodyPr>
            <a:lstStyle/>
            <a:p>
              <a:r>
                <a:rPr lang="en-US" sz="1400" dirty="0" smtClean="0">
                  <a:solidFill>
                    <a:schemeClr val="bg1"/>
                  </a:solidFill>
                </a:rPr>
                <a:t>0.0</a:t>
              </a:r>
              <a:endParaRPr lang="en-US" sz="1400" dirty="0">
                <a:solidFill>
                  <a:schemeClr val="bg1"/>
                </a:solidFill>
              </a:endParaRPr>
            </a:p>
          </p:txBody>
        </p:sp>
        <p:sp>
          <p:nvSpPr>
            <p:cNvPr id="13" name="TextBox 12"/>
            <p:cNvSpPr txBox="1"/>
            <p:nvPr/>
          </p:nvSpPr>
          <p:spPr>
            <a:xfrm>
              <a:off x="1981200" y="2862072"/>
              <a:ext cx="412292" cy="307777"/>
            </a:xfrm>
            <a:prstGeom prst="rect">
              <a:avLst/>
            </a:prstGeom>
            <a:noFill/>
          </p:spPr>
          <p:txBody>
            <a:bodyPr wrap="none" rtlCol="0">
              <a:spAutoFit/>
            </a:bodyPr>
            <a:lstStyle/>
            <a:p>
              <a:r>
                <a:rPr lang="en-US" sz="1400" dirty="0" smtClean="0">
                  <a:solidFill>
                    <a:schemeClr val="bg1"/>
                  </a:solidFill>
                </a:rPr>
                <a:t>0.8</a:t>
              </a:r>
              <a:endParaRPr lang="en-US" sz="1400" dirty="0">
                <a:solidFill>
                  <a:schemeClr val="bg1"/>
                </a:solidFill>
              </a:endParaRPr>
            </a:p>
          </p:txBody>
        </p:sp>
        <p:sp>
          <p:nvSpPr>
            <p:cNvPr id="14" name="TextBox 13"/>
            <p:cNvSpPr txBox="1"/>
            <p:nvPr/>
          </p:nvSpPr>
          <p:spPr>
            <a:xfrm>
              <a:off x="3072384" y="6096000"/>
              <a:ext cx="276038" cy="307777"/>
            </a:xfrm>
            <a:prstGeom prst="rect">
              <a:avLst/>
            </a:prstGeom>
            <a:noFill/>
          </p:spPr>
          <p:txBody>
            <a:bodyPr wrap="none" rtlCol="0">
              <a:spAutoFit/>
            </a:bodyPr>
            <a:lstStyle/>
            <a:p>
              <a:r>
                <a:rPr lang="en-US" sz="1400" dirty="0">
                  <a:solidFill>
                    <a:schemeClr val="bg1"/>
                  </a:solidFill>
                </a:rPr>
                <a:t>0</a:t>
              </a:r>
            </a:p>
          </p:txBody>
        </p:sp>
        <p:sp>
          <p:nvSpPr>
            <p:cNvPr id="15" name="TextBox 14"/>
            <p:cNvSpPr txBox="1"/>
            <p:nvPr/>
          </p:nvSpPr>
          <p:spPr>
            <a:xfrm>
              <a:off x="4983480" y="6096000"/>
              <a:ext cx="276038" cy="307777"/>
            </a:xfrm>
            <a:prstGeom prst="rect">
              <a:avLst/>
            </a:prstGeom>
            <a:noFill/>
          </p:spPr>
          <p:txBody>
            <a:bodyPr wrap="none" rtlCol="0">
              <a:spAutoFit/>
            </a:bodyPr>
            <a:lstStyle/>
            <a:p>
              <a:r>
                <a:rPr lang="en-US" sz="1400" dirty="0">
                  <a:solidFill>
                    <a:schemeClr val="bg1"/>
                  </a:solidFill>
                </a:rPr>
                <a:t>1</a:t>
              </a:r>
            </a:p>
          </p:txBody>
        </p:sp>
        <p:sp>
          <p:nvSpPr>
            <p:cNvPr id="16" name="TextBox 15"/>
            <p:cNvSpPr txBox="1"/>
            <p:nvPr/>
          </p:nvSpPr>
          <p:spPr>
            <a:xfrm>
              <a:off x="6922008" y="6096000"/>
              <a:ext cx="276038" cy="307777"/>
            </a:xfrm>
            <a:prstGeom prst="rect">
              <a:avLst/>
            </a:prstGeom>
            <a:noFill/>
          </p:spPr>
          <p:txBody>
            <a:bodyPr wrap="none" rtlCol="0">
              <a:spAutoFit/>
            </a:bodyPr>
            <a:lstStyle/>
            <a:p>
              <a:r>
                <a:rPr lang="en-US" sz="1400" dirty="0">
                  <a:solidFill>
                    <a:schemeClr val="bg1"/>
                  </a:solidFill>
                </a:rPr>
                <a:t>2</a:t>
              </a:r>
            </a:p>
          </p:txBody>
        </p:sp>
      </p:grpSp>
      <p:sp>
        <p:nvSpPr>
          <p:cNvPr id="18" name="Rectangle 17"/>
          <p:cNvSpPr/>
          <p:nvPr/>
        </p:nvSpPr>
        <p:spPr>
          <a:xfrm>
            <a:off x="6324600" y="1752600"/>
            <a:ext cx="2895600" cy="1754326"/>
          </a:xfrm>
          <a:prstGeom prst="rect">
            <a:avLst/>
          </a:prstGeom>
        </p:spPr>
        <p:txBody>
          <a:bodyPr wrap="square">
            <a:spAutoFit/>
          </a:bodyPr>
          <a:lstStyle/>
          <a:p>
            <a:r>
              <a:rPr lang="en-US" dirty="0" smtClean="0"/>
              <a:t>“The </a:t>
            </a:r>
            <a:r>
              <a:rPr lang="en-US" dirty="0"/>
              <a:t>increase in global</a:t>
            </a:r>
          </a:p>
          <a:p>
            <a:r>
              <a:rPr lang="en-US" dirty="0"/>
              <a:t>temperatures by </a:t>
            </a:r>
            <a:r>
              <a:rPr lang="en-US" dirty="0" smtClean="0"/>
              <a:t>1</a:t>
            </a:r>
            <a:r>
              <a:rPr lang="en-US" baseline="30000" dirty="0"/>
              <a:t>o</a:t>
            </a:r>
            <a:r>
              <a:rPr lang="en-US" dirty="0" smtClean="0"/>
              <a:t>C </a:t>
            </a:r>
            <a:r>
              <a:rPr lang="en-US" dirty="0"/>
              <a:t>was accompanied by a two- to</a:t>
            </a:r>
          </a:p>
          <a:p>
            <a:r>
              <a:rPr lang="en-US" dirty="0"/>
              <a:t>three-fold increase in the average prevalence of </a:t>
            </a:r>
            <a:r>
              <a:rPr lang="en-US" dirty="0" smtClean="0"/>
              <a:t>malaria in </a:t>
            </a:r>
            <a:r>
              <a:rPr lang="en-US" dirty="0"/>
              <a:t>birds</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C:\WINDOWS\Application Data\Microsoft\Media Catalog\Downloaded Clips\cl0\AN00607_.wmf"/>
          <p:cNvPicPr>
            <a:picLocks noChangeAspect="1" noChangeArrowheads="1"/>
          </p:cNvPicPr>
          <p:nvPr/>
        </p:nvPicPr>
        <p:blipFill>
          <a:blip r:embed="rId3" cstate="print"/>
          <a:srcRect/>
          <a:stretch>
            <a:fillRect/>
          </a:stretch>
        </p:blipFill>
        <p:spPr bwMode="auto">
          <a:xfrm>
            <a:off x="762000" y="2209800"/>
            <a:ext cx="2573338" cy="3468688"/>
          </a:xfrm>
          <a:prstGeom prst="rect">
            <a:avLst/>
          </a:prstGeom>
          <a:noFill/>
        </p:spPr>
      </p:pic>
      <p:sp>
        <p:nvSpPr>
          <p:cNvPr id="3" name="Text Box 3"/>
          <p:cNvSpPr txBox="1">
            <a:spLocks noChangeArrowheads="1"/>
          </p:cNvSpPr>
          <p:nvPr/>
        </p:nvSpPr>
        <p:spPr bwMode="auto">
          <a:xfrm>
            <a:off x="3810000" y="1524000"/>
            <a:ext cx="4724400" cy="3916363"/>
          </a:xfrm>
          <a:prstGeom prst="rect">
            <a:avLst/>
          </a:prstGeom>
          <a:noFill/>
          <a:ln w="9525">
            <a:noFill/>
            <a:miter lim="800000"/>
            <a:headEnd/>
            <a:tailEnd/>
          </a:ln>
          <a:effectLst/>
        </p:spPr>
        <p:txBody>
          <a:bodyPr>
            <a:spAutoFit/>
          </a:bodyPr>
          <a:lstStyle/>
          <a:p>
            <a:pPr>
              <a:spcBef>
                <a:spcPct val="50000"/>
              </a:spcBef>
            </a:pPr>
            <a:r>
              <a:rPr lang="en-US" sz="3200" b="0" dirty="0"/>
              <a:t>“Predictions that global warming will spark epidemics have little basis… [because] public health measures will inevitably outweigh effects of climate.”</a:t>
            </a:r>
          </a:p>
          <a:p>
            <a:pPr>
              <a:spcBef>
                <a:spcPct val="50000"/>
              </a:spcBef>
            </a:pPr>
            <a:r>
              <a:rPr lang="en-US" sz="1800" b="0" dirty="0"/>
              <a:t>--G. </a:t>
            </a:r>
            <a:r>
              <a:rPr lang="en-US" sz="1800" b="0" dirty="0" err="1"/>
              <a:t>Taubes</a:t>
            </a:r>
            <a:r>
              <a:rPr lang="en-US" sz="1800" b="0" dirty="0"/>
              <a:t>, </a:t>
            </a:r>
            <a:r>
              <a:rPr lang="en-US" sz="1800" b="0" i="1" dirty="0"/>
              <a:t>Science</a:t>
            </a:r>
            <a:r>
              <a:rPr lang="en-US" sz="1800" b="0" dirty="0"/>
              <a:t>, 1997</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an_inconvenient_truth_by_al_gore"/>
          <p:cNvPicPr>
            <a:picLocks noChangeAspect="1" noChangeArrowheads="1"/>
          </p:cNvPicPr>
          <p:nvPr/>
        </p:nvPicPr>
        <p:blipFill>
          <a:blip r:embed="rId3" cstate="print"/>
          <a:srcRect/>
          <a:stretch>
            <a:fillRect/>
          </a:stretch>
        </p:blipFill>
        <p:spPr bwMode="auto">
          <a:xfrm>
            <a:off x="914400" y="503238"/>
            <a:ext cx="7277100" cy="5821362"/>
          </a:xfrm>
          <a:prstGeom prst="rect">
            <a:avLst/>
          </a:prstGeom>
          <a:noFill/>
          <a:ln w="9525">
            <a:noFill/>
            <a:miter lim="800000"/>
            <a:headEnd/>
            <a:tailEnd/>
          </a:ln>
        </p:spPr>
      </p:pic>
      <p:pic>
        <p:nvPicPr>
          <p:cNvPr id="3" name="Picture 13" descr="Image2"/>
          <p:cNvPicPr>
            <a:picLocks noChangeAspect="1" noChangeArrowheads="1"/>
          </p:cNvPicPr>
          <p:nvPr/>
        </p:nvPicPr>
        <p:blipFill>
          <a:blip r:embed="rId4" cstate="print"/>
          <a:srcRect/>
          <a:stretch>
            <a:fillRect/>
          </a:stretch>
        </p:blipFill>
        <p:spPr bwMode="auto">
          <a:xfrm>
            <a:off x="1828800" y="650875"/>
            <a:ext cx="2209800" cy="148272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descr="data:image/jpeg;base64,/9j/4AAQSkZJRgABAQAAAQABAAD/2wCEAAkGBhQRERUUEBQWFRQVGBgWFxcYFxoYGBQXFBcYGBgYFxYYGyYfGBkjGRQXHy8gIycpLCwsFh4xNTAqNSYrLCkBCQoKDgwOGg8PGi8lHyUqLCwpLCwtKiwpLCwsLCwpLCwsLCwsLCwsLCwsLCwsLCksLCksLCwsLCwsLDQsLCksLP/AABEIAJ8BPgMBIgACEQEDEQH/xAAcAAABBQEBAQAAAAAAAAAAAAAAAQMEBQYCBwj/xABEEAABAwIDBgMFBQYFAQkAAAABAAIRAyEEEjEFBkFRYYEicZEHEzKhwUJSsdHwFBUjcoLhFjNikvGyF0NEU2NzwtPi/8QAGgEAAgMBAQAAAAAAAAAAAAAAAAECAwQFBv/EADARAAIBAgUBBgUEAwAAAAAAAAABAgMRBBIhMUETBSJRYbHwMnGBkaEUQtHhIzPB/9oADAMBAAIRAxEAPwDyZCELokAQhCABCEIAEK4wewTANRj4OgDmM1vcunhwhSn7LpBpaKdSXfbNKpnZERlip7twnUnhy4VdaF7XJZWZ1OUcO55hjXOJMANBMnlbj0Wk2fs5nvBQqscHDVzaNMvGYSCT79pB18JJ4dQtLsvEmhSA/anUaINRjmHJUEsIyRhnPk5s4MML4MQDKHVXArGNobkY58ZcJXvzpuaO5dAHdTWezLaJEjDGP/cpf/Ytpg/4NQe8zZ2/xHtLagsdQ5jKLfdzERr2Wf3s36x5eCA/D0CfAGPeGvAtBqMeB2bBChGpKTsrDasUGM3HxtEE1aBaBe76enTx37Jlm6GNIkYPEkc/c1Ivb7q1u7PtQoYMl4wbnVSDmd+0VCCTx8Zdw5ieq9G3R9seFxtQUqjXYeofhzkFjugeIg9CBKk5zSu0I8Uw24OPeRlwlYZtMzcgM8JfAnorOj7INqO/8Nl/mq0x/wDNfS4Swq+sx2PmOv7KdosBJosIHKtS+rwqPEbt4mm/I7D1c1rBhf8AF8PwTqvrPEYltNpc8wBqf+F5F7Ud9m5BTw9cgnNLWZ2GSdZibQPOT0TjVbdrCPHsXgalJ2WtTfTdyexzD6OAKYSkzc680i0iBCFebO3n90PFh8PUcGlrXOpMETF3gM/iERYyD1KTvwBRZkqtMdvHVrMyOygfaytAzedrdoCq0IAQlBjRSqDq1Z4ax1R7tAMxMdybBDdgI5oOFi108oK4V7imsaP4uOqVH2JbSa+oAQONSpUY0kC0tzeara1Fjr0BVcAPGXBvyDZy8dSUrgREAJ2nhnGAAb9Od9VPw+79U3MM8zf5fmoyqQjuxpNlZHHgfmkW7dUxLqYp1cX71onw1KbKrRLYhvvLtMSJBEcIUTG7IoVALZHD/wApjQD/AE5v11VP6qn4ksjMehWeO2I5rv4Qe8RqQB+BUUbNqn7DrdI/HVXKrBq6ZGzIyErmwYNipn7A0087XucZjL7s8tc087aKTkkBCQunsjj8iPxXKkIEIQgCyq4ei+S2sQeIeCT2I1KbwGGaSS+DH2SXA+gbooKk4TFuZ8AF9f8AmYVEoSUWk/fzHcvC2mBam30/suHYVp/7kc5ynTn5KM3a7RBIE6gDxAfzTY9QPkmHbfq8Musnwgyed5j+mIWCFCs+bfUdyT+xUj9kD+o/nou2bNbFmtPf+8pP8UZxFahSd/rYDTf/AFEEhw7TYX5vB7C3PTeY4tPxNkaEgQRbUR5DRKpGtDdv7hdDUMEDI4Ftw4PdbyaTCn/vJ14dAPDLP1+irmOkmD62lKG9D5wqXNvcamSsTSFSC834OgZuzhBCcexjm5XHwi44ZeMh2vHWVAFW/E+aZxtLPEOiOHDzU4Sd0m7Id0Wr9pPDHPbUfUJJa0+8BcIEwDMuAnrxXeyd5HQAajW5ps4h3LRpBgyNZHRZd+Gc2bW4kaEdeit9nVfBDxz+IAyHXm/C601IwhC61I7ssNsYSjVbnqNdQe1ol1NjHU3cszG5XBx5iQZvCytOplcCOB4jXzGnZXBwTHEguIaQcomzTbqqerRLTBH91dQqRkst7gz6R9kmKz4CM/vGtqODXQR4TDoALRABJEBSd7PabhNnPFOsXvqETkpgOLRf4iSADI0mV87bF3oxWDn9lrvpBxBcGnwuIMiWm36hRNpbRfiKr61Y5qlRxc46ST04Dh2UlR11Fc9D2/7cK1cubTw9IUs0t95nc+2hdke0Txi/fVYmtUqYxwLn0hrDSRTayY0BsAfPhcqpQrciXw6APYrD+7cW5muI4tcHDs4WPZMpQJ0upVXAkMzTJHxCLt8/zTc1GybERQFYYXANAmpM8Gj6lN7MxJaS1sS+0ngnK9QkQQSSNL/RZa855si09QH2OZcNY3ziR2Jm6aq0mG5ZP8tj6Cy6wuDdkGaw4cx5ghPDCefA+nJYnUySdpfkVyEMCCeIb1gH5WUjD4RrYIc4Hm05VKGFK6GESliZvkLjDMJSvmBM8zf5QnqdUNYWtkNNgCRx7JG4e9kpwJKrdVvRsakPDGHQmbevNIMVeNLW6Jr9icBouPcHT9WULjciW2uJ4JxuJPO3Iaeir2nl+vyS+9ImeHyS1DOyY+p1XPvjwJTQYeJQfNFwux90X+G9zYXPXmnHOsMsBQy/moVbbRbanp14+QVtOnOo7JDUi0rMmzgD5gH5pp+Aa6JaOwyz6QqsbaeODfRSAHNY51SoSSJyza/D56D8Fd0Z093bwDMTmbIpcW+hJ15yUtXA4dgkgsvEguv0t5Kkdtar96J5AKM6s46uJ7laI4er+6f5Hm8jmUEpELoEAQhCABO4fEFhkeUcCORHEJpCTSaswNBgabqgL2hrAACdcpvpedYPorzYTmFkOb4pgcj/AMKNuaGubBvw/lePhnoRN1pm7PDXBzGS6mC4iDdxd4cmWLx58eYC4FVWk0XwhyUO0cEJ0EdFSYvCkHwzHRadrjUZmIAdoYBtGg6QFUYhkGNSq07MqmrO5SsqRIdaLXI49+SdbSsMoMBTHUwAeZObgb20kW0ULG4n3Y0knn9f1xVqed5Ybldxus1w0g9OKiGqHAh5g+U+pUZ1Qkkk66rldSnhsq13JAhCFrAEIQgDqlVLSC2xGn6Ktdj4gucW5wHOkmWyXW5zGk2VZhwM7cxAEiSdAJvPRa9zcLTZmaKZqBvgDT4nk6RlMz2iJWLFNfDa7ZJRuRWUGMEUxrrxJ/XJFN8u5Ec/qOarhhMTUd4qdYtN4DHAaWieqadjTlJfZ48MtIDiWnSoy8+ZA0WP9LKX7rsHBrVouo8UHU8uEpPeMGbxDwa8S3sFGobWbmpgGGu+LxXadBp1i/yUyhuthy0zWzOJAjMJlwkQBrzVKpKP+y6LaWHnV+Efw+Hz6XnsrDBbNbVeWUnBzhYgAnKeRcLApjB7smiPiqRwJsB3Asn92KtTBbTaG520a3+YSJYXQXA6WAMCdfEY4KMYxldJ/ItlhalNXki0wu6RzFpgECY43vdc4jdhzbwR1/JazE7yDO57WnM4QZIAsTl0Fhw1WT2xtGrm1ygnVsAXWfPwbYdnzau1Yh4vZWVvii+nVR8Nuo9w94+SwWkWi+sceytNmYYVD/EqEz118unVXFDBUaZsSemYwpZiU+zlbfUzeJ3OAymjLjBltgZ76qG7c2sRZpngHSI7c1tq2Kp0hIYTzyn5i9/Kycdtuk1mdhufvTDfME69b6KWaxm/Ryb1RiW7t5ARWnNrbl5KEdmAS6PDwV9tbbj6pgkegCzlba+aoKbxlcQYHhjoPCdYSScti9YelTVpK7I+Lw0S/QclRYzFZpHCw7yTrxXW0No1HOc2S0TGXy/FNPDqbQNC6SRA0Gn1XToYfJZy3e3qcutkc+4RYXdSsXRJ0EDoAuELpW5KgSykQmAIQhAAhKAkQAIQhAEnAbRqUHh9Jxa4RoYmOBXoY24KzW1CC3OJEOgvb9r/AGuBBF+B4rzNScPj3MbDeYcDxa4SJB8iQRoZWTEYdVdVua8NXVJu60PUcRlc2WgmbiVito7TY2qRNxIMAmDxBVvsXbeehBInofhIPLgsvjdmVHV3SD4nE5otBMySubRpRc3Go7WNOMhGcVKC3JFDaIecrQc0GJiDAlVGIrOeZfM/ToOSeq0hRqkEklsXbAgxPGU7iC2pkyiDAGkG1pP2T5yL8rro0qdOm80dnyctpqWWxXoXdSkW6jTuPULha077DBCEJiBCEIAu92N3H4qq3wE0g7xumBYTlnmbWF4Mr1fZuxGUwBkaI0gA5QLAeib2HgqdOhTZR+AMBaTqcwzF3mSZ7qwp5mySde5XmsTinVl5HqsLhFRh5skU8oGnqNFjdtezWjWl1F5pPc4kl0vY4u4GTIlx1k+S0+cWmIPMfVPVa7mDwszRpe/n1VVOtKm7wZZVoRqK0lcylX2R0TTaG1ajHwMxs5rncTlIFp6qvwu4jMHVY+riJh4yNyZQ94FtXESL2gyt/Sxk3JMjXyKq95MK3EUnMJiLtMeJjgZa4dQVcsXUl3XLRmdYOEZKSjqiU2tmEPOvTh1CqqWNY3EPotJDmgHK62YESHU5+NvA8QVA3T2oKtOHWqCzwREPGojtKu9p7Go4gM97TDyx0tmY46xqLmxtdUpKEnGZrms8VKn7/gaq1A4SZva2vr2VdiNntfMDNrqeJ5nTmsfvXtX3FY0sHWqBonOA+WNcTOWnyA4gWGnNGwt8nge7rkukw15uRmOh7nVap4OeTqR/syQx1PP0pb/guKb3USQQXN4EGY/NWH74BbEjuY087hQKlS6qdrbwU2nLGY8Y4eZ5rLCE5u0Vc0VZxpxvN2RcYiuTJzeY8+XNQsxjU+Sj4euHU2uaTee3RLiNoNYBmBkkNtxnqTAHmpJNvKlqZpu0c19CSKtr6rNbde1lYGl4XZfFH3jN/Mgp7G7xXIpN5jMTOnEAfVU1d5cZIgkA+fN09TK6eEw04SzT+xysTiIyWWP3O/2tw0seJ4uMm5PdMucTqSfNIhdNRS2RzwQhCkAIQhAAhCEACEIQAIQhAAhCEAdMeWmWkg8xZTsPtyq0yTmHI/2VehQnTjP4lcnGco/Cy0xNRlWmXNb/ABM3iHGOJ5kaeqi4bZr3mIygRJcNJ6cVGa8gyDBHELSYOi6nTa2pZwkxyzcD1/NYq05YaHde70ubqMI4qfeWy1sVFTYtQGwzdRppKh1GFpIIgrTOxPKyj4jDsfEifl+Cz0+0JX/yLTyNNTs6Nv8AG9fMz6FKx2CNOCPhOh8tQVFXVhNTipR2OROEqcnGW4IlCFMgb7DbxlzWmmfCLWtEcOfJWdHb7jAP4rzbCY11M+HTiDof79VNdvC/g1o5a/ndcKp2dPN3NUd+l2lHL33qeis3gFjBtwmb8wu629hEjKD5jivOsHvBUmHAOJIANgWza0BWNWpCx1cPOi7SNlLFKurxNbh96JJzGPz7cFFx28bnXZa/qsw6rGilYVzXGHGJCpyl3Uk9Cfhi5rzXoNzVTZzMzRmg2d4uWh6eSr97dpYwBorubSbUJIp03X8IHxEcPEOMdLKxfi2YdpNQ2MX18ojU9Fj9tbVOJql5ECA1rfutH1NyfNdTBQlOWZrRcv0Ofj6kadPKpavher5ICJQhds88avEbVL8HLZDrAkayCM3y/FZRd0qxboeBHY6rhZqFDo3S5ftGvE4h18re6Vv7LHZeNc10SSxrXEN6xOnOQrKttKnUokusNI4zFlTYEAuF4dPhPA9CEuPwuV4DRGbQddOyzVaNOdaz0e/297milWqQo3Wq29/wRAFJrHO0Hi0BsdG9OGsz5qTQ2dlBL7mDbgLc/qoTajgCBYOsQtKqxqvucGKrRlSSzc8DSEpCRaSkEIQgAQhCABCEIAEIQgAQhCABCEIAEIQgDuiQHNzTEiY1ibx1haXG1s7i4XDrgxEg8Vl1cbIxjC33dV2WD4XcADqCeF+11z8dSc4qS4OlgKsYzcZcj66aVNxOzXUxJBg6FNU6YNuJ1XFO3YRjJCZqbEY5tvAeY09FOZShV+28SWsAaYzGOsDkraGfOowdmyuvGmqblUV7FAQkQhelPLghCECFY4ggjULRYOuH0wY8/MWKzi1OzNmEUWkXzAPPIZtPkAub2hGORPm51ezHLO4raxx7jW6fw8DxECYieg4d10/DELh7I1/X6lcc7lrFFtvEudVIOjQABysFAVljx76sBTgmI6SJOvko+0MIKbg2ZMeLz6frgvQUJxUIw5tseaxFOTnOe6vv/wAIqEIWoxghCEAKCp1TGioyHQHjiZv5RoVAQq504yab3WxNTlFOK2ZOxGKeW5SWuB4t4Jis4uOht+uyYVnsjYj8ReYZMF2tx07qvJCkr6IJSlUeruRKWJgQQCNY6j8FY1MLSc3NZvMgix5SLFWg3aa1gaQHOv4oIv1jgq2hsCoKdTOC02I5HLJ/XmskpU5vNGTVn9zRCtOCyyjdeZU1qOUkH8LRzTZCC46E6fJIujFNLUzStfu7AhCUNUiIiEIQAIQhAAhCEACEIQAIQhAAgoXTGyQOaWwHpFcAYak3iGUwZ6MbMjzCpqlPKZ4fgrjFXMOkWuOsfiNFV4/EMY0lxgT35/RebcXJ6bnpep04pvZJEDGbTFMXBnh1VFjscapBIgDQa90Y7Ge8dOgGg+vmoy7GFwqppSku8crF4uVVuMX3fUEIQtpzwQhCABa3dGrnpPYdabmub0a/NPbMJ7rJKXsvHmjVa8GLweoOtvn2WfE0+pTaW/BrwdbpVlJ7bP3+TdYynl4AzdZ7blcBhBkE2A9FIxO81M6Ek9As3jcYarpOnAcguXhsLNzTkrJHZxmMpxg1B3bHNk1msqhz7ATe5gxaw/V0zjK+d7nczby4JlC7HTWfPzaxwOq+n0+L3BCEKwqBCEIAEIQgDR7q7HpVmvdUhzmmA0m0QLmOK12GqNYwNa0AcmiAPIeawW7+0BSqHMYa4QdeGmnf1Vk7esN+EF3nb1XKxFKpOo0rtfg10qsIrU1lJxcQB591P2ls/I2Hi+pHFpWJ2ZvuWvBewAXuCSR66rSVt4v2hkyJM37k37rHUozg1mRd1acluY/eHZgA94wRe459RCoFod4sfIyzM8ulis8uvhXJ09foYJWvoKSkQlIhaSIiEITAEIQgAQhCABCEIAEIQgAUzY9LNXpt5uH69FDV/uVi2U8RLxJLHNZJgBxHW2lu6rq/A/kTgk5JPxLza+OFJmcwTNhME37rHYzaL6vxm0yBoB6K23truLmtLMrYkEtuekkSB0VAR1/ssuEoqMVJrVmvF13ObjF6CIQla0nQE+XRbjCIhCEACEIQAIQhAAhCEACEIQAIQlm2l+c/KEAIhCEACEIQAIQhAAnaWKc0Q1xA5JpCTSaswOqrpOs/L5cFyhCErKwEjD4JzwXaMbq46DoOZTdarmgAaCOpjT5cFxm4cEijl1u/oAIQhTAEIQgAQhBQAISSlQAIUrA7KrV5FGlUqRrkY50TzyiyXEbIrUzlqUarDydTcDfSxCVwIiErhBg2PI2KtNibuvxVRrA5tPNEGpLQ6fu28SG7AVbnk6knzK69y6Jgxz4eq9U3X9nLKLnuxIZUcz4D4spEnxOabAxaLjnqsPvu8/tlRsOa1sBrSfCBAgsAsGkX7lVxqKTsh2KBCEK0QoSISsYSYAJPICT6IARCt9nbpYuuYpYeoerm5B2L4B7K4p+yrHn4qbGWm9QH5MzH5KDnFbsdmZBC2J9lGOGopDr7z/8AMrlnsvxZBk0gRNi5144ghkI6kfELGQQtI7cDFAx/D/38+hEqxPstrBpLq1JrvDAOYglxiMwBIuR9nil1I+IWMUhelbI9jhcJxVfIZPhpgOtNvG48f5Vp9meynA0nHOPfN/8AUcbdIaWjjr0UZVoxGlc8OQvYNo+ynA5iW1nsGpa17SB0Ae0mPMrKYvcSi55p4XEPe8EA5mNIvwlh4cTwQq8GDi0YpC9J2L7HnOdOKqjL92lcmDcFzgItOgK0tb2W4FrY907WZ947N5TOnRJ14J2DKzxFC9uo7h4BrCz3RuQ6XOJMjS54dE1jvZngyyRTh3DK9w+Ux6hNVYsi9DxZC9lpezDC1A1pouEauY9wcfMkkH0Vxsn2UYKiSX0hUkRFUl3y0B7IdaKGk2eBIXuWN3D2eCQzCt4yTVq210AeAAPJMf8AZNs9wkvewzcNeT2Gab+aSrxHlZ4ohem4j2Nsv7vGXmzXUot/MHwT2CptqeyjF0W5mGnVbMeEkHzhwiL8/wA1NVYPkVmYtCsdqbu4jDAGvTLQeMtInkYJg+arlNNPYDcO9lj+GKo921B9Eg9ldXjiKAHMZz8oXpTN2DmJdVeRwaMojuQSuju64fDUP9Qn/pywsnW8wyvwPOqfszpgePEuzf6aQAju6SdeSstn7j7Pp/55rVj/ADZB/tYQR6la6puw8zD2dPCfmc/nwTY3UqWzPbHGG8O+iHUv+4LPwKZu72ywTlw46ZnvcR2LiD3B7qxo4HBsIdQw1Brm3DsjZB56T81OO63LTtP4LobtngQoZ1y/UdpeBCqYGk7WlRImT/CZHoWpuru7hHfHh6B0+w1uhnVoHorf9zPAsR8vyXI2LU4nvb81Fy8GNJ+BUYPY1Ci8voUxSLrHI9wBH8oMDsOKuDtEnR5MRxIFtLiPmnaWxsurnE9A0fVOHZlrT3j81Bu/JIqtp4z3n+bSpujQmHfiOYCi1trAAGCNTBvfjbTW6sq2xC83JHlA+pTR3VPCe7ypKxF3Kx28ziIyy08pHK0zdZnbGxaGIc55pOa91y4VHfgZAtwAW4O69QiHER019ZXLd0jbQxzJ+caqacY7Mi8zPMRuGXOAa8tB+05oIHoQipuAQcvv2Zr2yx3u6QOsL1z9xkjKWtjlP9guG7p0hcUwDr4XZb9lPr+YZWeX4bcSkI95Vc+eDQGt7uuY9Fstn+7woaaNKm0gBuZrMri0fefGZ3Uk34rRjdwDQdyST8ylbu8Rx+ZVcqmbcaiyPhtoVHCzHc7Rf/cVM99YFxIngZBnqIiU0dgkH4iD5pKm7rjrVcq3Zk1dHZxTRxBHOAhm1miRKjf4ZP3p9fzXJ3bcOI9SjQNSb+9KfMT5JqrjKZ+F3pCjf4fd09V2NhvHJRsuB3fIp2nw19Fw7GBwgue3+W/4rv8Acr+YXP7leeIRdhoRKtGk4Q5z3/zBqaoUKdOfdANB1hoEnmYN1PGxHcx+uycGx3dFL6i+gxQ2k5nw/mujtCo7+6fGync0HZDuaPqBE9292pUnDjKfs97pf3O77xXJ2I77yQyzG3MogFvp/dQ8Ttdzrlw7T9FG/cTuDk6Nm1BofnCVkF2MNxF5y97p0Y13ILtuAqcvRycGAPFvzH5p6C1I9XaIH2gD2VXtLHPrMNNj3Md957S0NI0c0gazHMFXp2bOo+ai1d2mO+yAeesRylSTQrMwbvZsaoBxGNc5xkmGl4BP3czxFuii1vZXfw4oR/qokf8AS8reM3RIdIqv8paB6Bqkf4cP3yrur5kbPwP/2Q==">
            <a:hlinkClick r:id="rId3"/>
          </p:cNvPr>
          <p:cNvSpPr>
            <a:spLocks noChangeAspect="1" noChangeArrowheads="1"/>
          </p:cNvSpPr>
          <p:nvPr/>
        </p:nvSpPr>
        <p:spPr bwMode="auto">
          <a:xfrm>
            <a:off x="0" y="-2346325"/>
            <a:ext cx="9525000" cy="4762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Rectangle 1"/>
          <p:cNvSpPr/>
          <p:nvPr/>
        </p:nvSpPr>
        <p:spPr>
          <a:xfrm>
            <a:off x="990600" y="533400"/>
            <a:ext cx="7086600" cy="1754326"/>
          </a:xfrm>
          <a:prstGeom prst="rect">
            <a:avLst/>
          </a:prstGeom>
        </p:spPr>
        <p:txBody>
          <a:bodyPr wrap="square">
            <a:spAutoFit/>
          </a:bodyPr>
          <a:lstStyle/>
          <a:p>
            <a:pPr algn="ctr"/>
            <a:r>
              <a:rPr lang="en-US" sz="3600" dirty="0" smtClean="0">
                <a:solidFill>
                  <a:srgbClr val="FFFF99"/>
                </a:solidFill>
              </a:rPr>
              <a:t>Hypothesis:</a:t>
            </a:r>
            <a:r>
              <a:rPr lang="en-US" sz="3600" dirty="0" smtClean="0"/>
              <a:t> Global climate change will increase the global burden of infectious disease</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descr="data:image/jpeg;base64,/9j/4AAQSkZJRgABAQAAAQABAAD/2wCEAAkGBhQRERUUEBQWFRQVGBgWFxcYFxoYGBQXFBcYGBgYFxYYGyYfGBkjGRQXHy8gIycpLCwsFh4xNTAqNSYrLCkBCQoKDgwOGg8PGi8lHyUqLCwpLCwtKiwpLCwsLCwpLCwsLCwsLCwsLCwsLCwsLCksLCksLCwsLCwsLDQsLCksLP/AABEIAJ8BPgMBIgACEQEDEQH/xAAcAAABBQEBAQAAAAAAAAAAAAAAAQMEBQYCBwj/xABEEAABAwIDBgMFBQYFAQkAAAABAAIRAyEEEjEFBkFRYYEicZEHEzKhwUJSsdHwFBUjcoLhFjNikvGyF0NEU2NzwtPi/8QAGgEAAgMBAQAAAAAAAAAAAAAAAAECAwQFBv/EADARAAIBAgUBBgUEAwAAAAAAAAABAgMRBBIhMUETBSJRYbHwMnGBkaEUQtHhIzPB/9oADAMBAAIRAxEAPwDyZCELokAQhCABCEIAEK4wewTANRj4OgDmM1vcunhwhSn7LpBpaKdSXfbNKpnZERlip7twnUnhy4VdaF7XJZWZ1OUcO55hjXOJMANBMnlbj0Wk2fs5nvBQqscHDVzaNMvGYSCT79pB18JJ4dQtLsvEmhSA/anUaINRjmHJUEsIyRhnPk5s4MML4MQDKHVXArGNobkY58ZcJXvzpuaO5dAHdTWezLaJEjDGP/cpf/Ytpg/4NQe8zZ2/xHtLagsdQ5jKLfdzERr2Wf3s36x5eCA/D0CfAGPeGvAtBqMeB2bBChGpKTsrDasUGM3HxtEE1aBaBe76enTx37Jlm6GNIkYPEkc/c1Ivb7q1u7PtQoYMl4wbnVSDmd+0VCCTx8Zdw5ieq9G3R9seFxtQUqjXYeofhzkFjugeIg9CBKk5zSu0I8Uw24OPeRlwlYZtMzcgM8JfAnorOj7INqO/8Nl/mq0x/wDNfS4Swq+sx2PmOv7KdosBJosIHKtS+rwqPEbt4mm/I7D1c1rBhf8AF8PwTqvrPEYltNpc8wBqf+F5F7Ud9m5BTw9cgnNLWZ2GSdZibQPOT0TjVbdrCPHsXgalJ2WtTfTdyexzD6OAKYSkzc680i0iBCFebO3n90PFh8PUcGlrXOpMETF3gM/iERYyD1KTvwBRZkqtMdvHVrMyOygfaytAzedrdoCq0IAQlBjRSqDq1Z4ax1R7tAMxMdybBDdgI5oOFi108oK4V7imsaP4uOqVH2JbSa+oAQONSpUY0kC0tzeara1Fjr0BVcAPGXBvyDZy8dSUrgREAJ2nhnGAAb9Od9VPw+79U3MM8zf5fmoyqQjuxpNlZHHgfmkW7dUxLqYp1cX71onw1KbKrRLYhvvLtMSJBEcIUTG7IoVALZHD/wApjQD/AE5v11VP6qn4ksjMehWeO2I5rv4Qe8RqQB+BUUbNqn7DrdI/HVXKrBq6ZGzIyErmwYNipn7A0087XucZjL7s8tc087aKTkkBCQunsjj8iPxXKkIEIQgCyq4ei+S2sQeIeCT2I1KbwGGaSS+DH2SXA+gbooKk4TFuZ8AF9f8AmYVEoSUWk/fzHcvC2mBam30/suHYVp/7kc5ynTn5KM3a7RBIE6gDxAfzTY9QPkmHbfq8Musnwgyed5j+mIWCFCs+bfUdyT+xUj9kD+o/nou2bNbFmtPf+8pP8UZxFahSd/rYDTf/AFEEhw7TYX5vB7C3PTeY4tPxNkaEgQRbUR5DRKpGtDdv7hdDUMEDI4Ftw4PdbyaTCn/vJ14dAPDLP1+irmOkmD62lKG9D5wqXNvcamSsTSFSC834OgZuzhBCcexjm5XHwi44ZeMh2vHWVAFW/E+aZxtLPEOiOHDzU4Sd0m7Id0Wr9pPDHPbUfUJJa0+8BcIEwDMuAnrxXeyd5HQAajW5ps4h3LRpBgyNZHRZd+Gc2bW4kaEdeit9nVfBDxz+IAyHXm/C601IwhC61I7ssNsYSjVbnqNdQe1ol1NjHU3cszG5XBx5iQZvCytOplcCOB4jXzGnZXBwTHEguIaQcomzTbqqerRLTBH91dQqRkst7gz6R9kmKz4CM/vGtqODXQR4TDoALRABJEBSd7PabhNnPFOsXvqETkpgOLRf4iSADI0mV87bF3oxWDn9lrvpBxBcGnwuIMiWm36hRNpbRfiKr61Y5qlRxc46ST04Dh2UlR11Fc9D2/7cK1cubTw9IUs0t95nc+2hdke0Txi/fVYmtUqYxwLn0hrDSRTayY0BsAfPhcqpQrciXw6APYrD+7cW5muI4tcHDs4WPZMpQJ0upVXAkMzTJHxCLt8/zTc1GybERQFYYXANAmpM8Gj6lN7MxJaS1sS+0ngnK9QkQQSSNL/RZa855si09QH2OZcNY3ziR2Jm6aq0mG5ZP8tj6Cy6wuDdkGaw4cx5ghPDCefA+nJYnUySdpfkVyEMCCeIb1gH5WUjD4RrYIc4Hm05VKGFK6GESliZvkLjDMJSvmBM8zf5QnqdUNYWtkNNgCRx7JG4e9kpwJKrdVvRsakPDGHQmbevNIMVeNLW6Jr9icBouPcHT9WULjciW2uJ4JxuJPO3Iaeir2nl+vyS+9ImeHyS1DOyY+p1XPvjwJTQYeJQfNFwux90X+G9zYXPXmnHOsMsBQy/moVbbRbanp14+QVtOnOo7JDUi0rMmzgD5gH5pp+Aa6JaOwyz6QqsbaeODfRSAHNY51SoSSJyza/D56D8Fd0Z093bwDMTmbIpcW+hJ15yUtXA4dgkgsvEguv0t5Kkdtar96J5AKM6s46uJ7laI4er+6f5Hm8jmUEpELoEAQhCABO4fEFhkeUcCORHEJpCTSaswNBgabqgL2hrAACdcpvpedYPorzYTmFkOb4pgcj/AMKNuaGubBvw/lePhnoRN1pm7PDXBzGS6mC4iDdxd4cmWLx58eYC4FVWk0XwhyUO0cEJ0EdFSYvCkHwzHRadrjUZmIAdoYBtGg6QFUYhkGNSq07MqmrO5SsqRIdaLXI49+SdbSsMoMBTHUwAeZObgb20kW0ULG4n3Y0knn9f1xVqed5Ybldxus1w0g9OKiGqHAh5g+U+pUZ1Qkkk66rldSnhsq13JAhCFrAEIQgDqlVLSC2xGn6Ktdj4gucW5wHOkmWyXW5zGk2VZhwM7cxAEiSdAJvPRa9zcLTZmaKZqBvgDT4nk6RlMz2iJWLFNfDa7ZJRuRWUGMEUxrrxJ/XJFN8u5Ec/qOarhhMTUd4qdYtN4DHAaWieqadjTlJfZ48MtIDiWnSoy8+ZA0WP9LKX7rsHBrVouo8UHU8uEpPeMGbxDwa8S3sFGobWbmpgGGu+LxXadBp1i/yUyhuthy0zWzOJAjMJlwkQBrzVKpKP+y6LaWHnV+Efw+Hz6XnsrDBbNbVeWUnBzhYgAnKeRcLApjB7smiPiqRwJsB3Asn92KtTBbTaG520a3+YSJYXQXA6WAMCdfEY4KMYxldJ/ItlhalNXki0wu6RzFpgECY43vdc4jdhzbwR1/JazE7yDO57WnM4QZIAsTl0Fhw1WT2xtGrm1ygnVsAXWfPwbYdnzau1Yh4vZWVvii+nVR8Nuo9w94+SwWkWi+sceytNmYYVD/EqEz118unVXFDBUaZsSemYwpZiU+zlbfUzeJ3OAymjLjBltgZ76qG7c2sRZpngHSI7c1tq2Kp0hIYTzyn5i9/Kycdtuk1mdhufvTDfME69b6KWaxm/Ryb1RiW7t5ARWnNrbl5KEdmAS6PDwV9tbbj6pgkegCzlba+aoKbxlcQYHhjoPCdYSScti9YelTVpK7I+Lw0S/QclRYzFZpHCw7yTrxXW0No1HOc2S0TGXy/FNPDqbQNC6SRA0Gn1XToYfJZy3e3qcutkc+4RYXdSsXRJ0EDoAuELpW5KgSykQmAIQhAAhKAkQAIQhAEnAbRqUHh9Jxa4RoYmOBXoY24KzW1CC3OJEOgvb9r/AGuBBF+B4rzNScPj3MbDeYcDxa4SJB8iQRoZWTEYdVdVua8NXVJu60PUcRlc2WgmbiVito7TY2qRNxIMAmDxBVvsXbeehBInofhIPLgsvjdmVHV3SD4nE5otBMySubRpRc3Go7WNOMhGcVKC3JFDaIecrQc0GJiDAlVGIrOeZfM/ToOSeq0hRqkEklsXbAgxPGU7iC2pkyiDAGkG1pP2T5yL8rro0qdOm80dnyctpqWWxXoXdSkW6jTuPULha077DBCEJiBCEIAu92N3H4qq3wE0g7xumBYTlnmbWF4Mr1fZuxGUwBkaI0gA5QLAeib2HgqdOhTZR+AMBaTqcwzF3mSZ7qwp5mySde5XmsTinVl5HqsLhFRh5skU8oGnqNFjdtezWjWl1F5pPc4kl0vY4u4GTIlx1k+S0+cWmIPMfVPVa7mDwszRpe/n1VVOtKm7wZZVoRqK0lcylX2R0TTaG1ajHwMxs5rncTlIFp6qvwu4jMHVY+riJh4yNyZQ94FtXESL2gyt/Sxk3JMjXyKq95MK3EUnMJiLtMeJjgZa4dQVcsXUl3XLRmdYOEZKSjqiU2tmEPOvTh1CqqWNY3EPotJDmgHK62YESHU5+NvA8QVA3T2oKtOHWqCzwREPGojtKu9p7Go4gM97TDyx0tmY46xqLmxtdUpKEnGZrms8VKn7/gaq1A4SZva2vr2VdiNntfMDNrqeJ5nTmsfvXtX3FY0sHWqBonOA+WNcTOWnyA4gWGnNGwt8nge7rkukw15uRmOh7nVap4OeTqR/syQx1PP0pb/guKb3USQQXN4EGY/NWH74BbEjuY087hQKlS6qdrbwU2nLGY8Y4eZ5rLCE5u0Vc0VZxpxvN2RcYiuTJzeY8+XNQsxjU+Sj4euHU2uaTee3RLiNoNYBmBkkNtxnqTAHmpJNvKlqZpu0c19CSKtr6rNbde1lYGl4XZfFH3jN/Mgp7G7xXIpN5jMTOnEAfVU1d5cZIgkA+fN09TK6eEw04SzT+xysTiIyWWP3O/2tw0seJ4uMm5PdMucTqSfNIhdNRS2RzwQhCkAIQhAAhCEACEIQAIQhAAhCEAdMeWmWkg8xZTsPtyq0yTmHI/2VehQnTjP4lcnGco/Cy0xNRlWmXNb/ABM3iHGOJ5kaeqi4bZr3mIygRJcNJ6cVGa8gyDBHELSYOi6nTa2pZwkxyzcD1/NYq05YaHde70ubqMI4qfeWy1sVFTYtQGwzdRppKh1GFpIIgrTOxPKyj4jDsfEifl+Cz0+0JX/yLTyNNTs6Nv8AG9fMz6FKx2CNOCPhOh8tQVFXVhNTipR2OROEqcnGW4IlCFMgb7DbxlzWmmfCLWtEcOfJWdHb7jAP4rzbCY11M+HTiDof79VNdvC/g1o5a/ndcKp2dPN3NUd+l2lHL33qeis3gFjBtwmb8wu629hEjKD5jivOsHvBUmHAOJIANgWza0BWNWpCx1cPOi7SNlLFKurxNbh96JJzGPz7cFFx28bnXZa/qsw6rGilYVzXGHGJCpyl3Uk9Cfhi5rzXoNzVTZzMzRmg2d4uWh6eSr97dpYwBorubSbUJIp03X8IHxEcPEOMdLKxfi2YdpNQ2MX18ojU9Fj9tbVOJql5ECA1rfutH1NyfNdTBQlOWZrRcv0Ofj6kadPKpavher5ICJQhds88avEbVL8HLZDrAkayCM3y/FZRd0qxboeBHY6rhZqFDo3S5ftGvE4h18re6Vv7LHZeNc10SSxrXEN6xOnOQrKttKnUokusNI4zFlTYEAuF4dPhPA9CEuPwuV4DRGbQddOyzVaNOdaz0e/297milWqQo3Wq29/wRAFJrHO0Hi0BsdG9OGsz5qTQ2dlBL7mDbgLc/qoTajgCBYOsQtKqxqvucGKrRlSSzc8DSEpCRaSkEIQgAQhCABCEIAEIQgAQhCABCEIAEIQgDuiQHNzTEiY1ibx1haXG1s7i4XDrgxEg8Vl1cbIxjC33dV2WD4XcADqCeF+11z8dSc4qS4OlgKsYzcZcj66aVNxOzXUxJBg6FNU6YNuJ1XFO3YRjJCZqbEY5tvAeY09FOZShV+28SWsAaYzGOsDkraGfOowdmyuvGmqblUV7FAQkQhelPLghCECFY4ggjULRYOuH0wY8/MWKzi1OzNmEUWkXzAPPIZtPkAub2hGORPm51ezHLO4raxx7jW6fw8DxECYieg4d10/DELh7I1/X6lcc7lrFFtvEudVIOjQABysFAVljx76sBTgmI6SJOvko+0MIKbg2ZMeLz6frgvQUJxUIw5tseaxFOTnOe6vv/wAIqEIWoxghCEAKCp1TGioyHQHjiZv5RoVAQq504yab3WxNTlFOK2ZOxGKeW5SWuB4t4Jis4uOht+uyYVnsjYj8ReYZMF2tx07qvJCkr6IJSlUeruRKWJgQQCNY6j8FY1MLSc3NZvMgix5SLFWg3aa1gaQHOv4oIv1jgq2hsCoKdTOC02I5HLJ/XmskpU5vNGTVn9zRCtOCyyjdeZU1qOUkH8LRzTZCC46E6fJIujFNLUzStfu7AhCUNUiIiEIQAIQhAAhCEACEIQAIQhAAgoXTGyQOaWwHpFcAYak3iGUwZ6MbMjzCpqlPKZ4fgrjFXMOkWuOsfiNFV4/EMY0lxgT35/RebcXJ6bnpep04pvZJEDGbTFMXBnh1VFjscapBIgDQa90Y7Ge8dOgGg+vmoy7GFwqppSku8crF4uVVuMX3fUEIQtpzwQhCABa3dGrnpPYdabmub0a/NPbMJ7rJKXsvHmjVa8GLweoOtvn2WfE0+pTaW/BrwdbpVlJ7bP3+TdYynl4AzdZ7blcBhBkE2A9FIxO81M6Ek9As3jcYarpOnAcguXhsLNzTkrJHZxmMpxg1B3bHNk1msqhz7ATe5gxaw/V0zjK+d7nczby4JlC7HTWfPzaxwOq+n0+L3BCEKwqBCEIAEIQgDR7q7HpVmvdUhzmmA0m0QLmOK12GqNYwNa0AcmiAPIeawW7+0BSqHMYa4QdeGmnf1Vk7esN+EF3nb1XKxFKpOo0rtfg10qsIrU1lJxcQB591P2ls/I2Hi+pHFpWJ2ZvuWvBewAXuCSR66rSVt4v2hkyJM37k37rHUozg1mRd1acluY/eHZgA94wRe459RCoFod4sfIyzM8ulis8uvhXJ09foYJWvoKSkQlIhaSIiEITAEIQgAQhCABCEIAEIQgAUzY9LNXpt5uH69FDV/uVi2U8RLxJLHNZJgBxHW2lu6rq/A/kTgk5JPxLza+OFJmcwTNhME37rHYzaL6vxm0yBoB6K23truLmtLMrYkEtuekkSB0VAR1/ssuEoqMVJrVmvF13ObjF6CIQla0nQE+XRbjCIhCEACEIQAIQhAAhCEACEIQAIQlm2l+c/KEAIhCEACEIQAIQhAAnaWKc0Q1xA5JpCTSaswOqrpOs/L5cFyhCErKwEjD4JzwXaMbq46DoOZTdarmgAaCOpjT5cFxm4cEijl1u/oAIQhTAEIQgAQhBQAISSlQAIUrA7KrV5FGlUqRrkY50TzyiyXEbIrUzlqUarDydTcDfSxCVwIiErhBg2PI2KtNibuvxVRrA5tPNEGpLQ6fu28SG7AVbnk6knzK69y6Jgxz4eq9U3X9nLKLnuxIZUcz4D4spEnxOabAxaLjnqsPvu8/tlRsOa1sBrSfCBAgsAsGkX7lVxqKTsh2KBCEK0QoSISsYSYAJPICT6IARCt9nbpYuuYpYeoerm5B2L4B7K4p+yrHn4qbGWm9QH5MzH5KDnFbsdmZBC2J9lGOGopDr7z/8AMrlnsvxZBk0gRNi5144ghkI6kfELGQQtI7cDFAx/D/38+hEqxPstrBpLq1JrvDAOYglxiMwBIuR9nil1I+IWMUhelbI9jhcJxVfIZPhpgOtNvG48f5Vp9meynA0nHOPfN/8AUcbdIaWjjr0UZVoxGlc8OQvYNo+ynA5iW1nsGpa17SB0Ae0mPMrKYvcSi55p4XEPe8EA5mNIvwlh4cTwQq8GDi0YpC9J2L7HnOdOKqjL92lcmDcFzgItOgK0tb2W4FrY907WZ947N5TOnRJ14J2DKzxFC9uo7h4BrCz3RuQ6XOJMjS54dE1jvZngyyRTh3DK9w+Ux6hNVYsi9DxZC9lpezDC1A1pouEauY9wcfMkkH0Vxsn2UYKiSX0hUkRFUl3y0B7IdaKGk2eBIXuWN3D2eCQzCt4yTVq210AeAAPJMf8AZNs9wkvewzcNeT2Gab+aSrxHlZ4ohem4j2Nsv7vGXmzXUot/MHwT2CptqeyjF0W5mGnVbMeEkHzhwiL8/wA1NVYPkVmYtCsdqbu4jDAGvTLQeMtInkYJg+arlNNPYDcO9lj+GKo921B9Eg9ldXjiKAHMZz8oXpTN2DmJdVeRwaMojuQSuju64fDUP9Qn/pywsnW8wyvwPOqfszpgePEuzf6aQAju6SdeSstn7j7Pp/55rVj/ADZB/tYQR6la6puw8zD2dPCfmc/nwTY3UqWzPbHGG8O+iHUv+4LPwKZu72ywTlw46ZnvcR2LiD3B7qxo4HBsIdQw1Brm3DsjZB56T81OO63LTtP4LobtngQoZ1y/UdpeBCqYGk7WlRImT/CZHoWpuru7hHfHh6B0+w1uhnVoHorf9zPAsR8vyXI2LU4nvb81Fy8GNJ+BUYPY1Ci8voUxSLrHI9wBH8oMDsOKuDtEnR5MRxIFtLiPmnaWxsurnE9A0fVOHZlrT3j81Bu/JIqtp4z3n+bSpujQmHfiOYCi1trAAGCNTBvfjbTW6sq2xC83JHlA+pTR3VPCe7ypKxF3Kx28ziIyy08pHK0zdZnbGxaGIc55pOa91y4VHfgZAtwAW4O69QiHER019ZXLd0jbQxzJ+caqacY7Mi8zPMRuGXOAa8tB+05oIHoQipuAQcvv2Zr2yx3u6QOsL1z9xkjKWtjlP9guG7p0hcUwDr4XZb9lPr+YZWeX4bcSkI95Vc+eDQGt7uuY9Fstn+7woaaNKm0gBuZrMri0fefGZ3Uk34rRjdwDQdyST8ylbu8Rx+ZVcqmbcaiyPhtoVHCzHc7Rf/cVM99YFxIngZBnqIiU0dgkH4iD5pKm7rjrVcq3Zk1dHZxTRxBHOAhm1miRKjf4ZP3p9fzXJ3bcOI9SjQNSb+9KfMT5JqrjKZ+F3pCjf4fd09V2NhvHJRsuB3fIp2nw19Fw7GBwgue3+W/4rv8Acr+YXP7leeIRdhoRKtGk4Q5z3/zBqaoUKdOfdANB1hoEnmYN1PGxHcx+uycGx3dFL6i+gxQ2k5nw/mujtCo7+6fGync0HZDuaPqBE9292pUnDjKfs97pf3O77xXJ2I77yQyzG3MogFvp/dQ8Ttdzrlw7T9FG/cTuDk6Nm1BofnCVkF2MNxF5y97p0Y13ILtuAqcvRycGAPFvzH5p6C1I9XaIH2gD2VXtLHPrMNNj3Md957S0NI0c0gazHMFXp2bOo+ai1d2mO+yAeesRylSTQrMwbvZsaoBxGNc5xkmGl4BP3czxFuii1vZXfw4oR/qokf8AS8reM3RIdIqv8paB6Bqkf4cP3yrur5kbPwP/2Q==">
            <a:hlinkClick r:id="rId3"/>
          </p:cNvPr>
          <p:cNvSpPr>
            <a:spLocks noChangeAspect="1" noChangeArrowheads="1"/>
          </p:cNvSpPr>
          <p:nvPr/>
        </p:nvSpPr>
        <p:spPr bwMode="auto">
          <a:xfrm>
            <a:off x="0" y="-2346325"/>
            <a:ext cx="9525000" cy="4762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Rectangle 1"/>
          <p:cNvSpPr/>
          <p:nvPr/>
        </p:nvSpPr>
        <p:spPr>
          <a:xfrm>
            <a:off x="990600" y="533400"/>
            <a:ext cx="7086600" cy="1754326"/>
          </a:xfrm>
          <a:prstGeom prst="rect">
            <a:avLst/>
          </a:prstGeom>
        </p:spPr>
        <p:txBody>
          <a:bodyPr wrap="square">
            <a:spAutoFit/>
          </a:bodyPr>
          <a:lstStyle/>
          <a:p>
            <a:pPr algn="ctr"/>
            <a:r>
              <a:rPr lang="en-US" sz="3600" dirty="0" smtClean="0">
                <a:solidFill>
                  <a:srgbClr val="FFFF99"/>
                </a:solidFill>
              </a:rPr>
              <a:t>Hypothesis</a:t>
            </a:r>
            <a:r>
              <a:rPr lang="en-US" sz="3600" dirty="0" smtClean="0"/>
              <a:t>: Global climate change will increase the global burden of malaria</a:t>
            </a:r>
            <a:endParaRPr lang="en-US" sz="3600" dirty="0"/>
          </a:p>
        </p:txBody>
      </p:sp>
      <p:pic>
        <p:nvPicPr>
          <p:cNvPr id="3" name="Picture 13" descr="Image2"/>
          <p:cNvPicPr>
            <a:picLocks noChangeAspect="1" noChangeArrowheads="1"/>
          </p:cNvPicPr>
          <p:nvPr/>
        </p:nvPicPr>
        <p:blipFill>
          <a:blip r:embed="rId4" cstate="print"/>
          <a:srcRect/>
          <a:stretch>
            <a:fillRect/>
          </a:stretch>
        </p:blipFill>
        <p:spPr bwMode="auto">
          <a:xfrm>
            <a:off x="1219200" y="2590800"/>
            <a:ext cx="2209800" cy="1482725"/>
          </a:xfrm>
          <a:prstGeom prst="rect">
            <a:avLst/>
          </a:prstGeom>
          <a:noFill/>
          <a:ln w="9525">
            <a:solidFill>
              <a:schemeClr val="tx1"/>
            </a:solidFill>
            <a:miter lim="800000"/>
            <a:headEnd/>
            <a:tailEnd/>
          </a:ln>
        </p:spPr>
      </p:pic>
      <p:pic>
        <p:nvPicPr>
          <p:cNvPr id="33798" name="Picture 6" descr="http://biology.as.nyu.edu/docs/IO/27794/malaria_prevalence_rbm.gif">
            <a:hlinkClick r:id="rId5"/>
          </p:cNvPr>
          <p:cNvPicPr>
            <a:picLocks noChangeAspect="1" noChangeArrowheads="1"/>
          </p:cNvPicPr>
          <p:nvPr/>
        </p:nvPicPr>
        <p:blipFill>
          <a:blip r:embed="rId6" cstate="print"/>
          <a:srcRect/>
          <a:stretch>
            <a:fillRect/>
          </a:stretch>
        </p:blipFill>
        <p:spPr bwMode="auto">
          <a:xfrm>
            <a:off x="3657600" y="2838449"/>
            <a:ext cx="4660333" cy="2876551"/>
          </a:xfrm>
          <a:prstGeom prst="rect">
            <a:avLst/>
          </a:prstGeom>
          <a:noFill/>
          <a:ln>
            <a:solidFill>
              <a:srgbClr val="FFFFFF"/>
            </a:solidFill>
          </a:ln>
        </p:spPr>
      </p:pic>
      <p:pic>
        <p:nvPicPr>
          <p:cNvPr id="7" name="Picture 6" descr="http://spiritualoasis.files.wordpress.com/2006/10/earth-from-space-western.jpg"/>
          <p:cNvPicPr>
            <a:picLocks noChangeAspect="1" noChangeArrowheads="1"/>
          </p:cNvPicPr>
          <p:nvPr/>
        </p:nvPicPr>
        <p:blipFill>
          <a:blip r:embed="rId7" cstate="print"/>
          <a:srcRect/>
          <a:stretch>
            <a:fillRect/>
          </a:stretch>
        </p:blipFill>
        <p:spPr bwMode="auto">
          <a:xfrm>
            <a:off x="1371600" y="4191000"/>
            <a:ext cx="1905000" cy="1905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3" cstate="print"/>
          <a:srcRect/>
          <a:stretch>
            <a:fillRect/>
          </a:stretch>
        </p:blipFill>
        <p:spPr bwMode="auto">
          <a:xfrm>
            <a:off x="401638" y="4221163"/>
            <a:ext cx="2324100" cy="2324100"/>
          </a:xfrm>
          <a:prstGeom prst="rect">
            <a:avLst/>
          </a:prstGeom>
          <a:noFill/>
          <a:ln w="9525">
            <a:noFill/>
            <a:miter lim="800000"/>
            <a:headEnd/>
            <a:tailEnd/>
          </a:ln>
          <a:effectLst/>
        </p:spPr>
      </p:pic>
      <p:pic>
        <p:nvPicPr>
          <p:cNvPr id="12293" name="Picture 5"/>
          <p:cNvPicPr>
            <a:picLocks noChangeAspect="1" noChangeArrowheads="1"/>
          </p:cNvPicPr>
          <p:nvPr/>
        </p:nvPicPr>
        <p:blipFill>
          <a:blip r:embed="rId3" cstate="print"/>
          <a:srcRect/>
          <a:stretch>
            <a:fillRect/>
          </a:stretch>
        </p:blipFill>
        <p:spPr bwMode="auto">
          <a:xfrm>
            <a:off x="3429000" y="4186238"/>
            <a:ext cx="2324100" cy="2324100"/>
          </a:xfrm>
          <a:prstGeom prst="rect">
            <a:avLst/>
          </a:prstGeom>
          <a:noFill/>
          <a:ln w="9525">
            <a:noFill/>
            <a:miter lim="800000"/>
            <a:headEnd/>
            <a:tailEnd/>
          </a:ln>
          <a:effectLst/>
        </p:spPr>
      </p:pic>
      <p:pic>
        <p:nvPicPr>
          <p:cNvPr id="12295" name="Picture 7"/>
          <p:cNvPicPr>
            <a:picLocks noChangeAspect="1" noChangeArrowheads="1"/>
          </p:cNvPicPr>
          <p:nvPr/>
        </p:nvPicPr>
        <p:blipFill>
          <a:blip r:embed="rId3" cstate="print"/>
          <a:srcRect/>
          <a:stretch>
            <a:fillRect/>
          </a:stretch>
        </p:blipFill>
        <p:spPr bwMode="auto">
          <a:xfrm>
            <a:off x="6483350" y="4160838"/>
            <a:ext cx="2324100" cy="2324100"/>
          </a:xfrm>
          <a:prstGeom prst="rect">
            <a:avLst/>
          </a:prstGeom>
          <a:noFill/>
          <a:ln w="9525">
            <a:noFill/>
            <a:miter lim="800000"/>
            <a:headEnd/>
            <a:tailEnd/>
          </a:ln>
          <a:effectLst/>
        </p:spPr>
      </p:pic>
      <p:sp>
        <p:nvSpPr>
          <p:cNvPr id="12296" name="Line 8"/>
          <p:cNvSpPr>
            <a:spLocks noChangeShapeType="1"/>
          </p:cNvSpPr>
          <p:nvPr/>
        </p:nvSpPr>
        <p:spPr bwMode="auto">
          <a:xfrm>
            <a:off x="534988" y="3660775"/>
            <a:ext cx="7700962" cy="7938"/>
          </a:xfrm>
          <a:prstGeom prst="line">
            <a:avLst/>
          </a:prstGeom>
          <a:noFill/>
          <a:ln w="76200">
            <a:solidFill>
              <a:schemeClr val="bg1"/>
            </a:solidFill>
            <a:round/>
            <a:headEnd/>
            <a:tailEnd/>
          </a:ln>
          <a:effectLst/>
        </p:spPr>
        <p:txBody>
          <a:bodyPr/>
          <a:lstStyle/>
          <a:p>
            <a:endParaRPr lang="en-US"/>
          </a:p>
        </p:txBody>
      </p:sp>
      <p:pic>
        <p:nvPicPr>
          <p:cNvPr id="12302" name="Picture 14"/>
          <p:cNvPicPr>
            <a:picLocks noChangeAspect="1" noChangeArrowheads="1"/>
          </p:cNvPicPr>
          <p:nvPr/>
        </p:nvPicPr>
        <p:blipFill>
          <a:blip r:embed="rId3" cstate="print"/>
          <a:srcRect/>
          <a:stretch>
            <a:fillRect/>
          </a:stretch>
        </p:blipFill>
        <p:spPr bwMode="auto">
          <a:xfrm>
            <a:off x="401638" y="720725"/>
            <a:ext cx="2324100" cy="2324100"/>
          </a:xfrm>
          <a:prstGeom prst="rect">
            <a:avLst/>
          </a:prstGeom>
          <a:noFill/>
          <a:ln w="9525">
            <a:noFill/>
            <a:miter lim="800000"/>
            <a:headEnd/>
            <a:tailEnd/>
          </a:ln>
          <a:effectLst/>
        </p:spPr>
      </p:pic>
      <p:pic>
        <p:nvPicPr>
          <p:cNvPr id="12305" name="Picture 17"/>
          <p:cNvPicPr>
            <a:picLocks noChangeAspect="1" noChangeArrowheads="1"/>
          </p:cNvPicPr>
          <p:nvPr/>
        </p:nvPicPr>
        <p:blipFill>
          <a:blip r:embed="rId3" cstate="print"/>
          <a:srcRect/>
          <a:stretch>
            <a:fillRect/>
          </a:stretch>
        </p:blipFill>
        <p:spPr bwMode="auto">
          <a:xfrm>
            <a:off x="3429000" y="684213"/>
            <a:ext cx="2324100" cy="2324100"/>
          </a:xfrm>
          <a:prstGeom prst="rect">
            <a:avLst/>
          </a:prstGeom>
          <a:noFill/>
          <a:ln w="9525">
            <a:noFill/>
            <a:miter lim="800000"/>
            <a:headEnd/>
            <a:tailEnd/>
          </a:ln>
          <a:effectLst/>
        </p:spPr>
      </p:pic>
      <p:pic>
        <p:nvPicPr>
          <p:cNvPr id="12306" name="Picture 18"/>
          <p:cNvPicPr>
            <a:picLocks noChangeAspect="1" noChangeArrowheads="1"/>
          </p:cNvPicPr>
          <p:nvPr/>
        </p:nvPicPr>
        <p:blipFill>
          <a:blip r:embed="rId3" cstate="print"/>
          <a:srcRect/>
          <a:stretch>
            <a:fillRect/>
          </a:stretch>
        </p:blipFill>
        <p:spPr bwMode="auto">
          <a:xfrm>
            <a:off x="6483350" y="684213"/>
            <a:ext cx="2324100" cy="2324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12726</TotalTime>
  <Words>1935</Words>
  <Application>Microsoft Office PowerPoint</Application>
  <PresentationFormat>On-screen Show (4:3)</PresentationFormat>
  <Paragraphs>249</Paragraphs>
  <Slides>49</Slides>
  <Notes>33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2" baseType="lpstr">
      <vt:lpstr>Office Theme</vt:lpstr>
      <vt:lpstr>SPW 11.0 Graph</vt:lpstr>
      <vt:lpstr>Bitmap Image</vt:lpstr>
      <vt:lpstr>Climate change  and vector-borne disease How do we know what we know?</vt:lpstr>
      <vt:lpstr>Slide 2</vt:lpstr>
      <vt:lpstr>Slide 3</vt:lpstr>
      <vt:lpstr>Slide 4</vt:lpstr>
      <vt:lpstr>Slide 5</vt:lpstr>
      <vt:lpstr>Slide 6</vt:lpstr>
      <vt:lpstr>Slide 7</vt:lpstr>
      <vt:lpstr>Slide 8</vt:lpstr>
      <vt:lpstr>Slide 9</vt:lpstr>
      <vt:lpstr>Slide 10</vt:lpstr>
      <vt:lpstr>Slide 11</vt:lpstr>
      <vt:lpstr>The way science really works</vt:lpstr>
      <vt:lpstr>Slide 13</vt:lpstr>
      <vt:lpstr>Slide 14</vt:lpstr>
      <vt:lpstr>Slide 15</vt:lpstr>
      <vt:lpstr>Slide 16</vt:lpstr>
      <vt:lpstr>Slide 17</vt:lpstr>
      <vt:lpstr>Slide 18</vt:lpstr>
      <vt:lpstr>Slide 19</vt:lpstr>
      <vt:lpstr>Slide 20</vt:lpstr>
      <vt:lpstr>Slide 21</vt:lpstr>
      <vt:lpstr>Slide 22</vt:lpstr>
      <vt:lpstr>The way science really works</vt:lpstr>
      <vt:lpstr>Slide 24</vt:lpstr>
      <vt:lpstr>Slide 25</vt:lpstr>
      <vt:lpstr>Slide 26</vt:lpstr>
      <vt:lpstr>Slide 27</vt:lpstr>
      <vt:lpstr>Slide 28</vt:lpstr>
      <vt:lpstr>Causes of the 20th century malaria “recession”</vt:lpstr>
      <vt:lpstr>21st Century Protection in the developed world</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ostfeldr</dc:creator>
  <cp:lastModifiedBy>ostfeldr</cp:lastModifiedBy>
  <cp:revision>319</cp:revision>
  <dcterms:created xsi:type="dcterms:W3CDTF">2014-02-16T18:28:19Z</dcterms:created>
  <dcterms:modified xsi:type="dcterms:W3CDTF">2014-02-28T14:37:25Z</dcterms:modified>
</cp:coreProperties>
</file>