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4647" r:id="rId3"/>
    <p:sldMasterId id="2147486420" r:id="rId4"/>
    <p:sldMasterId id="2147486465" r:id="rId5"/>
    <p:sldMasterId id="2147486497" r:id="rId6"/>
    <p:sldMasterId id="2147486527" r:id="rId7"/>
  </p:sldMasterIdLst>
  <p:notesMasterIdLst>
    <p:notesMasterId r:id="rId23"/>
  </p:notesMasterIdLst>
  <p:sldIdLst>
    <p:sldId id="750" r:id="rId8"/>
    <p:sldId id="755" r:id="rId9"/>
    <p:sldId id="756" r:id="rId10"/>
    <p:sldId id="735" r:id="rId11"/>
    <p:sldId id="748" r:id="rId12"/>
    <p:sldId id="726" r:id="rId13"/>
    <p:sldId id="704" r:id="rId14"/>
    <p:sldId id="696" r:id="rId15"/>
    <p:sldId id="701" r:id="rId16"/>
    <p:sldId id="700" r:id="rId17"/>
    <p:sldId id="725" r:id="rId18"/>
    <p:sldId id="639" r:id="rId19"/>
    <p:sldId id="752" r:id="rId20"/>
    <p:sldId id="753" r:id="rId21"/>
    <p:sldId id="603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iWExxy7A6Vr7GYrktiO+g==" hashData="MYKsBhqjEN9Xl1aMgvL6/1qmogs="/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D5B5"/>
    <a:srgbClr val="FCD7B5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499" autoAdjust="0"/>
  </p:normalViewPr>
  <p:slideViewPr>
    <p:cSldViewPr>
      <p:cViewPr varScale="1">
        <p:scale>
          <a:sx n="110" d="100"/>
          <a:sy n="110" d="100"/>
        </p:scale>
        <p:origin x="-1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76652062938536"/>
                  <c:y val="0.029069614844656"/>
                </c:manualLayout>
              </c:layout>
              <c:spPr>
                <a:noFill/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8881466793053212"/>
                      <c:h val="0.1929005676616004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28608552038106"/>
                  <c:y val="-0.251937984496124"/>
                </c:manualLayout>
              </c:layout>
              <c:spPr>
                <a:noFill/>
                <a:ln w="9525" cap="flat" cmpd="sng" algn="ctr">
                  <a:solidFill>
                    <a:sysClr val="windowText" lastClr="000000">
                      <a:lumMod val="25000"/>
                      <a:lumOff val="7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-124074"/>
                        <a:gd name="adj2" fmla="val 60633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1165347230944139"/>
                      <c:h val="0.1585616187511445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0422609637806902"/>
                  <c:y val="0.033755274261603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197217830976554"/>
                  <c:y val="-0.0464135021097047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Offshore</a:t>
                    </a:r>
                    <a:r>
                      <a:rPr lang="en-US" sz="120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
</a:t>
                    </a:r>
                    <a:r>
                      <a:rPr lang="en-US" sz="1200" baseline="0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6%</a:t>
                    </a:r>
                    <a:endParaRPr lang="en-US" sz="1200" baseline="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363695423696987"/>
                  <c:y val="-0.027131782945736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259782445497848"/>
                  <c:y val="-0.019379844961240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675434358294404"/>
                  <c:y val="-0.015503875968992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4474284197086103E-2"/>
                      <c:h val="0.11980192882866385"/>
                    </c:manualLayout>
                  </c15:layout>
                </c:ext>
              </c:extLst>
            </c:dLbl>
            <c:spPr>
              <a:noFill/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Sheet1!$A$1:$A$7</c:f>
              <c:strCache>
                <c:ptCount val="7"/>
                <c:pt idx="0">
                  <c:v>Storm Surge</c:v>
                </c:pt>
                <c:pt idx="1">
                  <c:v>Rain</c:v>
                </c:pt>
                <c:pt idx="2">
                  <c:v>Surf</c:v>
                </c:pt>
                <c:pt idx="3">
                  <c:v>Offshore</c:v>
                </c:pt>
                <c:pt idx="4">
                  <c:v>Wind</c:v>
                </c:pt>
                <c:pt idx="5">
                  <c:v>Tornado</c:v>
                </c:pt>
                <c:pt idx="6">
                  <c:v>Other</c:v>
                </c:pt>
              </c:strCache>
            </c:strRef>
          </c:cat>
          <c:val>
            <c:numRef>
              <c:f>Sheet1!$B$1:$B$7</c:f>
              <c:numCache>
                <c:formatCode>0%</c:formatCode>
                <c:ptCount val="7"/>
                <c:pt idx="0">
                  <c:v>0.49</c:v>
                </c:pt>
                <c:pt idx="1">
                  <c:v>0.27</c:v>
                </c:pt>
                <c:pt idx="2">
                  <c:v>0.06</c:v>
                </c:pt>
                <c:pt idx="3">
                  <c:v>0.06</c:v>
                </c:pt>
                <c:pt idx="4">
                  <c:v>0.08</c:v>
                </c:pt>
                <c:pt idx="5">
                  <c:v>0.03</c:v>
                </c:pt>
                <c:pt idx="6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image" Target="../media/image39.png"/><Relationship Id="rId2" Type="http://schemas.openxmlformats.org/officeDocument/2006/relationships/image" Target="../media/image4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image" Target="../media/image39.png"/><Relationship Id="rId2" Type="http://schemas.openxmlformats.org/officeDocument/2006/relationships/image" Target="../media/image4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1C0DF1-ADDC-40F2-87DB-29F40816D90C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A4DE14E-E2E9-4A36-8788-73A16D49F995}">
      <dgm:prSet phldrT="[Text]" custT="1"/>
      <dgm:spPr>
        <a:noFill/>
      </dgm:spPr>
      <dgm:t>
        <a:bodyPr/>
        <a:lstStyle/>
        <a:p>
          <a:r>
            <a:rPr lang="en-US" sz="1400" b="1" dirty="0" smtClean="0"/>
            <a:t>Interviews</a:t>
          </a:r>
        </a:p>
        <a:p>
          <a:r>
            <a:rPr lang="en-US" sz="1400" b="1" dirty="0" smtClean="0"/>
            <a:t>Lee County,</a:t>
          </a:r>
        </a:p>
        <a:p>
          <a:r>
            <a:rPr lang="en-US" sz="1400" b="1" dirty="0" smtClean="0"/>
            <a:t>FL</a:t>
          </a:r>
        </a:p>
        <a:p>
          <a:r>
            <a:rPr lang="en-US" sz="1400" b="1" dirty="0" smtClean="0">
              <a:solidFill>
                <a:srgbClr val="FFFF00"/>
              </a:solidFill>
            </a:rPr>
            <a:t>Citizens</a:t>
          </a:r>
        </a:p>
        <a:p>
          <a:r>
            <a:rPr lang="en-US" sz="1400" b="1" dirty="0" smtClean="0">
              <a:solidFill>
                <a:srgbClr val="FFFF00"/>
              </a:solidFill>
            </a:rPr>
            <a:t>Emergency Mangers</a:t>
          </a:r>
        </a:p>
        <a:p>
          <a:r>
            <a:rPr lang="en-US" sz="1400" b="1" dirty="0" smtClean="0">
              <a:solidFill>
                <a:srgbClr val="FFFF00"/>
              </a:solidFill>
            </a:rPr>
            <a:t>National Weather Service</a:t>
          </a:r>
          <a:endParaRPr lang="en-US" sz="1400" b="1" dirty="0">
            <a:solidFill>
              <a:srgbClr val="FFFF00"/>
            </a:solidFill>
          </a:endParaRPr>
        </a:p>
      </dgm:t>
    </dgm:pt>
    <dgm:pt modelId="{77431DF1-D7EB-4373-8952-F61FBB57ACE0}" type="parTrans" cxnId="{2986FD3F-BDCF-4EDA-92AA-825BD3A1DECB}">
      <dgm:prSet/>
      <dgm:spPr/>
      <dgm:t>
        <a:bodyPr/>
        <a:lstStyle/>
        <a:p>
          <a:endParaRPr lang="en-US"/>
        </a:p>
      </dgm:t>
    </dgm:pt>
    <dgm:pt modelId="{CC03AA48-C344-4EA0-92A7-D243BE646DCD}" type="sibTrans" cxnId="{2986FD3F-BDCF-4EDA-92AA-825BD3A1DECB}">
      <dgm:prSet/>
      <dgm:spPr/>
      <dgm:t>
        <a:bodyPr/>
        <a:lstStyle/>
        <a:p>
          <a:endParaRPr lang="en-US"/>
        </a:p>
      </dgm:t>
    </dgm:pt>
    <dgm:pt modelId="{2D0D6AF1-E078-41C2-A3E5-B65EC1BFC5A4}">
      <dgm:prSet phldrT="[Text]" custT="1"/>
      <dgm:spPr>
        <a:noFill/>
      </dgm:spPr>
      <dgm:t>
        <a:bodyPr/>
        <a:lstStyle/>
        <a:p>
          <a:r>
            <a:rPr lang="en-US" sz="1400" b="1" dirty="0" smtClean="0"/>
            <a:t>FEMA</a:t>
          </a:r>
        </a:p>
        <a:p>
          <a:r>
            <a:rPr lang="en-US" sz="1400" b="1" dirty="0" smtClean="0"/>
            <a:t>Discussions </a:t>
          </a:r>
          <a:br>
            <a:rPr lang="en-US" sz="1400" b="1" dirty="0" smtClean="0"/>
          </a:br>
          <a:r>
            <a:rPr lang="en-US" sz="1400" b="1" dirty="0" smtClean="0">
              <a:solidFill>
                <a:srgbClr val="FFFF00"/>
              </a:solidFill>
            </a:rPr>
            <a:t>Emergency Managers</a:t>
          </a:r>
        </a:p>
        <a:p>
          <a:r>
            <a:rPr lang="en-US" sz="1400" b="1" dirty="0" smtClean="0">
              <a:solidFill>
                <a:srgbClr val="FFFF00"/>
              </a:solidFill>
            </a:rPr>
            <a:t>National Weather Service </a:t>
          </a:r>
        </a:p>
        <a:p>
          <a:endParaRPr lang="en-US" sz="1400" b="1" dirty="0" smtClean="0">
            <a:solidFill>
              <a:srgbClr val="FFFF00"/>
            </a:solidFill>
          </a:endParaRPr>
        </a:p>
        <a:p>
          <a:r>
            <a:rPr lang="en-US" sz="1400" b="1" dirty="0" smtClean="0"/>
            <a:t>Interviews</a:t>
          </a:r>
        </a:p>
        <a:p>
          <a:r>
            <a:rPr lang="en-US" sz="1400" b="1" dirty="0" smtClean="0">
              <a:solidFill>
                <a:srgbClr val="FFFF00"/>
              </a:solidFill>
            </a:rPr>
            <a:t>Television</a:t>
          </a:r>
          <a:endParaRPr lang="en-US" sz="1400" b="1" dirty="0">
            <a:solidFill>
              <a:srgbClr val="FFFF00"/>
            </a:solidFill>
          </a:endParaRPr>
        </a:p>
      </dgm:t>
    </dgm:pt>
    <dgm:pt modelId="{1D0F03E7-8780-40BF-B19C-14E95A3393BC}" type="parTrans" cxnId="{65E73068-C452-4AE2-91F3-A892627054A9}">
      <dgm:prSet/>
      <dgm:spPr/>
      <dgm:t>
        <a:bodyPr/>
        <a:lstStyle/>
        <a:p>
          <a:endParaRPr lang="en-US"/>
        </a:p>
      </dgm:t>
    </dgm:pt>
    <dgm:pt modelId="{1FDF13CB-0E7D-43F9-92B0-121D33AFCF79}" type="sibTrans" cxnId="{65E73068-C452-4AE2-91F3-A892627054A9}">
      <dgm:prSet/>
      <dgm:spPr/>
      <dgm:t>
        <a:bodyPr/>
        <a:lstStyle/>
        <a:p>
          <a:endParaRPr lang="en-US"/>
        </a:p>
      </dgm:t>
    </dgm:pt>
    <dgm:pt modelId="{EA2830BD-8575-41F9-AE15-8D6B4983BC52}">
      <dgm:prSet phldrT="[Text]" custT="1"/>
      <dgm:spPr>
        <a:noFill/>
      </dgm:spPr>
      <dgm:t>
        <a:bodyPr/>
        <a:lstStyle/>
        <a:p>
          <a:r>
            <a:rPr lang="en-US" sz="1400" b="1" dirty="0" smtClean="0"/>
            <a:t>Booths,</a:t>
          </a:r>
        </a:p>
        <a:p>
          <a:r>
            <a:rPr lang="en-US" sz="1400" b="1" dirty="0" smtClean="0"/>
            <a:t>Exhibits,  </a:t>
          </a:r>
        </a:p>
        <a:p>
          <a:r>
            <a:rPr lang="en-US" sz="1400" b="1" dirty="0" smtClean="0"/>
            <a:t>Polling</a:t>
          </a:r>
        </a:p>
        <a:p>
          <a:endParaRPr lang="en-US" sz="1400" b="1" dirty="0" smtClean="0"/>
        </a:p>
        <a:p>
          <a:r>
            <a:rPr lang="en-US" sz="1400" b="1" dirty="0" smtClean="0">
              <a:solidFill>
                <a:srgbClr val="FFFF00"/>
              </a:solidFill>
            </a:rPr>
            <a:t>Emergency Mangers</a:t>
          </a:r>
        </a:p>
        <a:p>
          <a:r>
            <a:rPr lang="en-US" sz="1400" b="1" dirty="0" smtClean="0">
              <a:solidFill>
                <a:srgbClr val="FFFF00"/>
              </a:solidFill>
            </a:rPr>
            <a:t>Television</a:t>
          </a:r>
        </a:p>
        <a:p>
          <a:r>
            <a:rPr lang="en-US" sz="1400" b="1" dirty="0" smtClean="0">
              <a:solidFill>
                <a:srgbClr val="FFFF00"/>
              </a:solidFill>
            </a:rPr>
            <a:t>Citizens</a:t>
          </a:r>
          <a:endParaRPr lang="en-US" sz="1400" b="1" dirty="0">
            <a:solidFill>
              <a:srgbClr val="FFFF00"/>
            </a:solidFill>
          </a:endParaRPr>
        </a:p>
      </dgm:t>
    </dgm:pt>
    <dgm:pt modelId="{1716C6CA-C95D-49DD-952B-4DFCE2A192D4}" type="parTrans" cxnId="{1E35B2A3-E570-4287-A5AD-2B2A9812B056}">
      <dgm:prSet/>
      <dgm:spPr/>
      <dgm:t>
        <a:bodyPr/>
        <a:lstStyle/>
        <a:p>
          <a:endParaRPr lang="en-US"/>
        </a:p>
      </dgm:t>
    </dgm:pt>
    <dgm:pt modelId="{60131D62-8CB4-4FF5-9CB2-2AEB6102B532}" type="sibTrans" cxnId="{1E35B2A3-E570-4287-A5AD-2B2A9812B056}">
      <dgm:prSet/>
      <dgm:spPr/>
      <dgm:t>
        <a:bodyPr/>
        <a:lstStyle/>
        <a:p>
          <a:endParaRPr lang="en-US"/>
        </a:p>
      </dgm:t>
    </dgm:pt>
    <dgm:pt modelId="{A2C46B2D-4FF5-4D7B-B4E1-0B14C361A78E}">
      <dgm:prSet custT="1"/>
      <dgm:spPr>
        <a:noFill/>
      </dgm:spPr>
      <dgm:t>
        <a:bodyPr/>
        <a:lstStyle/>
        <a:p>
          <a:r>
            <a:rPr lang="en-US" sz="1400" b="1" dirty="0" smtClean="0"/>
            <a:t>6 Surveys</a:t>
          </a:r>
        </a:p>
        <a:p>
          <a:r>
            <a:rPr lang="en-US" sz="1400" b="1" dirty="0" smtClean="0">
              <a:solidFill>
                <a:srgbClr val="FFFF00"/>
              </a:solidFill>
            </a:rPr>
            <a:t>Emergency Managers</a:t>
          </a:r>
        </a:p>
        <a:p>
          <a:r>
            <a:rPr lang="en-US" sz="1400" b="1" dirty="0" smtClean="0">
              <a:solidFill>
                <a:srgbClr val="FFFF00"/>
              </a:solidFill>
            </a:rPr>
            <a:t>Television</a:t>
          </a:r>
        </a:p>
        <a:p>
          <a:r>
            <a:rPr lang="en-US" sz="1400" b="1" dirty="0" smtClean="0">
              <a:solidFill>
                <a:srgbClr val="FFFF00"/>
              </a:solidFill>
            </a:rPr>
            <a:t>National Weather Service</a:t>
          </a:r>
        </a:p>
        <a:p>
          <a:r>
            <a:rPr lang="en-US" sz="1400" b="1" dirty="0" smtClean="0">
              <a:solidFill>
                <a:srgbClr val="FFFF00"/>
              </a:solidFill>
            </a:rPr>
            <a:t>Public</a:t>
          </a:r>
          <a:endParaRPr lang="en-US" sz="1400" b="1" dirty="0">
            <a:solidFill>
              <a:srgbClr val="FFFF00"/>
            </a:solidFill>
          </a:endParaRPr>
        </a:p>
      </dgm:t>
    </dgm:pt>
    <dgm:pt modelId="{C4441527-635D-4DD7-9673-45A08672B937}" type="parTrans" cxnId="{FA0802B7-C434-4453-88AF-53B9EE962403}">
      <dgm:prSet/>
      <dgm:spPr/>
      <dgm:t>
        <a:bodyPr/>
        <a:lstStyle/>
        <a:p>
          <a:endParaRPr lang="en-US"/>
        </a:p>
      </dgm:t>
    </dgm:pt>
    <dgm:pt modelId="{E0E4CA92-82BA-4FAA-9363-AECF7D63B9D1}" type="sibTrans" cxnId="{FA0802B7-C434-4453-88AF-53B9EE962403}">
      <dgm:prSet/>
      <dgm:spPr/>
      <dgm:t>
        <a:bodyPr/>
        <a:lstStyle/>
        <a:p>
          <a:endParaRPr lang="en-US"/>
        </a:p>
      </dgm:t>
    </dgm:pt>
    <dgm:pt modelId="{09DA0316-81D5-4B01-81BE-9B68DB6E0E74}">
      <dgm:prSet custT="1"/>
      <dgm:spPr>
        <a:noFill/>
      </dgm:spPr>
      <dgm:t>
        <a:bodyPr/>
        <a:lstStyle/>
        <a:p>
          <a:r>
            <a:rPr lang="en-US" sz="1400" b="1" dirty="0" smtClean="0"/>
            <a:t>18 </a:t>
          </a:r>
        </a:p>
        <a:p>
          <a:r>
            <a:rPr lang="en-US" sz="1400" b="1" dirty="0" smtClean="0"/>
            <a:t>Focus Groups</a:t>
          </a:r>
        </a:p>
        <a:p>
          <a:r>
            <a:rPr lang="en-US" sz="1400" b="1" dirty="0" smtClean="0">
              <a:solidFill>
                <a:srgbClr val="FFFF00"/>
              </a:solidFill>
            </a:rPr>
            <a:t>Emergency Mangers</a:t>
          </a:r>
        </a:p>
        <a:p>
          <a:r>
            <a:rPr lang="en-US" sz="1400" b="1" dirty="0" smtClean="0">
              <a:solidFill>
                <a:srgbClr val="FFFF00"/>
              </a:solidFill>
            </a:rPr>
            <a:t>Television</a:t>
          </a:r>
        </a:p>
        <a:p>
          <a:r>
            <a:rPr lang="en-US" sz="1400" b="1" dirty="0" smtClean="0">
              <a:solidFill>
                <a:srgbClr val="FFFF00"/>
              </a:solidFill>
            </a:rPr>
            <a:t>National Weather Service</a:t>
          </a:r>
        </a:p>
        <a:p>
          <a:r>
            <a:rPr lang="en-US" sz="1400" b="1" dirty="0" smtClean="0">
              <a:solidFill>
                <a:srgbClr val="FFFF00"/>
              </a:solidFill>
            </a:rPr>
            <a:t>Community Groups</a:t>
          </a:r>
        </a:p>
      </dgm:t>
    </dgm:pt>
    <dgm:pt modelId="{EDE63DCF-332D-4C2B-A3A4-2A1CC1120E23}" type="parTrans" cxnId="{50D0F352-ECCD-4187-8BD2-4AB161437F39}">
      <dgm:prSet/>
      <dgm:spPr/>
      <dgm:t>
        <a:bodyPr/>
        <a:lstStyle/>
        <a:p>
          <a:endParaRPr lang="en-US"/>
        </a:p>
      </dgm:t>
    </dgm:pt>
    <dgm:pt modelId="{1525197E-151A-4E62-9651-91875573CC50}" type="sibTrans" cxnId="{50D0F352-ECCD-4187-8BD2-4AB161437F39}">
      <dgm:prSet/>
      <dgm:spPr/>
      <dgm:t>
        <a:bodyPr/>
        <a:lstStyle/>
        <a:p>
          <a:endParaRPr lang="en-US"/>
        </a:p>
      </dgm:t>
    </dgm:pt>
    <dgm:pt modelId="{41D15CC5-8541-4F67-B1B3-62FB1D04DB7F}">
      <dgm:prSet custT="1"/>
      <dgm:spPr>
        <a:noFill/>
      </dgm:spPr>
      <dgm:t>
        <a:bodyPr/>
        <a:lstStyle/>
        <a:p>
          <a:r>
            <a:rPr lang="en-US" sz="1400" b="1" dirty="0" smtClean="0"/>
            <a:t>Product Review</a:t>
          </a:r>
        </a:p>
        <a:p>
          <a:r>
            <a:rPr lang="en-US" sz="1400" b="1" dirty="0" smtClean="0">
              <a:solidFill>
                <a:srgbClr val="FFFF00"/>
              </a:solidFill>
            </a:rPr>
            <a:t>Emergency Managers </a:t>
          </a:r>
        </a:p>
        <a:p>
          <a:r>
            <a:rPr lang="en-US" sz="1400" b="1" dirty="0" smtClean="0">
              <a:solidFill>
                <a:srgbClr val="FFFF00"/>
              </a:solidFill>
            </a:rPr>
            <a:t>Television</a:t>
          </a:r>
          <a:endParaRPr lang="en-US" sz="1400" b="1" dirty="0" smtClean="0">
            <a:solidFill>
              <a:schemeClr val="bg1"/>
            </a:solidFill>
          </a:endParaRPr>
        </a:p>
        <a:p>
          <a:r>
            <a:rPr lang="en-US" sz="1400" b="1" dirty="0" smtClean="0">
              <a:solidFill>
                <a:schemeClr val="bg1"/>
              </a:solidFill>
            </a:rPr>
            <a:t>2</a:t>
          </a:r>
        </a:p>
        <a:p>
          <a:r>
            <a:rPr lang="en-US" sz="1400" b="1" dirty="0" smtClean="0">
              <a:solidFill>
                <a:schemeClr val="bg1"/>
              </a:solidFill>
            </a:rPr>
            <a:t>Focus Groups</a:t>
          </a:r>
        </a:p>
        <a:p>
          <a:r>
            <a:rPr lang="en-US" sz="1400" b="1" dirty="0" smtClean="0">
              <a:solidFill>
                <a:srgbClr val="F8FC60"/>
              </a:solidFill>
            </a:rPr>
            <a:t>Community Members</a:t>
          </a:r>
          <a:endParaRPr lang="en-US" sz="1400" b="1" dirty="0">
            <a:solidFill>
              <a:srgbClr val="F8FC60"/>
            </a:solidFill>
          </a:endParaRPr>
        </a:p>
      </dgm:t>
    </dgm:pt>
    <dgm:pt modelId="{09A6ACEA-644B-4645-A403-6573FF59AE5F}" type="parTrans" cxnId="{5E2284A8-63F9-4010-811F-AEBD5580E61D}">
      <dgm:prSet/>
      <dgm:spPr/>
      <dgm:t>
        <a:bodyPr/>
        <a:lstStyle/>
        <a:p>
          <a:endParaRPr lang="en-US"/>
        </a:p>
      </dgm:t>
    </dgm:pt>
    <dgm:pt modelId="{9E00E4FD-984A-4855-A157-1483D85032F3}" type="sibTrans" cxnId="{5E2284A8-63F9-4010-811F-AEBD5580E61D}">
      <dgm:prSet/>
      <dgm:spPr/>
      <dgm:t>
        <a:bodyPr/>
        <a:lstStyle/>
        <a:p>
          <a:endParaRPr lang="en-US"/>
        </a:p>
      </dgm:t>
    </dgm:pt>
    <dgm:pt modelId="{84029394-7D51-417A-B108-1AC528D11067}" type="pres">
      <dgm:prSet presAssocID="{B41C0DF1-ADDC-40F2-87DB-29F40816D90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EBB345A-91CD-430B-898E-A59CD93AC210}" type="pres">
      <dgm:prSet presAssocID="{B41C0DF1-ADDC-40F2-87DB-29F40816D90C}" presName="bkgdShp" presStyleLbl="alignAccFollowNode1" presStyleIdx="0" presStyleCnt="1"/>
      <dgm:spPr/>
    </dgm:pt>
    <dgm:pt modelId="{7639A0AF-2EA1-43F8-80BC-09F8615CFEC5}" type="pres">
      <dgm:prSet presAssocID="{B41C0DF1-ADDC-40F2-87DB-29F40816D90C}" presName="linComp" presStyleCnt="0"/>
      <dgm:spPr/>
    </dgm:pt>
    <dgm:pt modelId="{3464387E-DC43-4C9D-8496-71F0A7100929}" type="pres">
      <dgm:prSet presAssocID="{DA4DE14E-E2E9-4A36-8788-73A16D49F995}" presName="compNode" presStyleCnt="0"/>
      <dgm:spPr/>
    </dgm:pt>
    <dgm:pt modelId="{F0D36D92-35F5-4CC0-8EEE-3F47D3D1E1B1}" type="pres">
      <dgm:prSet presAssocID="{DA4DE14E-E2E9-4A36-8788-73A16D49F99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C2E65B-2B70-498E-A1EB-3E2F195AD5CB}" type="pres">
      <dgm:prSet presAssocID="{DA4DE14E-E2E9-4A36-8788-73A16D49F995}" presName="invisiNode" presStyleLbl="node1" presStyleIdx="0" presStyleCnt="6"/>
      <dgm:spPr/>
    </dgm:pt>
    <dgm:pt modelId="{C724B950-B7A0-46D5-B3E3-B04F1297F56F}" type="pres">
      <dgm:prSet presAssocID="{DA4DE14E-E2E9-4A36-8788-73A16D49F995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B80AFC6-3B68-444A-8177-8A6807DC7254}" type="pres">
      <dgm:prSet presAssocID="{CC03AA48-C344-4EA0-92A7-D243BE646DCD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9199899-850C-4F60-8093-DB7A03E91844}" type="pres">
      <dgm:prSet presAssocID="{2D0D6AF1-E078-41C2-A3E5-B65EC1BFC5A4}" presName="compNode" presStyleCnt="0"/>
      <dgm:spPr/>
    </dgm:pt>
    <dgm:pt modelId="{B1408835-78DB-411E-B3C7-368926E8EF29}" type="pres">
      <dgm:prSet presAssocID="{2D0D6AF1-E078-41C2-A3E5-B65EC1BFC5A4}" presName="node" presStyleLbl="node1" presStyleIdx="1" presStyleCnt="6" custScaleX="1133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A9B6E-FD4D-4544-8D34-F76382C52185}" type="pres">
      <dgm:prSet presAssocID="{2D0D6AF1-E078-41C2-A3E5-B65EC1BFC5A4}" presName="invisiNode" presStyleLbl="node1" presStyleIdx="1" presStyleCnt="6"/>
      <dgm:spPr/>
    </dgm:pt>
    <dgm:pt modelId="{F37BA138-7F54-41B6-8A33-3A9AA8AE4296}" type="pres">
      <dgm:prSet presAssocID="{2D0D6AF1-E078-41C2-A3E5-B65EC1BFC5A4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31725ADB-E5A5-4AF3-A139-DC5CEE917CF4}" type="pres">
      <dgm:prSet presAssocID="{1FDF13CB-0E7D-43F9-92B0-121D33AFCF79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3B3C0BB-F246-4E40-AD27-4EDB7BC76058}" type="pres">
      <dgm:prSet presAssocID="{EA2830BD-8575-41F9-AE15-8D6B4983BC52}" presName="compNode" presStyleCnt="0"/>
      <dgm:spPr/>
    </dgm:pt>
    <dgm:pt modelId="{3CDD263C-5CA7-43E0-9BC5-999416187D4A}" type="pres">
      <dgm:prSet presAssocID="{EA2830BD-8575-41F9-AE15-8D6B4983BC5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13C7B-886D-4E3C-BF45-9B33007B0CDD}" type="pres">
      <dgm:prSet presAssocID="{EA2830BD-8575-41F9-AE15-8D6B4983BC52}" presName="invisiNode" presStyleLbl="node1" presStyleIdx="2" presStyleCnt="6"/>
      <dgm:spPr/>
    </dgm:pt>
    <dgm:pt modelId="{F7906147-035F-47AD-B0E8-D6CEA95DAA54}" type="pres">
      <dgm:prSet presAssocID="{EA2830BD-8575-41F9-AE15-8D6B4983BC52}" presName="imagNode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CC4BF5C-0A6C-4319-82CF-73C7CA2C0229}" type="pres">
      <dgm:prSet presAssocID="{60131D62-8CB4-4FF5-9CB2-2AEB6102B53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18BE4B8A-6160-4E30-8F7E-07336F17CF29}" type="pres">
      <dgm:prSet presAssocID="{A2C46B2D-4FF5-4D7B-B4E1-0B14C361A78E}" presName="compNode" presStyleCnt="0"/>
      <dgm:spPr/>
    </dgm:pt>
    <dgm:pt modelId="{54A3BED2-341C-4AE1-8A20-C70CB65C6D66}" type="pres">
      <dgm:prSet presAssocID="{A2C46B2D-4FF5-4D7B-B4E1-0B14C361A78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F3EDF-42A7-4458-AD94-876DCA24CDA3}" type="pres">
      <dgm:prSet presAssocID="{A2C46B2D-4FF5-4D7B-B4E1-0B14C361A78E}" presName="invisiNode" presStyleLbl="node1" presStyleIdx="3" presStyleCnt="6"/>
      <dgm:spPr/>
    </dgm:pt>
    <dgm:pt modelId="{47BDB4EC-40C6-47F8-B4C5-93300BB65114}" type="pres">
      <dgm:prSet presAssocID="{A2C46B2D-4FF5-4D7B-B4E1-0B14C361A78E}" presName="imagNode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0D4C4A08-FC76-4544-884E-14F23482FFA3}" type="pres">
      <dgm:prSet presAssocID="{E0E4CA92-82BA-4FAA-9363-AECF7D63B9D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1FF7616-0A41-478A-871A-B5FAE8B4DE51}" type="pres">
      <dgm:prSet presAssocID="{09DA0316-81D5-4B01-81BE-9B68DB6E0E74}" presName="compNode" presStyleCnt="0"/>
      <dgm:spPr/>
    </dgm:pt>
    <dgm:pt modelId="{73D76AC6-67BF-443B-A1FC-DD8D2F514FDC}" type="pres">
      <dgm:prSet presAssocID="{09DA0316-81D5-4B01-81BE-9B68DB6E0E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8062BE-A8C1-4A83-95C9-96601430427F}" type="pres">
      <dgm:prSet presAssocID="{09DA0316-81D5-4B01-81BE-9B68DB6E0E74}" presName="invisiNode" presStyleLbl="node1" presStyleIdx="4" presStyleCnt="6"/>
      <dgm:spPr/>
    </dgm:pt>
    <dgm:pt modelId="{639B9CA1-C69C-42A4-AB05-0A115E0CA397}" type="pres">
      <dgm:prSet presAssocID="{09DA0316-81D5-4B01-81BE-9B68DB6E0E74}" presName="imagNode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3A3D57C1-0CB9-486B-A863-CCC3A2744A03}" type="pres">
      <dgm:prSet presAssocID="{1525197E-151A-4E62-9651-91875573CC5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264849C-1FC8-4CAF-8B15-AF393BD36F71}" type="pres">
      <dgm:prSet presAssocID="{41D15CC5-8541-4F67-B1B3-62FB1D04DB7F}" presName="compNode" presStyleCnt="0"/>
      <dgm:spPr/>
    </dgm:pt>
    <dgm:pt modelId="{2CC778A3-6A7A-44A4-BF87-3454C62B8CAE}" type="pres">
      <dgm:prSet presAssocID="{41D15CC5-8541-4F67-B1B3-62FB1D04DB7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84AE2-CA61-479F-B7F4-9DE3F2C2B0DF}" type="pres">
      <dgm:prSet presAssocID="{41D15CC5-8541-4F67-B1B3-62FB1D04DB7F}" presName="invisiNode" presStyleLbl="node1" presStyleIdx="5" presStyleCnt="6"/>
      <dgm:spPr/>
    </dgm:pt>
    <dgm:pt modelId="{59831112-E66B-4B81-BA4D-FDBA66A9C1BB}" type="pres">
      <dgm:prSet presAssocID="{41D15CC5-8541-4F67-B1B3-62FB1D04DB7F}" presName="imagNode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2BC28552-B5F5-47B9-8008-93837A5038E9}" type="presOf" srcId="{E0E4CA92-82BA-4FAA-9363-AECF7D63B9D1}" destId="{0D4C4A08-FC76-4544-884E-14F23482FFA3}" srcOrd="0" destOrd="0" presId="urn:microsoft.com/office/officeart/2005/8/layout/pList2#1"/>
    <dgm:cxn modelId="{B1AB8F74-3B1D-43C9-A6FF-0CEF686D530E}" type="presOf" srcId="{2D0D6AF1-E078-41C2-A3E5-B65EC1BFC5A4}" destId="{B1408835-78DB-411E-B3C7-368926E8EF29}" srcOrd="0" destOrd="0" presId="urn:microsoft.com/office/officeart/2005/8/layout/pList2#1"/>
    <dgm:cxn modelId="{199365A0-EF77-492C-8DFA-6FE27B20B618}" type="presOf" srcId="{09DA0316-81D5-4B01-81BE-9B68DB6E0E74}" destId="{73D76AC6-67BF-443B-A1FC-DD8D2F514FDC}" srcOrd="0" destOrd="0" presId="urn:microsoft.com/office/officeart/2005/8/layout/pList2#1"/>
    <dgm:cxn modelId="{C5994B12-C0E3-4DDF-996C-105F33BCFE9E}" type="presOf" srcId="{41D15CC5-8541-4F67-B1B3-62FB1D04DB7F}" destId="{2CC778A3-6A7A-44A4-BF87-3454C62B8CAE}" srcOrd="0" destOrd="0" presId="urn:microsoft.com/office/officeart/2005/8/layout/pList2#1"/>
    <dgm:cxn modelId="{2986FD3F-BDCF-4EDA-92AA-825BD3A1DECB}" srcId="{B41C0DF1-ADDC-40F2-87DB-29F40816D90C}" destId="{DA4DE14E-E2E9-4A36-8788-73A16D49F995}" srcOrd="0" destOrd="0" parTransId="{77431DF1-D7EB-4373-8952-F61FBB57ACE0}" sibTransId="{CC03AA48-C344-4EA0-92A7-D243BE646DCD}"/>
    <dgm:cxn modelId="{FA0802B7-C434-4453-88AF-53B9EE962403}" srcId="{B41C0DF1-ADDC-40F2-87DB-29F40816D90C}" destId="{A2C46B2D-4FF5-4D7B-B4E1-0B14C361A78E}" srcOrd="3" destOrd="0" parTransId="{C4441527-635D-4DD7-9673-45A08672B937}" sibTransId="{E0E4CA92-82BA-4FAA-9363-AECF7D63B9D1}"/>
    <dgm:cxn modelId="{4F8F3DCF-0FDB-40BE-A1F0-5CF7686DF5C3}" type="presOf" srcId="{CC03AA48-C344-4EA0-92A7-D243BE646DCD}" destId="{AB80AFC6-3B68-444A-8177-8A6807DC7254}" srcOrd="0" destOrd="0" presId="urn:microsoft.com/office/officeart/2005/8/layout/pList2#1"/>
    <dgm:cxn modelId="{50D0F352-ECCD-4187-8BD2-4AB161437F39}" srcId="{B41C0DF1-ADDC-40F2-87DB-29F40816D90C}" destId="{09DA0316-81D5-4B01-81BE-9B68DB6E0E74}" srcOrd="4" destOrd="0" parTransId="{EDE63DCF-332D-4C2B-A3A4-2A1CC1120E23}" sibTransId="{1525197E-151A-4E62-9651-91875573CC50}"/>
    <dgm:cxn modelId="{BD515D18-ABEE-4E2A-8F2F-DF07D028DC0C}" type="presOf" srcId="{A2C46B2D-4FF5-4D7B-B4E1-0B14C361A78E}" destId="{54A3BED2-341C-4AE1-8A20-C70CB65C6D66}" srcOrd="0" destOrd="0" presId="urn:microsoft.com/office/officeart/2005/8/layout/pList2#1"/>
    <dgm:cxn modelId="{A9C3D701-D024-4C89-8792-82D020A495F4}" type="presOf" srcId="{B41C0DF1-ADDC-40F2-87DB-29F40816D90C}" destId="{84029394-7D51-417A-B108-1AC528D11067}" srcOrd="0" destOrd="0" presId="urn:microsoft.com/office/officeart/2005/8/layout/pList2#1"/>
    <dgm:cxn modelId="{5E2284A8-63F9-4010-811F-AEBD5580E61D}" srcId="{B41C0DF1-ADDC-40F2-87DB-29F40816D90C}" destId="{41D15CC5-8541-4F67-B1B3-62FB1D04DB7F}" srcOrd="5" destOrd="0" parTransId="{09A6ACEA-644B-4645-A403-6573FF59AE5F}" sibTransId="{9E00E4FD-984A-4855-A157-1483D85032F3}"/>
    <dgm:cxn modelId="{AC2DA8AA-03F7-454F-8307-AE0CFBD13A06}" type="presOf" srcId="{DA4DE14E-E2E9-4A36-8788-73A16D49F995}" destId="{F0D36D92-35F5-4CC0-8EEE-3F47D3D1E1B1}" srcOrd="0" destOrd="0" presId="urn:microsoft.com/office/officeart/2005/8/layout/pList2#1"/>
    <dgm:cxn modelId="{1BA0CC9D-92CE-4789-B67E-EF444E9F32D4}" type="presOf" srcId="{EA2830BD-8575-41F9-AE15-8D6B4983BC52}" destId="{3CDD263C-5CA7-43E0-9BC5-999416187D4A}" srcOrd="0" destOrd="0" presId="urn:microsoft.com/office/officeart/2005/8/layout/pList2#1"/>
    <dgm:cxn modelId="{5EA097BB-F4C2-4C5B-B696-D3ACE97C809F}" type="presOf" srcId="{1FDF13CB-0E7D-43F9-92B0-121D33AFCF79}" destId="{31725ADB-E5A5-4AF3-A139-DC5CEE917CF4}" srcOrd="0" destOrd="0" presId="urn:microsoft.com/office/officeart/2005/8/layout/pList2#1"/>
    <dgm:cxn modelId="{65E73068-C452-4AE2-91F3-A892627054A9}" srcId="{B41C0DF1-ADDC-40F2-87DB-29F40816D90C}" destId="{2D0D6AF1-E078-41C2-A3E5-B65EC1BFC5A4}" srcOrd="1" destOrd="0" parTransId="{1D0F03E7-8780-40BF-B19C-14E95A3393BC}" sibTransId="{1FDF13CB-0E7D-43F9-92B0-121D33AFCF79}"/>
    <dgm:cxn modelId="{AD497C5E-8AA4-45CB-8139-B6AEED8D44E9}" type="presOf" srcId="{1525197E-151A-4E62-9651-91875573CC50}" destId="{3A3D57C1-0CB9-486B-A863-CCC3A2744A03}" srcOrd="0" destOrd="0" presId="urn:microsoft.com/office/officeart/2005/8/layout/pList2#1"/>
    <dgm:cxn modelId="{1E35B2A3-E570-4287-A5AD-2B2A9812B056}" srcId="{B41C0DF1-ADDC-40F2-87DB-29F40816D90C}" destId="{EA2830BD-8575-41F9-AE15-8D6B4983BC52}" srcOrd="2" destOrd="0" parTransId="{1716C6CA-C95D-49DD-952B-4DFCE2A192D4}" sibTransId="{60131D62-8CB4-4FF5-9CB2-2AEB6102B532}"/>
    <dgm:cxn modelId="{0A2ED72C-0E48-4C32-8292-FB3CE97A964F}" type="presOf" srcId="{60131D62-8CB4-4FF5-9CB2-2AEB6102B532}" destId="{6CC4BF5C-0A6C-4319-82CF-73C7CA2C0229}" srcOrd="0" destOrd="0" presId="urn:microsoft.com/office/officeart/2005/8/layout/pList2#1"/>
    <dgm:cxn modelId="{B6F1F885-994D-4DC0-A2BD-63B62B4ECDE0}" type="presParOf" srcId="{84029394-7D51-417A-B108-1AC528D11067}" destId="{AEBB345A-91CD-430B-898E-A59CD93AC210}" srcOrd="0" destOrd="0" presId="urn:microsoft.com/office/officeart/2005/8/layout/pList2#1"/>
    <dgm:cxn modelId="{F8D04CA0-935A-4E41-A955-9F4F7C8097D3}" type="presParOf" srcId="{84029394-7D51-417A-B108-1AC528D11067}" destId="{7639A0AF-2EA1-43F8-80BC-09F8615CFEC5}" srcOrd="1" destOrd="0" presId="urn:microsoft.com/office/officeart/2005/8/layout/pList2#1"/>
    <dgm:cxn modelId="{C7DF73FF-E942-44B1-8050-671E9E0D3CBC}" type="presParOf" srcId="{7639A0AF-2EA1-43F8-80BC-09F8615CFEC5}" destId="{3464387E-DC43-4C9D-8496-71F0A7100929}" srcOrd="0" destOrd="0" presId="urn:microsoft.com/office/officeart/2005/8/layout/pList2#1"/>
    <dgm:cxn modelId="{5E4DC938-8BD1-4178-85E6-783C42349B6D}" type="presParOf" srcId="{3464387E-DC43-4C9D-8496-71F0A7100929}" destId="{F0D36D92-35F5-4CC0-8EEE-3F47D3D1E1B1}" srcOrd="0" destOrd="0" presId="urn:microsoft.com/office/officeart/2005/8/layout/pList2#1"/>
    <dgm:cxn modelId="{0DB3549F-3F62-452F-8086-50B1D4BF6C51}" type="presParOf" srcId="{3464387E-DC43-4C9D-8496-71F0A7100929}" destId="{E7C2E65B-2B70-498E-A1EB-3E2F195AD5CB}" srcOrd="1" destOrd="0" presId="urn:microsoft.com/office/officeart/2005/8/layout/pList2#1"/>
    <dgm:cxn modelId="{090395F9-6999-44BB-A74F-5B5BBA26D519}" type="presParOf" srcId="{3464387E-DC43-4C9D-8496-71F0A7100929}" destId="{C724B950-B7A0-46D5-B3E3-B04F1297F56F}" srcOrd="2" destOrd="0" presId="urn:microsoft.com/office/officeart/2005/8/layout/pList2#1"/>
    <dgm:cxn modelId="{244FF84D-5B8D-49A4-B544-7426BF6D79E2}" type="presParOf" srcId="{7639A0AF-2EA1-43F8-80BC-09F8615CFEC5}" destId="{AB80AFC6-3B68-444A-8177-8A6807DC7254}" srcOrd="1" destOrd="0" presId="urn:microsoft.com/office/officeart/2005/8/layout/pList2#1"/>
    <dgm:cxn modelId="{0CC61FBA-EF9D-44E0-861E-A3FF84C9F9BF}" type="presParOf" srcId="{7639A0AF-2EA1-43F8-80BC-09F8615CFEC5}" destId="{39199899-850C-4F60-8093-DB7A03E91844}" srcOrd="2" destOrd="0" presId="urn:microsoft.com/office/officeart/2005/8/layout/pList2#1"/>
    <dgm:cxn modelId="{0F76EDA6-670A-4FA9-BF04-8958B3DF9856}" type="presParOf" srcId="{39199899-850C-4F60-8093-DB7A03E91844}" destId="{B1408835-78DB-411E-B3C7-368926E8EF29}" srcOrd="0" destOrd="0" presId="urn:microsoft.com/office/officeart/2005/8/layout/pList2#1"/>
    <dgm:cxn modelId="{A3D36A37-80E4-496D-9316-E9351A1D0E66}" type="presParOf" srcId="{39199899-850C-4F60-8093-DB7A03E91844}" destId="{F1CA9B6E-FD4D-4544-8D34-F76382C52185}" srcOrd="1" destOrd="0" presId="urn:microsoft.com/office/officeart/2005/8/layout/pList2#1"/>
    <dgm:cxn modelId="{CC287BD2-C74B-4642-B9A4-9F0DC2082719}" type="presParOf" srcId="{39199899-850C-4F60-8093-DB7A03E91844}" destId="{F37BA138-7F54-41B6-8A33-3A9AA8AE4296}" srcOrd="2" destOrd="0" presId="urn:microsoft.com/office/officeart/2005/8/layout/pList2#1"/>
    <dgm:cxn modelId="{DAF48FFC-C9C4-4EDC-B766-3333E8F7A586}" type="presParOf" srcId="{7639A0AF-2EA1-43F8-80BC-09F8615CFEC5}" destId="{31725ADB-E5A5-4AF3-A139-DC5CEE917CF4}" srcOrd="3" destOrd="0" presId="urn:microsoft.com/office/officeart/2005/8/layout/pList2#1"/>
    <dgm:cxn modelId="{083321F9-E1FF-40B7-AC9B-BF1A88EC9F7B}" type="presParOf" srcId="{7639A0AF-2EA1-43F8-80BC-09F8615CFEC5}" destId="{33B3C0BB-F246-4E40-AD27-4EDB7BC76058}" srcOrd="4" destOrd="0" presId="urn:microsoft.com/office/officeart/2005/8/layout/pList2#1"/>
    <dgm:cxn modelId="{1773B32E-71C9-453D-918A-B8D5A4830EB4}" type="presParOf" srcId="{33B3C0BB-F246-4E40-AD27-4EDB7BC76058}" destId="{3CDD263C-5CA7-43E0-9BC5-999416187D4A}" srcOrd="0" destOrd="0" presId="urn:microsoft.com/office/officeart/2005/8/layout/pList2#1"/>
    <dgm:cxn modelId="{2D454EB4-16EF-4A61-A7C5-22774A6034EC}" type="presParOf" srcId="{33B3C0BB-F246-4E40-AD27-4EDB7BC76058}" destId="{4F313C7B-886D-4E3C-BF45-9B33007B0CDD}" srcOrd="1" destOrd="0" presId="urn:microsoft.com/office/officeart/2005/8/layout/pList2#1"/>
    <dgm:cxn modelId="{62FC4B5C-D4B3-4FCC-BE3F-DEEF64E0986E}" type="presParOf" srcId="{33B3C0BB-F246-4E40-AD27-4EDB7BC76058}" destId="{F7906147-035F-47AD-B0E8-D6CEA95DAA54}" srcOrd="2" destOrd="0" presId="urn:microsoft.com/office/officeart/2005/8/layout/pList2#1"/>
    <dgm:cxn modelId="{D275612B-C42D-4DF0-A7A4-C1671C6ACACF}" type="presParOf" srcId="{7639A0AF-2EA1-43F8-80BC-09F8615CFEC5}" destId="{6CC4BF5C-0A6C-4319-82CF-73C7CA2C0229}" srcOrd="5" destOrd="0" presId="urn:microsoft.com/office/officeart/2005/8/layout/pList2#1"/>
    <dgm:cxn modelId="{7BA745F8-C263-4E35-B8C9-18C50FAE2EBA}" type="presParOf" srcId="{7639A0AF-2EA1-43F8-80BC-09F8615CFEC5}" destId="{18BE4B8A-6160-4E30-8F7E-07336F17CF29}" srcOrd="6" destOrd="0" presId="urn:microsoft.com/office/officeart/2005/8/layout/pList2#1"/>
    <dgm:cxn modelId="{3D76F16E-5D01-4033-91F0-0CDD57063ADE}" type="presParOf" srcId="{18BE4B8A-6160-4E30-8F7E-07336F17CF29}" destId="{54A3BED2-341C-4AE1-8A20-C70CB65C6D66}" srcOrd="0" destOrd="0" presId="urn:microsoft.com/office/officeart/2005/8/layout/pList2#1"/>
    <dgm:cxn modelId="{8E251089-C292-4B7F-BA32-C1D14300D1BB}" type="presParOf" srcId="{18BE4B8A-6160-4E30-8F7E-07336F17CF29}" destId="{FF4F3EDF-42A7-4458-AD94-876DCA24CDA3}" srcOrd="1" destOrd="0" presId="urn:microsoft.com/office/officeart/2005/8/layout/pList2#1"/>
    <dgm:cxn modelId="{9D31BE21-014F-48E2-87BE-26CA9F988C8C}" type="presParOf" srcId="{18BE4B8A-6160-4E30-8F7E-07336F17CF29}" destId="{47BDB4EC-40C6-47F8-B4C5-93300BB65114}" srcOrd="2" destOrd="0" presId="urn:microsoft.com/office/officeart/2005/8/layout/pList2#1"/>
    <dgm:cxn modelId="{0401B1FC-C779-4759-8227-C41D08945B51}" type="presParOf" srcId="{7639A0AF-2EA1-43F8-80BC-09F8615CFEC5}" destId="{0D4C4A08-FC76-4544-884E-14F23482FFA3}" srcOrd="7" destOrd="0" presId="urn:microsoft.com/office/officeart/2005/8/layout/pList2#1"/>
    <dgm:cxn modelId="{0A03D1AB-3025-4155-84DD-EB7E5028D725}" type="presParOf" srcId="{7639A0AF-2EA1-43F8-80BC-09F8615CFEC5}" destId="{C1FF7616-0A41-478A-871A-B5FAE8B4DE51}" srcOrd="8" destOrd="0" presId="urn:microsoft.com/office/officeart/2005/8/layout/pList2#1"/>
    <dgm:cxn modelId="{54BCDA74-A604-48A3-93D7-90C0C753DBF4}" type="presParOf" srcId="{C1FF7616-0A41-478A-871A-B5FAE8B4DE51}" destId="{73D76AC6-67BF-443B-A1FC-DD8D2F514FDC}" srcOrd="0" destOrd="0" presId="urn:microsoft.com/office/officeart/2005/8/layout/pList2#1"/>
    <dgm:cxn modelId="{353033F1-E1BF-46D8-B9AB-512E21B62E4C}" type="presParOf" srcId="{C1FF7616-0A41-478A-871A-B5FAE8B4DE51}" destId="{008062BE-A8C1-4A83-95C9-96601430427F}" srcOrd="1" destOrd="0" presId="urn:microsoft.com/office/officeart/2005/8/layout/pList2#1"/>
    <dgm:cxn modelId="{F7A4011B-5CC0-40E1-A8A8-CF7A68B954CA}" type="presParOf" srcId="{C1FF7616-0A41-478A-871A-B5FAE8B4DE51}" destId="{639B9CA1-C69C-42A4-AB05-0A115E0CA397}" srcOrd="2" destOrd="0" presId="urn:microsoft.com/office/officeart/2005/8/layout/pList2#1"/>
    <dgm:cxn modelId="{7A0782FC-7120-48D7-8E73-EE9DF6C55B37}" type="presParOf" srcId="{7639A0AF-2EA1-43F8-80BC-09F8615CFEC5}" destId="{3A3D57C1-0CB9-486B-A863-CCC3A2744A03}" srcOrd="9" destOrd="0" presId="urn:microsoft.com/office/officeart/2005/8/layout/pList2#1"/>
    <dgm:cxn modelId="{889FC4E7-8EC6-4B4D-9A2B-D98169DE44D0}" type="presParOf" srcId="{7639A0AF-2EA1-43F8-80BC-09F8615CFEC5}" destId="{D264849C-1FC8-4CAF-8B15-AF393BD36F71}" srcOrd="10" destOrd="0" presId="urn:microsoft.com/office/officeart/2005/8/layout/pList2#1"/>
    <dgm:cxn modelId="{F779967A-E3D8-4A59-A7E6-7864B3F0CBC5}" type="presParOf" srcId="{D264849C-1FC8-4CAF-8B15-AF393BD36F71}" destId="{2CC778A3-6A7A-44A4-BF87-3454C62B8CAE}" srcOrd="0" destOrd="0" presId="urn:microsoft.com/office/officeart/2005/8/layout/pList2#1"/>
    <dgm:cxn modelId="{4A389E6A-2BDC-4D97-9BA8-B7DE4E54F242}" type="presParOf" srcId="{D264849C-1FC8-4CAF-8B15-AF393BD36F71}" destId="{AAA84AE2-CA61-479F-B7F4-9DE3F2C2B0DF}" srcOrd="1" destOrd="0" presId="urn:microsoft.com/office/officeart/2005/8/layout/pList2#1"/>
    <dgm:cxn modelId="{7B043B6B-F51B-4F59-A9B2-67C4E7A8C3DB}" type="presParOf" srcId="{D264849C-1FC8-4CAF-8B15-AF393BD36F71}" destId="{59831112-E66B-4B81-BA4D-FDBA66A9C1BB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345A-91CD-430B-898E-A59CD93AC210}">
      <dsp:nvSpPr>
        <dsp:cNvPr id="0" name=""/>
        <dsp:cNvSpPr/>
      </dsp:nvSpPr>
      <dsp:spPr>
        <a:xfrm>
          <a:off x="0" y="0"/>
          <a:ext cx="9144000" cy="209169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24B950-B7A0-46D5-B3E3-B04F1297F56F}">
      <dsp:nvSpPr>
        <dsp:cNvPr id="0" name=""/>
        <dsp:cNvSpPr/>
      </dsp:nvSpPr>
      <dsp:spPr>
        <a:xfrm>
          <a:off x="277844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D36D92-35F5-4CC0-8EEE-3F47D3D1E1B1}">
      <dsp:nvSpPr>
        <dsp:cNvPr id="0" name=""/>
        <dsp:cNvSpPr/>
      </dsp:nvSpPr>
      <dsp:spPr>
        <a:xfrm rot="10800000">
          <a:off x="277844" y="2091689"/>
          <a:ext cx="1294760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Interviews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Lee County,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Citizens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Emergency Mangers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National Weather Service</a:t>
          </a:r>
          <a:endParaRPr lang="en-US" sz="1400" b="1" kern="1200" dirty="0">
            <a:solidFill>
              <a:srgbClr val="FFFF00"/>
            </a:solidFill>
          </a:endParaRPr>
        </a:p>
      </dsp:txBody>
      <dsp:txXfrm rot="10800000">
        <a:off x="317662" y="2091689"/>
        <a:ext cx="1215124" cy="2516692"/>
      </dsp:txXfrm>
    </dsp:sp>
    <dsp:sp modelId="{F37BA138-7F54-41B6-8A33-3A9AA8AE4296}">
      <dsp:nvSpPr>
        <dsp:cNvPr id="0" name=""/>
        <dsp:cNvSpPr/>
      </dsp:nvSpPr>
      <dsp:spPr>
        <a:xfrm>
          <a:off x="1788265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408835-78DB-411E-B3C7-368926E8EF29}">
      <dsp:nvSpPr>
        <dsp:cNvPr id="0" name=""/>
        <dsp:cNvSpPr/>
      </dsp:nvSpPr>
      <dsp:spPr>
        <a:xfrm rot="10800000">
          <a:off x="1702080" y="2091689"/>
          <a:ext cx="1467131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FEMA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Discussions </a:t>
          </a:r>
          <a:br>
            <a:rPr lang="en-US" sz="1400" b="1" kern="1200" dirty="0" smtClean="0"/>
          </a:br>
          <a:r>
            <a:rPr lang="en-US" sz="1400" b="1" kern="1200" dirty="0" smtClean="0">
              <a:solidFill>
                <a:srgbClr val="FFFF00"/>
              </a:solidFill>
            </a:rPr>
            <a:t>Emergency Managers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National Weather Service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>
            <a:solidFill>
              <a:srgbClr val="FFFF00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Interviews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Television</a:t>
          </a:r>
          <a:endParaRPr lang="en-US" sz="1400" b="1" kern="1200" dirty="0">
            <a:solidFill>
              <a:srgbClr val="FFFF00"/>
            </a:solidFill>
          </a:endParaRPr>
        </a:p>
      </dsp:txBody>
      <dsp:txXfrm rot="10800000">
        <a:off x="1747199" y="2091689"/>
        <a:ext cx="1376893" cy="2511391"/>
      </dsp:txXfrm>
    </dsp:sp>
    <dsp:sp modelId="{F7906147-035F-47AD-B0E8-D6CEA95DAA54}">
      <dsp:nvSpPr>
        <dsp:cNvPr id="0" name=""/>
        <dsp:cNvSpPr/>
      </dsp:nvSpPr>
      <dsp:spPr>
        <a:xfrm>
          <a:off x="3298687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D263C-5CA7-43E0-9BC5-999416187D4A}">
      <dsp:nvSpPr>
        <dsp:cNvPr id="0" name=""/>
        <dsp:cNvSpPr/>
      </dsp:nvSpPr>
      <dsp:spPr>
        <a:xfrm rot="10800000">
          <a:off x="3298687" y="2091689"/>
          <a:ext cx="1294760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Booths,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Exhibits,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Polling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Emergency Mangers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Television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Citizens</a:t>
          </a:r>
          <a:endParaRPr lang="en-US" sz="1400" b="1" kern="1200" dirty="0">
            <a:solidFill>
              <a:srgbClr val="FFFF00"/>
            </a:solidFill>
          </a:endParaRPr>
        </a:p>
      </dsp:txBody>
      <dsp:txXfrm rot="10800000">
        <a:off x="3338505" y="2091689"/>
        <a:ext cx="1215124" cy="2516692"/>
      </dsp:txXfrm>
    </dsp:sp>
    <dsp:sp modelId="{47BDB4EC-40C6-47F8-B4C5-93300BB65114}">
      <dsp:nvSpPr>
        <dsp:cNvPr id="0" name=""/>
        <dsp:cNvSpPr/>
      </dsp:nvSpPr>
      <dsp:spPr>
        <a:xfrm>
          <a:off x="4722923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A3BED2-341C-4AE1-8A20-C70CB65C6D66}">
      <dsp:nvSpPr>
        <dsp:cNvPr id="0" name=""/>
        <dsp:cNvSpPr/>
      </dsp:nvSpPr>
      <dsp:spPr>
        <a:xfrm rot="10800000">
          <a:off x="4722923" y="2091689"/>
          <a:ext cx="1294760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6 Surveys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Emergency Managers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Television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National Weather Service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Public</a:t>
          </a:r>
          <a:endParaRPr lang="en-US" sz="1400" b="1" kern="1200" dirty="0">
            <a:solidFill>
              <a:srgbClr val="FFFF00"/>
            </a:solidFill>
          </a:endParaRPr>
        </a:p>
      </dsp:txBody>
      <dsp:txXfrm rot="10800000">
        <a:off x="4762741" y="2091689"/>
        <a:ext cx="1215124" cy="2516692"/>
      </dsp:txXfrm>
    </dsp:sp>
    <dsp:sp modelId="{639B9CA1-C69C-42A4-AB05-0A115E0CA397}">
      <dsp:nvSpPr>
        <dsp:cNvPr id="0" name=""/>
        <dsp:cNvSpPr/>
      </dsp:nvSpPr>
      <dsp:spPr>
        <a:xfrm>
          <a:off x="6147159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D76AC6-67BF-443B-A1FC-DD8D2F514FDC}">
      <dsp:nvSpPr>
        <dsp:cNvPr id="0" name=""/>
        <dsp:cNvSpPr/>
      </dsp:nvSpPr>
      <dsp:spPr>
        <a:xfrm rot="10800000">
          <a:off x="6147159" y="2091689"/>
          <a:ext cx="1294760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18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Focus Groups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Emergency Mangers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Television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National Weather Service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Community Groups</a:t>
          </a:r>
        </a:p>
      </dsp:txBody>
      <dsp:txXfrm rot="10800000">
        <a:off x="6186977" y="2091689"/>
        <a:ext cx="1215124" cy="2516692"/>
      </dsp:txXfrm>
    </dsp:sp>
    <dsp:sp modelId="{59831112-E66B-4B81-BA4D-FDBA66A9C1BB}">
      <dsp:nvSpPr>
        <dsp:cNvPr id="0" name=""/>
        <dsp:cNvSpPr/>
      </dsp:nvSpPr>
      <dsp:spPr>
        <a:xfrm>
          <a:off x="7571395" y="278892"/>
          <a:ext cx="1294760" cy="153390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C778A3-6A7A-44A4-BF87-3454C62B8CAE}">
      <dsp:nvSpPr>
        <dsp:cNvPr id="0" name=""/>
        <dsp:cNvSpPr/>
      </dsp:nvSpPr>
      <dsp:spPr>
        <a:xfrm rot="10800000">
          <a:off x="7571395" y="2091689"/>
          <a:ext cx="1294760" cy="2556510"/>
        </a:xfrm>
        <a:prstGeom prst="round2SameRect">
          <a:avLst>
            <a:gd name="adj1" fmla="val 10500"/>
            <a:gd name="adj2" fmla="val 0"/>
          </a:avLst>
        </a:prstGeom>
        <a:noFill/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Product Review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Emergency Managers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</a:rPr>
            <a:t>Television</a:t>
          </a:r>
          <a:endParaRPr lang="en-US" sz="1400" b="1" kern="1200" dirty="0" smtClean="0">
            <a:solidFill>
              <a:schemeClr val="bg1"/>
            </a:solidFill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</a:rPr>
            <a:t>Focus Groups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8FC60"/>
              </a:solidFill>
            </a:rPr>
            <a:t>Community Members</a:t>
          </a:r>
          <a:endParaRPr lang="en-US" sz="1400" b="1" kern="1200" dirty="0">
            <a:solidFill>
              <a:srgbClr val="F8FC60"/>
            </a:solidFill>
          </a:endParaRPr>
        </a:p>
      </dsp:txBody>
      <dsp:txXfrm rot="10800000">
        <a:off x="7611213" y="2091689"/>
        <a:ext cx="1215124" cy="25166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31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2" tIns="48331" rIns="96662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4B9267F1-63B3-43CE-B0E6-794DE0B4F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012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A97AD4-6F7F-4ABD-8134-FEF54B49767A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z="15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742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C733D-8949-4326-A1B8-098F608A9A7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756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C733D-8949-4326-A1B8-098F608A9A7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622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C733D-8949-4326-A1B8-098F608A9A7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C733D-8949-4326-A1B8-098F608A9A7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982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FA6DD3-BD10-4AE1-94DC-599FE41A977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998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F9414-4587-4257-A1B7-7D92E8CFEAEC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995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F9414-4587-4257-A1B7-7D92E8CFEAEC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61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02D8F-62BD-4582-B291-AB83D86D7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2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34BCD-8EA6-474E-92FD-48C8C573A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81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A8CB8-5E90-45FA-96FB-4A60F066F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2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03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2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187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47800"/>
            <a:ext cx="39243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447800"/>
            <a:ext cx="39243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65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7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1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3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815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C7E52-45AA-483F-8992-BA5C12CCD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5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052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2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57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04800"/>
            <a:ext cx="8839200" cy="533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2400" y="1524000"/>
            <a:ext cx="8763000" cy="533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511437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176"/>
            <a:ext cx="9144000" cy="55656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7313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1661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42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07964" y="6519203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" y="6473952"/>
            <a:ext cx="35089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23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910"/>
            <a:ext cx="9144000" cy="530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52400" y="6519202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71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45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16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82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712C6-8E9A-4960-A54F-3F663849E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56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8815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9049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9800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3218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303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886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F2BE9-18E0-493C-B7EF-FFABC412517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552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400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" y="1447800"/>
            <a:ext cx="89916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tint val="75000"/>
                  </a:prstClr>
                </a:solidFill>
              </a:rPr>
              <a:t>Office of Satellite and Product Operations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FEC01-284B-46F5-844B-3DD4C74C580D}" type="slidenum">
              <a:rPr lang="en-US" alt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r>
              <a:rPr lang="en-US" altLang="en-US">
                <a:solidFill>
                  <a:prstClr val="white">
                    <a:tint val="75000"/>
                  </a:prstClr>
                </a:solidFill>
              </a:rPr>
              <a:t> of 30</a:t>
            </a:r>
          </a:p>
        </p:txBody>
      </p:sp>
    </p:spTree>
    <p:extLst>
      <p:ext uri="{BB962C8B-B14F-4D97-AF65-F5344CB8AC3E}">
        <p14:creationId xmlns:p14="http://schemas.microsoft.com/office/powerpoint/2010/main" val="2714605396"/>
      </p:ext>
    </p:extLst>
  </p:cSld>
  <p:clrMapOvr>
    <a:masterClrMapping/>
  </p:clrMapOvr>
  <p:transition xmlns:p14="http://schemas.microsoft.com/office/powerpoint/2010/main"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176"/>
            <a:ext cx="9144000" cy="55656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7313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1661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82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07964" y="6519203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" y="6473952"/>
            <a:ext cx="35089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242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61E585-724F-4F6C-9322-7A52748D5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2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910"/>
            <a:ext cx="9144000" cy="530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52400" y="6519202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198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8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8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560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80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739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2906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9405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768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83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A64FC-7F1D-4715-95D3-7974DA50D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0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F2BE9-18E0-493C-B7EF-FFABC412517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504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400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" y="1447800"/>
            <a:ext cx="89916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tint val="75000"/>
                  </a:prstClr>
                </a:solidFill>
              </a:rPr>
              <a:t>Office of Satellite and Product Operations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FEC01-284B-46F5-844B-3DD4C74C580D}" type="slidenum">
              <a:rPr lang="en-US" alt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r>
              <a:rPr lang="en-US" altLang="en-US">
                <a:solidFill>
                  <a:prstClr val="white">
                    <a:tint val="75000"/>
                  </a:prstClr>
                </a:solidFill>
              </a:rPr>
              <a:t> of 30</a:t>
            </a:r>
          </a:p>
        </p:txBody>
      </p:sp>
    </p:spTree>
    <p:extLst>
      <p:ext uri="{BB962C8B-B14F-4D97-AF65-F5344CB8AC3E}">
        <p14:creationId xmlns:p14="http://schemas.microsoft.com/office/powerpoint/2010/main" val="561911806"/>
      </p:ext>
    </p:extLst>
  </p:cSld>
  <p:clrMapOvr>
    <a:masterClrMapping/>
  </p:clrMapOvr>
  <p:transition xmlns:p14="http://schemas.microsoft.com/office/powerpoint/2010/main"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6176"/>
            <a:ext cx="9144000" cy="55656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7313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1661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136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407964" y="6519203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" y="6473952"/>
            <a:ext cx="350893" cy="34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1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910"/>
            <a:ext cx="9144000" cy="530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1106660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6404905"/>
            <a:ext cx="9144000" cy="45719"/>
          </a:xfrm>
          <a:prstGeom prst="rect">
            <a:avLst/>
          </a:prstGeom>
          <a:solidFill>
            <a:schemeClr val="tx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52400" y="6519202"/>
            <a:ext cx="13756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hurricanes.gov/surge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7467600" y="6519203"/>
            <a:ext cx="15600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u="sng" dirty="0" smtClean="0">
                <a:solidFill>
                  <a:prstClr val="white"/>
                </a:solidFill>
                <a:latin typeface="Microsoft Sans Serif" pitchFamily="34" charset="0"/>
                <a:cs typeface="Microsoft Sans Serif" pitchFamily="34" charset="0"/>
              </a:rPr>
              <a:t>nhcsurge.ideascale.com</a:t>
            </a:r>
            <a:endParaRPr lang="en-US" sz="1000" u="sng" dirty="0">
              <a:solidFill>
                <a:prstClr val="white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133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204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068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34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068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1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336BC-7F96-439F-8795-6FC91C23F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3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0137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0332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169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59538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F2BE9-18E0-493C-B7EF-FFABC4125179}" type="slidenum">
              <a:rPr lang="en-US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59708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64008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" y="1447800"/>
            <a:ext cx="89916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white">
                    <a:tint val="75000"/>
                  </a:prstClr>
                </a:solidFill>
              </a:rPr>
              <a:t>Office of Satellite and Product Operations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3FEC01-284B-46F5-844B-3DD4C74C580D}" type="slidenum">
              <a:rPr lang="en-US" altLang="en-US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r>
              <a:rPr lang="en-US" altLang="en-US">
                <a:solidFill>
                  <a:prstClr val="white">
                    <a:tint val="75000"/>
                  </a:prstClr>
                </a:solidFill>
              </a:rPr>
              <a:t> of 30</a:t>
            </a:r>
          </a:p>
        </p:txBody>
      </p:sp>
    </p:spTree>
    <p:extLst>
      <p:ext uri="{BB962C8B-B14F-4D97-AF65-F5344CB8AC3E}">
        <p14:creationId xmlns:p14="http://schemas.microsoft.com/office/powerpoint/2010/main" val="116931078"/>
      </p:ext>
    </p:extLst>
  </p:cSld>
  <p:clrMapOvr>
    <a:masterClrMapping/>
  </p:clrMapOvr>
  <p:transition xmlns:p14="http://schemas.microsoft.com/office/powerpoint/2010/main"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9310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34672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303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559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97FBA-8065-4944-9729-E7F15DEB4F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1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291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2114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01918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5306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452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318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4/13/15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16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EE25E-BC43-483C-A0C3-C9D34F42DF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8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8B375-2106-42B9-B20E-25EE419F4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9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theme" Target="../theme/theme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theme" Target="../theme/theme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495800" y="2819400"/>
            <a:ext cx="4038600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28DBD927-660E-407E-8079-8E9C44D2A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67" r:id="rId1"/>
    <p:sldLayoutId id="2147486368" r:id="rId2"/>
    <p:sldLayoutId id="2147486369" r:id="rId3"/>
    <p:sldLayoutId id="2147486370" r:id="rId4"/>
    <p:sldLayoutId id="2147486371" r:id="rId5"/>
    <p:sldLayoutId id="2147486372" r:id="rId6"/>
    <p:sldLayoutId id="2147486373" r:id="rId7"/>
    <p:sldLayoutId id="2147486374" r:id="rId8"/>
    <p:sldLayoutId id="2147486375" r:id="rId9"/>
    <p:sldLayoutId id="2147486376" r:id="rId10"/>
    <p:sldLayoutId id="214748637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2860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Headline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47800"/>
            <a:ext cx="80010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Subhead (if needed)</a:t>
            </a:r>
          </a:p>
          <a:p>
            <a:pPr lvl="1"/>
            <a:r>
              <a:rPr lang="en-US" smtClean="0"/>
              <a:t>Second Level (Body)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2" name="Line 4"/>
          <p:cNvSpPr>
            <a:spLocks noChangeShapeType="1"/>
          </p:cNvSpPr>
          <p:nvPr userDrawn="1"/>
        </p:nvSpPr>
        <p:spPr bwMode="auto">
          <a:xfrm>
            <a:off x="230188" y="6286500"/>
            <a:ext cx="8939212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Text Box 5"/>
          <p:cNvSpPr txBox="1">
            <a:spLocks noChangeArrowheads="1"/>
          </p:cNvSpPr>
          <p:nvPr userDrawn="1"/>
        </p:nvSpPr>
        <p:spPr bwMode="auto">
          <a:xfrm>
            <a:off x="133350" y="6415088"/>
            <a:ext cx="3871913" cy="2746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200" smtClean="0">
                <a:solidFill>
                  <a:srgbClr val="003366"/>
                </a:solidFill>
                <a:latin typeface="Arial Black" pitchFamily="34" charset="0"/>
              </a:rPr>
              <a:t>Coastal Inundation Mapping</a:t>
            </a:r>
          </a:p>
        </p:txBody>
      </p:sp>
      <p:pic>
        <p:nvPicPr>
          <p:cNvPr id="2054" name="Picture 6" descr="logo_PIT24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25" y="6343650"/>
            <a:ext cx="23876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78" r:id="rId1"/>
    <p:sldLayoutId id="2147486379" r:id="rId2"/>
    <p:sldLayoutId id="2147486380" r:id="rId3"/>
    <p:sldLayoutId id="2147486381" r:id="rId4"/>
    <p:sldLayoutId id="2147486382" r:id="rId5"/>
    <p:sldLayoutId id="2147486383" r:id="rId6"/>
    <p:sldLayoutId id="2147486384" r:id="rId7"/>
    <p:sldLayoutId id="2147486385" r:id="rId8"/>
    <p:sldLayoutId id="2147486386" r:id="rId9"/>
    <p:sldLayoutId id="2147486387" r:id="rId10"/>
    <p:sldLayoutId id="214748638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Arial Black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152400"/>
            <a:ext cx="670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24000"/>
            <a:ext cx="8305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9" r:id="rId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FFE881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0"/>
        </a:spcBef>
        <a:spcAft>
          <a:spcPct val="40000"/>
        </a:spcAft>
        <a:defRPr sz="2800" b="1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339725" indent="-225425" algn="l" rtl="0" eaLnBrk="0" fontAlgn="base" hangingPunct="0">
        <a:lnSpc>
          <a:spcPct val="85000"/>
        </a:lnSpc>
        <a:spcBef>
          <a:spcPct val="0"/>
        </a:spcBef>
        <a:spcAft>
          <a:spcPct val="40000"/>
        </a:spcAft>
        <a:buChar char="•"/>
        <a:defRPr sz="24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692150" indent="-238125" algn="l" rtl="0" eaLnBrk="0" fontAlgn="base" hangingPunct="0">
        <a:lnSpc>
          <a:spcPct val="85000"/>
        </a:lnSpc>
        <a:spcBef>
          <a:spcPct val="0"/>
        </a:spcBef>
        <a:spcAft>
          <a:spcPct val="40000"/>
        </a:spcAft>
        <a:buChar char="–"/>
        <a:defRPr sz="2000"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030288" indent="-223838" algn="l" rtl="0" eaLnBrk="0" fontAlgn="base" hangingPunct="0">
        <a:lnSpc>
          <a:spcPct val="85000"/>
        </a:lnSpc>
        <a:spcBef>
          <a:spcPct val="0"/>
        </a:spcBef>
        <a:spcAft>
          <a:spcPct val="40000"/>
        </a:spcAft>
        <a:buChar char="•"/>
        <a:defRPr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1370013" indent="-222250" algn="l" rtl="0" eaLnBrk="0" fontAlgn="base" hangingPunct="0">
        <a:lnSpc>
          <a:spcPct val="85000"/>
        </a:lnSpc>
        <a:spcBef>
          <a:spcPct val="0"/>
        </a:spcBef>
        <a:spcAft>
          <a:spcPct val="40000"/>
        </a:spcAft>
        <a:buChar char="»"/>
        <a:defRPr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1827213" indent="-222250" algn="l" rtl="0" fontAlgn="base">
        <a:lnSpc>
          <a:spcPct val="85000"/>
        </a:lnSpc>
        <a:spcBef>
          <a:spcPct val="0"/>
        </a:spcBef>
        <a:spcAft>
          <a:spcPct val="40000"/>
        </a:spcAft>
        <a:buChar char="»"/>
        <a:defRPr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284413" indent="-222250" algn="l" rtl="0" fontAlgn="base">
        <a:lnSpc>
          <a:spcPct val="85000"/>
        </a:lnSpc>
        <a:spcBef>
          <a:spcPct val="0"/>
        </a:spcBef>
        <a:spcAft>
          <a:spcPct val="40000"/>
        </a:spcAft>
        <a:buChar char="»"/>
        <a:defRPr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741613" indent="-222250" algn="l" rtl="0" fontAlgn="base">
        <a:lnSpc>
          <a:spcPct val="85000"/>
        </a:lnSpc>
        <a:spcBef>
          <a:spcPct val="0"/>
        </a:spcBef>
        <a:spcAft>
          <a:spcPct val="40000"/>
        </a:spcAft>
        <a:buChar char="»"/>
        <a:defRPr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198813" indent="-222250" algn="l" rtl="0" fontAlgn="base">
        <a:lnSpc>
          <a:spcPct val="85000"/>
        </a:lnSpc>
        <a:spcBef>
          <a:spcPct val="0"/>
        </a:spcBef>
        <a:spcAft>
          <a:spcPct val="40000"/>
        </a:spcAft>
        <a:buChar char="»"/>
        <a:defRPr i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61781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421" r:id="rId1"/>
    <p:sldLayoutId id="2147486422" r:id="rId2"/>
    <p:sldLayoutId id="2147486423" r:id="rId3"/>
    <p:sldLayoutId id="2147486424" r:id="rId4"/>
    <p:sldLayoutId id="2147486425" r:id="rId5"/>
    <p:sldLayoutId id="2147486426" r:id="rId6"/>
    <p:sldLayoutId id="2147486427" r:id="rId7"/>
    <p:sldLayoutId id="2147486428" r:id="rId8"/>
    <p:sldLayoutId id="2147486429" r:id="rId9"/>
    <p:sldLayoutId id="2147486430" r:id="rId10"/>
    <p:sldLayoutId id="2147486431" r:id="rId11"/>
    <p:sldLayoutId id="2147486432" r:id="rId12"/>
    <p:sldLayoutId id="2147486433" r:id="rId13"/>
    <p:sldLayoutId id="2147486434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39204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466" r:id="rId1"/>
    <p:sldLayoutId id="2147486467" r:id="rId2"/>
    <p:sldLayoutId id="2147486468" r:id="rId3"/>
    <p:sldLayoutId id="2147486469" r:id="rId4"/>
    <p:sldLayoutId id="2147486470" r:id="rId5"/>
    <p:sldLayoutId id="2147486471" r:id="rId6"/>
    <p:sldLayoutId id="2147486472" r:id="rId7"/>
    <p:sldLayoutId id="2147486473" r:id="rId8"/>
    <p:sldLayoutId id="2147486474" r:id="rId9"/>
    <p:sldLayoutId id="2147486475" r:id="rId10"/>
    <p:sldLayoutId id="2147486476" r:id="rId11"/>
    <p:sldLayoutId id="2147486477" r:id="rId12"/>
    <p:sldLayoutId id="2147486478" r:id="rId13"/>
    <p:sldLayoutId id="2147486479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DEDA96C-36C8-4EFA-9CAD-2848E6D4D481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4/13/15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0038EF6-C452-4A57-8A6F-3E81189DC466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15633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498" r:id="rId1"/>
    <p:sldLayoutId id="2147486499" r:id="rId2"/>
    <p:sldLayoutId id="2147486500" r:id="rId3"/>
    <p:sldLayoutId id="2147486501" r:id="rId4"/>
    <p:sldLayoutId id="2147486502" r:id="rId5"/>
    <p:sldLayoutId id="2147486503" r:id="rId6"/>
    <p:sldLayoutId id="2147486504" r:id="rId7"/>
    <p:sldLayoutId id="2147486505" r:id="rId8"/>
    <p:sldLayoutId id="2147486506" r:id="rId9"/>
    <p:sldLayoutId id="2147486507" r:id="rId10"/>
    <p:sldLayoutId id="2147486508" r:id="rId11"/>
    <p:sldLayoutId id="2147486509" r:id="rId12"/>
    <p:sldLayoutId id="2147486510" r:id="rId13"/>
    <p:sldLayoutId id="2147486511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9DFC4A3-A205-4871-814E-5D8CE0462019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4/13/15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E7E6E3A-3DBC-4D0D-8A12-64A7FC9C65AC}" type="slidenum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79146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6528" r:id="rId1"/>
    <p:sldLayoutId id="2147486529" r:id="rId2"/>
    <p:sldLayoutId id="2147486530" r:id="rId3"/>
    <p:sldLayoutId id="2147486531" r:id="rId4"/>
    <p:sldLayoutId id="2147486532" r:id="rId5"/>
    <p:sldLayoutId id="2147486533" r:id="rId6"/>
    <p:sldLayoutId id="2147486534" r:id="rId7"/>
    <p:sldLayoutId id="2147486535" r:id="rId8"/>
    <p:sldLayoutId id="2147486536" r:id="rId9"/>
    <p:sldLayoutId id="2147486537" r:id="rId10"/>
    <p:sldLayoutId id="21474865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wmf"/><Relationship Id="rId7" Type="http://schemas.openxmlformats.org/officeDocument/2006/relationships/image" Target="../media/image11.png"/><Relationship Id="rId8" Type="http://schemas.microsoft.com/office/2007/relationships/hdphoto" Target="../media/hdphoto1.wdp"/><Relationship Id="rId9" Type="http://schemas.openxmlformats.org/officeDocument/2006/relationships/image" Target="../media/image12.png"/><Relationship Id="rId10" Type="http://schemas.microsoft.com/office/2007/relationships/hdphoto" Target="../media/hdphoto2.wdp"/><Relationship Id="rId1" Type="http://schemas.openxmlformats.org/officeDocument/2006/relationships/slideLayout" Target="../slideLayouts/slideLayout5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48.jpeg"/><Relationship Id="rId5" Type="http://schemas.openxmlformats.org/officeDocument/2006/relationships/image" Target="../media/image33.jpeg"/><Relationship Id="rId6" Type="http://schemas.openxmlformats.org/officeDocument/2006/relationships/image" Target="../media/image49.jpeg"/><Relationship Id="rId7" Type="http://schemas.openxmlformats.org/officeDocument/2006/relationships/image" Target="../media/image28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66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jpeg"/><Relationship Id="rId8" Type="http://schemas.openxmlformats.org/officeDocument/2006/relationships/image" Target="../media/image22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6" Type="http://schemas.openxmlformats.org/officeDocument/2006/relationships/image" Target="../media/image34.jpeg"/><Relationship Id="rId7" Type="http://schemas.openxmlformats.org/officeDocument/2006/relationships/image" Target="../media/image35.jpeg"/><Relationship Id="rId8" Type="http://schemas.openxmlformats.org/officeDocument/2006/relationships/image" Target="../media/image36.jpeg"/><Relationship Id="rId9" Type="http://schemas.openxmlformats.org/officeDocument/2006/relationships/image" Target="../media/image37.jpeg"/><Relationship Id="rId10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6" descr="inundation_talk_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5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0990" y="5196401"/>
            <a:ext cx="6705600" cy="1447800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normAutofit fontScale="92500" lnSpcReduction="20000"/>
          </a:bodyPr>
          <a:lstStyle/>
          <a:p>
            <a:pPr algn="r" eaLnBrk="1" hangingPunct="1">
              <a:spcAft>
                <a:spcPts val="500"/>
              </a:spcAft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Jamie Rhome</a:t>
            </a:r>
          </a:p>
          <a:p>
            <a:pPr algn="r" eaLnBrk="1" hangingPunct="1">
              <a:spcAft>
                <a:spcPts val="500"/>
              </a:spcAft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National Hurricane Center</a:t>
            </a:r>
          </a:p>
          <a:p>
            <a:pPr eaLnBrk="1" hangingPunct="1">
              <a:spcAft>
                <a:spcPts val="500"/>
              </a:spcAft>
            </a:pPr>
            <a:r>
              <a:rPr lang="en-US" sz="2000" b="1" dirty="0" smtClean="0">
                <a:cs typeface="Arial" charset="0"/>
              </a:rPr>
              <a:t/>
            </a:r>
            <a:br>
              <a:rPr lang="en-US" sz="2000" b="1" dirty="0" smtClean="0">
                <a:cs typeface="Arial" charset="0"/>
              </a:rPr>
            </a:br>
            <a:endParaRPr lang="en-US" sz="2000" b="1" dirty="0" smtClean="0">
              <a:cs typeface="Arial" charset="0"/>
            </a:endParaRPr>
          </a:p>
        </p:txBody>
      </p:sp>
      <p:pic>
        <p:nvPicPr>
          <p:cNvPr id="86021" name="Picture 4" descr="Dept of Commerce Se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0" y="4114800"/>
            <a:ext cx="825500" cy="820737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40000"/>
              </a:schemeClr>
            </a:glow>
            <a:outerShdw dist="35921" dir="8100000" algn="ctr" rotWithShape="0">
              <a:schemeClr val="bg2">
                <a:alpha val="50000"/>
              </a:schemeClr>
            </a:outerShdw>
            <a:softEdge rad="0"/>
          </a:effectLst>
          <a:scene3d>
            <a:camera prst="orthographicFront"/>
            <a:lightRig rig="flat" dir="t"/>
          </a:scene3d>
          <a:sp3d prstMaterial="matte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5" descr="NOA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981" y="6031037"/>
            <a:ext cx="793750" cy="793750"/>
          </a:xfrm>
          <a:prstGeom prst="rect">
            <a:avLst/>
          </a:prstGeom>
          <a:noFill/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3" name="Picture 6" descr="WSFO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367" y="6046238"/>
            <a:ext cx="80486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7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100000"/>
                    </a14:imgEffect>
                    <a14:imgEffect>
                      <a14:saturation sat="259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527" y="5867400"/>
            <a:ext cx="813455" cy="776801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  <a:ex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100000"/>
                    </a14:imgEffect>
                    <a14:imgEffect>
                      <a14:saturation sat="259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266" y="6031037"/>
            <a:ext cx="813455" cy="776801"/>
          </a:xfrm>
          <a:prstGeom prst="rect">
            <a:avLst/>
          </a:prstGeom>
          <a:noFill/>
          <a:ln>
            <a:noFill/>
          </a:ln>
          <a:effectLst>
            <a:reflection endPos="0" dist="50800" dir="5400000" sy="-100000" algn="bl" rotWithShape="0"/>
          </a:effectLst>
          <a:extLst/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81702" y="-2286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>
                <a:alpha val="50000"/>
              </a:schemeClr>
            </a:outerShdw>
          </a:effectLst>
        </p:spPr>
        <p:txBody>
          <a:bodyPr lIns="274320" anchor="ctr"/>
          <a:lstStyle/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New National Weather Service Storm Surge Products and Messaging</a:t>
            </a:r>
          </a:p>
          <a:p>
            <a:pPr algn="ctr" fontAlgn="auto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69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30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Content Placeholder 3" descr="Drobo1:Pictures:iPhoto Library - Betty Work:Masters:2012:05:21:20120521-105039:Image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0"/>
            <a:ext cx="3309938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Drobo1:Pictures:iPhoto Library - Betty Work:Masters:2012:05:21:20120521-111121:Image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3311526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4403725"/>
            <a:ext cx="32416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Content Placeholder 7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2209800"/>
            <a:ext cx="3352800" cy="2590800"/>
          </a:xfrm>
        </p:spPr>
      </p:pic>
      <p:pic>
        <p:nvPicPr>
          <p:cNvPr id="8" name="Picture 5" descr="C:\Users\jrhome\Desktop\surge_4class_altlegend_ne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2400" y="4572000"/>
            <a:ext cx="3886200" cy="1447800"/>
          </a:xfrm>
          <a:prstGeom prst="rect">
            <a:avLst/>
          </a:prstGeom>
          <a:solidFill>
            <a:srgbClr val="D0CF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46600"/>
            <a:ext cx="2895600" cy="1152144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1" y="5689600"/>
            <a:ext cx="2895600" cy="25400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541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stGraphic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ubtitle 6"/>
          <p:cNvSpPr txBox="1">
            <a:spLocks/>
          </p:cNvSpPr>
          <p:nvPr/>
        </p:nvSpPr>
        <p:spPr bwMode="auto">
          <a:xfrm>
            <a:off x="103188" y="304800"/>
            <a:ext cx="89646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en-US" sz="3200" dirty="0" smtClean="0">
              <a:solidFill>
                <a:srgbClr val="FFF5CD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" name="evaczon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2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83723" y="1526262"/>
            <a:ext cx="4740940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Phase 1:  NWS storm surge watch/warning system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debuts 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in 2015 via a prototype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 graphic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.</a:t>
            </a:r>
          </a:p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Phase 2:  Experimental Storm Surge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Watch/Warning 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in NHC and WFO Tropical Cyclone Valid Time Event Code (TCV) introduced in 2016.  </a:t>
            </a:r>
          </a:p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Phase 3: Storm surge watch/warning, including text products, TCV, graphics and gridded data,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implemented operationally 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in 2017. </a:t>
            </a:r>
            <a:endParaRPr lang="en-US" sz="2200" dirty="0">
              <a:solidFill>
                <a:prstClr val="white"/>
              </a:solidFill>
              <a:latin typeface="Microsoft Sans Serif" panose="020B0604020202020204" pitchFamily="34" charset="0"/>
              <a:ea typeface="ＭＳ Ｐゴシック" panose="020B0600070205080204" pitchFamily="34" charset="-128"/>
              <a:cs typeface="Microsoft Sans Serif" panose="020B0604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962400"/>
            <a:ext cx="3589200" cy="23224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393" y="1250008"/>
            <a:ext cx="2359614" cy="263619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457200" y="-1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Storm Surge Watch / Warning</a:t>
            </a:r>
          </a:p>
        </p:txBody>
      </p:sp>
    </p:spTree>
    <p:extLst>
      <p:ext uri="{BB962C8B-B14F-4D97-AF65-F5344CB8AC3E}">
        <p14:creationId xmlns:p14="http://schemas.microsoft.com/office/powerpoint/2010/main" val="331833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962400"/>
            <a:ext cx="3589200" cy="23224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3723" y="1340108"/>
            <a:ext cx="4740940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Meant to highlight areas of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“life-threatening”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 coastal flooding thus enabling better evacuations</a:t>
            </a:r>
          </a:p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Based on probabilistic SLOSH guidance</a:t>
            </a:r>
          </a:p>
          <a:p>
            <a:pPr marL="800100" lvl="1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Current experimental criteria is 10% chance of 3 feet AGL</a:t>
            </a:r>
          </a:p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Same lead-times as existing hurricane warning</a:t>
            </a:r>
          </a:p>
          <a:p>
            <a:pPr marL="800100" lvl="1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Watch: 48 hours</a:t>
            </a:r>
          </a:p>
          <a:p>
            <a:pPr marL="800100" lvl="1" indent="-342900"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Warning: 36 hours</a:t>
            </a:r>
          </a:p>
          <a:p>
            <a:pPr marL="342900" indent="-342900">
              <a:buSzPct val="70000"/>
              <a:buFont typeface="Courier New"/>
              <a:buChar char="o"/>
              <a:defRPr/>
            </a:pPr>
            <a:r>
              <a:rPr lang="en-US" sz="2200" i="1" u="sng" dirty="0" smtClean="0">
                <a:solidFill>
                  <a:srgbClr val="FCD5B5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Complements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 </a:t>
            </a:r>
            <a:r>
              <a:rPr lang="en-US" sz="2200" dirty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the existing potential storm surge flooding </a:t>
            </a:r>
            <a:r>
              <a:rPr lang="en-US" sz="2200" dirty="0" smtClean="0">
                <a:solidFill>
                  <a:prstClr val="white"/>
                </a:solidFill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 panose="020B0604020202020204" pitchFamily="34" charset="0"/>
                <a:ea typeface="ＭＳ Ｐゴシック" panose="020B0600070205080204" pitchFamily="34" charset="-128"/>
                <a:cs typeface="Microsoft Sans Serif" panose="020B0604020202020204" pitchFamily="34" charset="0"/>
              </a:rPr>
              <a:t>map</a:t>
            </a:r>
            <a:endParaRPr lang="en-US" sz="2200" dirty="0">
              <a:solidFill>
                <a:prstClr val="white"/>
              </a:solidFill>
              <a:effectLst>
                <a:outerShdw blurRad="381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 panose="020B0604020202020204" pitchFamily="34" charset="0"/>
              <a:ea typeface="ＭＳ Ｐゴシック" panose="020B0600070205080204" pitchFamily="34" charset="-128"/>
              <a:cs typeface="Microsoft Sans Serif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393" y="1250008"/>
            <a:ext cx="2359614" cy="2636192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-1"/>
            <a:ext cx="8229600" cy="1143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Storm Surge Watch / Warning</a:t>
            </a:r>
          </a:p>
        </p:txBody>
      </p:sp>
    </p:spTree>
    <p:extLst>
      <p:ext uri="{BB962C8B-B14F-4D97-AF65-F5344CB8AC3E}">
        <p14:creationId xmlns:p14="http://schemas.microsoft.com/office/powerpoint/2010/main" val="196674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14400"/>
            <a:ext cx="5715000" cy="565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8794" y="955893"/>
            <a:ext cx="81534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Clr>
                <a:schemeClr val="tx1"/>
              </a:buClr>
              <a:buSzPct val="70000"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Jamie Rhome, Team Lead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Dr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. Cristina Forbes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Dr. Brian </a:t>
            </a: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Zachry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Tarah</a:t>
            </a:r>
            <a:r>
              <a: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 Sharon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William Booth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Nathan Hardin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Ethan 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Gibney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Cody Fritz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ncep.nhc.ssmia@noaa.gov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(305) 229-4448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hurricanes.gov/surge</a:t>
            </a:r>
          </a:p>
          <a:p>
            <a:pPr algn="ctr">
              <a:buClr>
                <a:schemeClr val="tx1"/>
              </a:buClr>
              <a:buSzPct val="70000"/>
              <a:defRPr/>
            </a:pP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@</a:t>
            </a:r>
            <a:r>
              <a:rPr lang="en-US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NHC_Surge</a:t>
            </a: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endParaRPr lang="en-US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endParaRPr lang="en-US" sz="2400" u="sng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algn="ctr">
              <a:buClr>
                <a:schemeClr val="tx1"/>
              </a:buClr>
              <a:buSzPct val="70000"/>
              <a:defRPr/>
            </a:pPr>
            <a:endParaRPr lang="en-US" sz="24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" name="Subtitle 6"/>
          <p:cNvSpPr txBox="1">
            <a:spLocks/>
          </p:cNvSpPr>
          <p:nvPr/>
        </p:nvSpPr>
        <p:spPr>
          <a:xfrm>
            <a:off x="103188" y="0"/>
            <a:ext cx="8964612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Microsoft Sans Serif" pitchFamily="34" charset="0"/>
              </a:rPr>
              <a:t>NHC’s Storm Surge Unit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2209800"/>
            <a:ext cx="3810000" cy="3505200"/>
          </a:xfrm>
        </p:spPr>
        <p:txBody>
          <a:bodyPr>
            <a:normAutofit/>
          </a:bodyPr>
          <a:lstStyle/>
          <a:p>
            <a:pPr>
              <a:buSzPct val="70000"/>
              <a:buFont typeface="Courier New"/>
              <a:buChar char="o"/>
            </a:pP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Almost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50%</a:t>
            </a: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 the deaths are due to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storm surge</a:t>
            </a:r>
          </a:p>
          <a:p>
            <a:pPr>
              <a:buSzPct val="70000"/>
            </a:pPr>
            <a:endParaRPr lang="en-US" sz="2200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  <a:p>
            <a:pPr>
              <a:buSzPct val="70000"/>
              <a:buFont typeface="Courier New"/>
              <a:buChar char="o"/>
            </a:pP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Over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80%</a:t>
            </a: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 of deaths are due to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water</a:t>
            </a:r>
          </a:p>
          <a:p>
            <a:pPr>
              <a:buSzPct val="70000"/>
            </a:pPr>
            <a:endParaRPr lang="en-US" sz="2200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  <a:p>
            <a:pPr>
              <a:buSzPct val="70000"/>
              <a:buFont typeface="Courier New"/>
              <a:buChar char="o"/>
            </a:pP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Wind causes </a:t>
            </a:r>
            <a:r>
              <a:rPr lang="en-US" sz="22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less than </a:t>
            </a:r>
            <a:r>
              <a:rPr lang="en-US" sz="2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10% of deaths</a:t>
            </a:r>
            <a:endParaRPr lang="en-US" sz="22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19535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2,544 Fatalities From 1963–2012</a:t>
            </a:r>
            <a:endParaRPr lang="en-US" sz="2400" dirty="0">
              <a:solidFill>
                <a:srgbClr val="FCD5B5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</p:txBody>
      </p:sp>
      <p:sp>
        <p:nvSpPr>
          <p:cNvPr id="7" name="Subtitle 6"/>
          <p:cNvSpPr txBox="1">
            <a:spLocks/>
          </p:cNvSpPr>
          <p:nvPr/>
        </p:nvSpPr>
        <p:spPr>
          <a:xfrm>
            <a:off x="102964" y="0"/>
            <a:ext cx="8964836" cy="1143840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Atlantic Tropical Cyclone Deaths</a:t>
            </a:r>
            <a:endParaRPr lang="en-US" sz="4400" dirty="0">
              <a:solidFill>
                <a:srgbClr val="FCD5B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49419"/>
              </p:ext>
            </p:extLst>
          </p:nvPr>
        </p:nvGraphicFramePr>
        <p:xfrm>
          <a:off x="152400" y="2209800"/>
          <a:ext cx="4888706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6628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r="5290"/>
          <a:stretch/>
        </p:blipFill>
        <p:spPr>
          <a:xfrm>
            <a:off x="2971800" y="1655064"/>
            <a:ext cx="6100027" cy="38084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r="5224"/>
          <a:stretch/>
        </p:blipFill>
        <p:spPr>
          <a:xfrm>
            <a:off x="2971800" y="1655064"/>
            <a:ext cx="6099731" cy="38084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r="5084"/>
          <a:stretch/>
        </p:blipFill>
        <p:spPr>
          <a:xfrm>
            <a:off x="2971800" y="1655064"/>
            <a:ext cx="6096000" cy="38039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r="4573"/>
          <a:stretch/>
        </p:blipFill>
        <p:spPr>
          <a:xfrm>
            <a:off x="2968069" y="1655064"/>
            <a:ext cx="6099435" cy="3806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r="4811"/>
          <a:stretch/>
        </p:blipFill>
        <p:spPr>
          <a:xfrm>
            <a:off x="2968069" y="1653390"/>
            <a:ext cx="6099731" cy="380668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3200400" cy="4648200"/>
          </a:xfrm>
        </p:spPr>
        <p:txBody>
          <a:bodyPr>
            <a:normAutofit fontScale="92500" lnSpcReduction="10000"/>
          </a:bodyPr>
          <a:lstStyle/>
          <a:p>
            <a:pPr>
              <a:buSzPct val="70000"/>
              <a:buFont typeface="Courier New"/>
              <a:buChar char="o"/>
            </a:pP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Roughly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22 million people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 in U.S. are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vulnerable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 to storm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surge flooding </a:t>
            </a:r>
          </a:p>
          <a:p>
            <a:pPr>
              <a:buSzPct val="70000"/>
              <a:buFont typeface="Courier New"/>
              <a:buChar char="o"/>
            </a:pPr>
            <a:endParaRPr lang="en-US" sz="2400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  <a:p>
            <a:pPr>
              <a:buSzPct val="70000"/>
              <a:buFont typeface="Courier New"/>
              <a:buChar char="o"/>
            </a:pP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About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10,000 miles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of </a:t>
            </a:r>
            <a:r>
              <a:rPr lang="en-US" sz="2400" dirty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evacuation route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becomes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inundated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 or cut off</a:t>
            </a:r>
          </a:p>
          <a:p>
            <a:pPr>
              <a:buSzPct val="70000"/>
              <a:buFont typeface="Courier New"/>
              <a:buChar char="o"/>
            </a:pP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  <a:p>
            <a:pPr>
              <a:buSzPct val="70000"/>
              <a:buFont typeface="Courier New"/>
              <a:buChar char="o"/>
            </a:pP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Nearly </a:t>
            </a:r>
            <a:r>
              <a:rPr lang="en-US" sz="2400" dirty="0" smtClean="0">
                <a:solidFill>
                  <a:srgbClr val="FCD5B5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16 million housing parcels 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Microsoft Sans Serif"/>
                <a:cs typeface="Microsoft Sans Serif"/>
              </a:rPr>
              <a:t>vulnerable to surge</a:t>
            </a: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Microsoft Sans Serif"/>
              <a:cs typeface="Microsoft Sans Serif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5600" y="5471823"/>
            <a:ext cx="5715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http://noaa.maps.arcgis.com/home/item.html?id=b1a20ab5eec149058bafc059635a82ee</a:t>
            </a:r>
          </a:p>
        </p:txBody>
      </p:sp>
      <p:sp>
        <p:nvSpPr>
          <p:cNvPr id="7" name="Subtitle 6"/>
          <p:cNvSpPr txBox="1">
            <a:spLocks/>
          </p:cNvSpPr>
          <p:nvPr/>
        </p:nvSpPr>
        <p:spPr>
          <a:xfrm>
            <a:off x="102964" y="0"/>
            <a:ext cx="8964836" cy="1143840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4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National Storm Surge Risk</a:t>
            </a:r>
            <a:endParaRPr lang="en-US" sz="4400" dirty="0">
              <a:solidFill>
                <a:srgbClr val="FCD5B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91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5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0"/>
                            </p:stCondLst>
                            <p:childTnLst>
                              <p:par>
                                <p:cTn id="17" presetID="22" presetClass="exit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C:\Work\Conferences\AMS_Tropical_2014\Presentation\BasinMap\GeoZones_2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194" y="1600200"/>
            <a:ext cx="564961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Work\Conferences\AMS_Tropical_2014\Presentation\BasinMap\NY3_Surge_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04" y="1600200"/>
            <a:ext cx="564961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46504" y="1200090"/>
            <a:ext cx="5649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Cat 4, High Tide Anomaly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3" descr="C:\Work\Conferences\AMS_Tropical_2014\Presentation\BasinMap\NY3_Surge_Zones_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04" y="1600200"/>
            <a:ext cx="5649612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165197" y="1200090"/>
            <a:ext cx="6840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NYC Evacuation Zones /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Cat 4, High Tide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Anomaly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46504" y="1200090"/>
            <a:ext cx="56496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NYC Evacuation Zones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 t="53048" r="72730" b="27261"/>
          <a:stretch/>
        </p:blipFill>
        <p:spPr bwMode="auto">
          <a:xfrm>
            <a:off x="159027" y="2878372"/>
            <a:ext cx="1452302" cy="85542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Work\Conferences\AMS_Tropical_2014\Presentation\BasinMap\Legend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4" t="26541" r="69371" b="56935"/>
          <a:stretch/>
        </p:blipFill>
        <p:spPr bwMode="auto">
          <a:xfrm>
            <a:off x="483830" y="1600200"/>
            <a:ext cx="811570" cy="1133244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746504" y="1600200"/>
            <a:ext cx="5649613" cy="4525962"/>
          </a:xfrm>
          <a:prstGeom prst="rect">
            <a:avLst/>
          </a:pr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en-US" kern="0" dirty="0" smtClean="0">
                <a:solidFill>
                  <a:srgbClr val="FCD7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Why Does This Matter?</a:t>
            </a:r>
            <a:endParaRPr lang="en-US" kern="0" dirty="0">
              <a:solidFill>
                <a:srgbClr val="FCD7B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152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114300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icrosoft Sans Serif" panose="020B0604020202020204" pitchFamily="34" charset="0"/>
              </a:rPr>
              <a:t>The NOAA/NWS Vision</a:t>
            </a:r>
          </a:p>
        </p:txBody>
      </p:sp>
      <p:grpSp>
        <p:nvGrpSpPr>
          <p:cNvPr id="8196" name="Group 9"/>
          <p:cNvGrpSpPr>
            <a:grpSpLocks/>
          </p:cNvGrpSpPr>
          <p:nvPr/>
        </p:nvGrpSpPr>
        <p:grpSpPr bwMode="auto">
          <a:xfrm>
            <a:off x="30162" y="1319212"/>
            <a:ext cx="1417638" cy="5005388"/>
            <a:chOff x="0" y="1524000"/>
            <a:chExt cx="1417638" cy="5004816"/>
          </a:xfrm>
        </p:grpSpPr>
        <p:pic>
          <p:nvPicPr>
            <p:cNvPr id="8197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5486400"/>
              <a:ext cx="1417320" cy="1042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Picture 6" descr="457984085fjDLZM_ph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484438"/>
              <a:ext cx="1417638" cy="103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9" name="Picture 7" descr="11032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19488"/>
              <a:ext cx="1416050" cy="209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0" name="Picture 8" descr="C_RMW2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24000"/>
              <a:ext cx="1417638" cy="965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1600200" y="1219200"/>
            <a:ext cx="6858000" cy="4696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defRPr/>
            </a:pP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/>
              <a:buChar char="o"/>
              <a:defRPr/>
            </a:pPr>
            <a:r>
              <a:rPr lang="en-US" sz="2200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Improve Storm Surge Guidance</a:t>
            </a: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Produce water level analyses and forecasts that include all contributions to total water level rise</a:t>
            </a:r>
          </a:p>
          <a:p>
            <a:pPr marL="1257300" lvl="2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Surge, tides, waves, fresh water, background anomaly</a:t>
            </a:r>
          </a:p>
          <a:p>
            <a:pPr marL="1257300" lvl="2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Transition from deterministic to ensemble/probabilistic approaches</a:t>
            </a: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CD7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Inundation Products</a:t>
            </a: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Provide information about the water depth over the land (inundation) above ground level (AGL)</a:t>
            </a: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endParaRPr lang="en-US" sz="2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  <a:p>
            <a:pPr marL="342900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CD7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Communicating Actionable Information</a:t>
            </a:r>
          </a:p>
          <a:p>
            <a:pPr marL="800100" lvl="1" indent="-342900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ourier New" pitchFamily="49" charset="0"/>
              <a:buChar char="o"/>
              <a:defRPr/>
            </a:pP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crosoft Sans Serif" pitchFamily="34" charset="0"/>
                <a:cs typeface="Microsoft Sans Serif" pitchFamily="34" charset="0"/>
              </a:rPr>
              <a:t>Provide information that people can act on</a:t>
            </a:r>
            <a:endParaRPr lang="en-US" sz="2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00200" y="4114800"/>
            <a:ext cx="6934200" cy="187727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22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Work\Conferences\AMS_Tropical_2014\Presentation\BasinMap\cat2MOM_mean\beach\cat2meanNormal_NOL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72"/>
          <a:stretch/>
        </p:blipFill>
        <p:spPr bwMode="auto">
          <a:xfrm>
            <a:off x="331788" y="1295399"/>
            <a:ext cx="8507412" cy="4836861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7" y="5410200"/>
            <a:ext cx="1599566" cy="636459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39" name="Picture 3" descr="C:\Work\Conferences\AMS_Tropical_2014\Presentation\BasinMap\cat2MOM_mean\beach\cat2meanNormal_NOLA_NAVD88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4"/>
          <a:stretch/>
        </p:blipFill>
        <p:spPr bwMode="auto">
          <a:xfrm>
            <a:off x="331787" y="1295400"/>
            <a:ext cx="8507413" cy="4836862"/>
          </a:xfrm>
          <a:prstGeom prst="rect">
            <a:avLst/>
          </a:prstGeom>
          <a:noFill/>
          <a:ln w="31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-1"/>
            <a:ext cx="8991600" cy="1143001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Microsoft Sans Serif" panose="020B0604020202020204" pitchFamily="34" charset="0"/>
              </a:rPr>
              <a:t>Inundation Mapping/Depth Analysis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5589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6387" name="Content Placeholder 3" descr="Drobo1:Pictures:iPhoto Library - Betty Work:Masters:2012:05:21:20120521-105039:Image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632" y="0"/>
            <a:ext cx="3199100" cy="2458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Drobo1:Pictures:iPhoto Library - Betty Work:Masters:2012:05:21:20120521-111121:Image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3278188" cy="250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484" y="-1"/>
            <a:ext cx="2937226" cy="226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Content Placeholder 7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19400" y="2161120"/>
            <a:ext cx="3352800" cy="2590800"/>
          </a:xfrm>
        </p:spPr>
      </p:pic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" y="4405590"/>
            <a:ext cx="3290888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866" y="2408180"/>
            <a:ext cx="3028646" cy="234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" y="2308160"/>
            <a:ext cx="3276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448" y="4637746"/>
            <a:ext cx="2873942" cy="2220254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512" y="4565024"/>
            <a:ext cx="3048000" cy="231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05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41992243"/>
              </p:ext>
            </p:extLst>
          </p:nvPr>
        </p:nvGraphicFramePr>
        <p:xfrm>
          <a:off x="0" y="1447800"/>
          <a:ext cx="9144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CD5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Customer Engagement</a:t>
            </a:r>
            <a:endParaRPr lang="en-US" dirty="0">
              <a:solidFill>
                <a:srgbClr val="FCD5B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95415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8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6.8|1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3.4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hite Background">
  <a:themeElements>
    <a:clrScheme name="White 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hite Backgroun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hite 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 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 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 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 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hite 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hite 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noaa">
  <a:themeElements>
    <a:clrScheme name="">
      <a:dk1>
        <a:srgbClr val="000000"/>
      </a:dk1>
      <a:lt1>
        <a:srgbClr val="00808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AC0C0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2_noaa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oa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a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8">
        <a:dk1>
          <a:srgbClr val="000000"/>
        </a:dk1>
        <a:lt1>
          <a:srgbClr val="000000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AAAAAA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9">
        <a:dk1>
          <a:srgbClr val="00FF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DA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aa 10">
        <a:dk1>
          <a:srgbClr val="808080"/>
        </a:dk1>
        <a:lt1>
          <a:srgbClr val="00FF00"/>
        </a:lt1>
        <a:dk2>
          <a:srgbClr val="777777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BDBDBD"/>
        </a:accent3>
        <a:accent4>
          <a:srgbClr val="00DA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F46216B-77A9-411A-B9D3-5023FCB70208}"/>
    </a:ext>
  </a:ext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30216</TotalTime>
  <Words>448</Words>
  <Application>Microsoft Macintosh PowerPoint</Application>
  <PresentationFormat>On-screen Show (4:3)</PresentationFormat>
  <Paragraphs>117</Paragraphs>
  <Slides>15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Default Design</vt:lpstr>
      <vt:lpstr>White Background</vt:lpstr>
      <vt:lpstr>2_noaa</vt:lpstr>
      <vt:lpstr>2_Office Theme</vt:lpstr>
      <vt:lpstr>5_Office Theme</vt:lpstr>
      <vt:lpstr>6_Office Theme</vt:lpstr>
      <vt:lpstr>8_Office Theme</vt:lpstr>
      <vt:lpstr>PowerPoint Presentation</vt:lpstr>
      <vt:lpstr>PowerPoint Presentation</vt:lpstr>
      <vt:lpstr>PowerPoint Presentation</vt:lpstr>
      <vt:lpstr>PowerPoint Presentation</vt:lpstr>
      <vt:lpstr>The NOAA/NWS Vision</vt:lpstr>
      <vt:lpstr>Inundation Mapping/Depth Analysis</vt:lpstr>
      <vt:lpstr>PowerPoint Presentation</vt:lpstr>
      <vt:lpstr>Customer Engagement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Outline</dc:title>
  <dc:creator>rhome_j</dc:creator>
  <cp:lastModifiedBy>AMS</cp:lastModifiedBy>
  <cp:revision>505</cp:revision>
  <cp:lastPrinted>2011-11-18T22:04:31Z</cp:lastPrinted>
  <dcterms:created xsi:type="dcterms:W3CDTF">2009-01-17T21:26:49Z</dcterms:created>
  <dcterms:modified xsi:type="dcterms:W3CDTF">2015-04-13T17:42:33Z</dcterms:modified>
</cp:coreProperties>
</file>