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tmp" ContentType="image/p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sldIdLst>
    <p:sldId id="269" r:id="rId2"/>
    <p:sldId id="259" r:id="rId3"/>
    <p:sldId id="260" r:id="rId4"/>
    <p:sldId id="257" r:id="rId5"/>
    <p:sldId id="271" r:id="rId6"/>
    <p:sldId id="274" r:id="rId7"/>
    <p:sldId id="281" r:id="rId8"/>
    <p:sldId id="273" r:id="rId9"/>
    <p:sldId id="286" r:id="rId10"/>
    <p:sldId id="283" r:id="rId11"/>
    <p:sldId id="284" r:id="rId12"/>
    <p:sldId id="285" r:id="rId13"/>
    <p:sldId id="265" r:id="rId14"/>
    <p:sldId id="272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9h1A3aMuiYagkql5lyNCQ==" hashData="ncPyaA/zSSp+a0MWVs3SgjbfJ78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9" autoAdjust="0"/>
  </p:normalViewPr>
  <p:slideViewPr>
    <p:cSldViewPr>
      <p:cViewPr varScale="1">
        <p:scale>
          <a:sx n="100" d="100"/>
          <a:sy n="100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9.70.26.251\ccrm\wetlands\Repetitive%20flooding%20study\Risk%20Assessment\RLP%20data%20tab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9.70.26.251\ccrm\wetlands\Repetitive%20flooding%20study\Risk%20Assessment\RLP%20data%20tab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Loss Dollars Paid By Calendar</a:t>
            </a:r>
            <a:r>
              <a:rPr lang="en-US" baseline="0"/>
              <a:t> Year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'[RLP data table.xlsx]Sheet1'!$B$4</c:f>
              <c:strCache>
                <c:ptCount val="1"/>
                <c:pt idx="0">
                  <c:v>Loss Dollars Paid</c:v>
                </c:pt>
              </c:strCache>
            </c:strRef>
          </c:tx>
          <c:cat>
            <c:numRef>
              <c:f>'[RLP data table.xlsx]Sheet1'!$A$5:$A$40</c:f>
              <c:numCache>
                <c:formatCode>General</c:formatCode>
                <c:ptCount val="36"/>
                <c:pt idx="0">
                  <c:v>1978.0</c:v>
                </c:pt>
                <c:pt idx="1">
                  <c:v>1979.0</c:v>
                </c:pt>
                <c:pt idx="2">
                  <c:v>1980.0</c:v>
                </c:pt>
                <c:pt idx="3">
                  <c:v>1981.0</c:v>
                </c:pt>
                <c:pt idx="4">
                  <c:v>1982.0</c:v>
                </c:pt>
                <c:pt idx="5">
                  <c:v>1983.0</c:v>
                </c:pt>
                <c:pt idx="6">
                  <c:v>1984.0</c:v>
                </c:pt>
                <c:pt idx="7">
                  <c:v>1985.0</c:v>
                </c:pt>
                <c:pt idx="8">
                  <c:v>1986.0</c:v>
                </c:pt>
                <c:pt idx="9">
                  <c:v>1987.0</c:v>
                </c:pt>
                <c:pt idx="10">
                  <c:v>1988.0</c:v>
                </c:pt>
                <c:pt idx="11">
                  <c:v>1989.0</c:v>
                </c:pt>
                <c:pt idx="12">
                  <c:v>1990.0</c:v>
                </c:pt>
                <c:pt idx="13">
                  <c:v>1991.0</c:v>
                </c:pt>
                <c:pt idx="14">
                  <c:v>1992.0</c:v>
                </c:pt>
                <c:pt idx="15">
                  <c:v>1993.0</c:v>
                </c:pt>
                <c:pt idx="16">
                  <c:v>1994.0</c:v>
                </c:pt>
                <c:pt idx="17">
                  <c:v>1995.0</c:v>
                </c:pt>
                <c:pt idx="18">
                  <c:v>1996.0</c:v>
                </c:pt>
                <c:pt idx="19">
                  <c:v>1997.0</c:v>
                </c:pt>
                <c:pt idx="20">
                  <c:v>1998.0</c:v>
                </c:pt>
                <c:pt idx="21">
                  <c:v>1999.0</c:v>
                </c:pt>
                <c:pt idx="22">
                  <c:v>2000.0</c:v>
                </c:pt>
                <c:pt idx="23">
                  <c:v>2001.0</c:v>
                </c:pt>
                <c:pt idx="24">
                  <c:v>2002.0</c:v>
                </c:pt>
                <c:pt idx="25">
                  <c:v>2003.0</c:v>
                </c:pt>
                <c:pt idx="26">
                  <c:v>2004.0</c:v>
                </c:pt>
                <c:pt idx="27">
                  <c:v>2005.0</c:v>
                </c:pt>
                <c:pt idx="28">
                  <c:v>2006.0</c:v>
                </c:pt>
                <c:pt idx="29">
                  <c:v>2007.0</c:v>
                </c:pt>
                <c:pt idx="30">
                  <c:v>2008.0</c:v>
                </c:pt>
                <c:pt idx="31">
                  <c:v>2009.0</c:v>
                </c:pt>
                <c:pt idx="32">
                  <c:v>2010.0</c:v>
                </c:pt>
                <c:pt idx="33">
                  <c:v>2011.0</c:v>
                </c:pt>
                <c:pt idx="34">
                  <c:v>2012.0</c:v>
                </c:pt>
                <c:pt idx="35">
                  <c:v>2013.0</c:v>
                </c:pt>
              </c:numCache>
            </c:numRef>
          </c:cat>
          <c:val>
            <c:numRef>
              <c:f>'[RLP data table.xlsx]Sheet1'!$B$5:$B$40</c:f>
              <c:numCache>
                <c:formatCode>"$"#,##0_);[Red]\("$"#,##0\)</c:formatCode>
                <c:ptCount val="36"/>
                <c:pt idx="0">
                  <c:v>147719.0</c:v>
                </c:pt>
                <c:pt idx="1">
                  <c:v>483281.0</c:v>
                </c:pt>
                <c:pt idx="2">
                  <c:v>230414.0</c:v>
                </c:pt>
                <c:pt idx="3">
                  <c:v>127118.0</c:v>
                </c:pt>
                <c:pt idx="4">
                  <c:v>198296.0</c:v>
                </c:pt>
                <c:pt idx="5">
                  <c:v>439455.0</c:v>
                </c:pt>
                <c:pt idx="6">
                  <c:v>254643.0</c:v>
                </c:pt>
                <c:pt idx="7">
                  <c:v>368239.0</c:v>
                </c:pt>
                <c:pt idx="8">
                  <c:v>126385.0</c:v>
                </c:pt>
                <c:pt idx="9">
                  <c:v>105432.0</c:v>
                </c:pt>
                <c:pt idx="10">
                  <c:v>51023.0</c:v>
                </c:pt>
                <c:pt idx="11">
                  <c:v>661658.0</c:v>
                </c:pt>
                <c:pt idx="12">
                  <c:v>167897.0</c:v>
                </c:pt>
                <c:pt idx="13">
                  <c:v>353682.0</c:v>
                </c:pt>
                <c:pt idx="14">
                  <c:v>710225.0</c:v>
                </c:pt>
                <c:pt idx="15">
                  <c:v>659059.0</c:v>
                </c:pt>
                <c:pt idx="16">
                  <c:v>411075.0</c:v>
                </c:pt>
                <c:pt idx="17">
                  <c:v>1.295578E6</c:v>
                </c:pt>
                <c:pt idx="18">
                  <c:v>828039.0</c:v>
                </c:pt>
                <c:pt idx="19">
                  <c:v>519537.0</c:v>
                </c:pt>
                <c:pt idx="20">
                  <c:v>886357.0</c:v>
                </c:pt>
                <c:pt idx="21">
                  <c:v>754971.0</c:v>
                </c:pt>
                <c:pt idx="22">
                  <c:v>251721.0</c:v>
                </c:pt>
                <c:pt idx="23">
                  <c:v>1.277002E6</c:v>
                </c:pt>
                <c:pt idx="24">
                  <c:v>433647.0</c:v>
                </c:pt>
                <c:pt idx="25">
                  <c:v>780798.0</c:v>
                </c:pt>
                <c:pt idx="26">
                  <c:v>2.232291E6</c:v>
                </c:pt>
                <c:pt idx="28">
                  <c:v>641187.0</c:v>
                </c:pt>
                <c:pt idx="29">
                  <c:v>613942.0</c:v>
                </c:pt>
                <c:pt idx="30">
                  <c:v>3.48564E6</c:v>
                </c:pt>
                <c:pt idx="31">
                  <c:v>779855.0</c:v>
                </c:pt>
                <c:pt idx="32">
                  <c:v>773526.0</c:v>
                </c:pt>
                <c:pt idx="33">
                  <c:v>2.419357E6</c:v>
                </c:pt>
                <c:pt idx="35">
                  <c:v>441421.0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3464712"/>
        <c:axId val="2123461688"/>
      </c:lineChart>
      <c:catAx>
        <c:axId val="2123464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3461688"/>
        <c:crosses val="autoZero"/>
        <c:auto val="1"/>
        <c:lblAlgn val="ctr"/>
        <c:lblOffset val="100"/>
        <c:noMultiLvlLbl val="0"/>
      </c:catAx>
      <c:valAx>
        <c:axId val="2123461688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2123464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Loss Dollars Paid By Calendar</a:t>
            </a:r>
            <a:r>
              <a:rPr lang="en-US" baseline="0"/>
              <a:t> Year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'[RLP data table.xlsx]Sheet1'!$B$4</c:f>
              <c:strCache>
                <c:ptCount val="1"/>
                <c:pt idx="0">
                  <c:v>Loss Dollars Paid</c:v>
                </c:pt>
              </c:strCache>
            </c:strRef>
          </c:tx>
          <c:cat>
            <c:numRef>
              <c:f>'[RLP data table.xlsx]Sheet1'!$A$5:$A$40</c:f>
              <c:numCache>
                <c:formatCode>General</c:formatCode>
                <c:ptCount val="36"/>
                <c:pt idx="0">
                  <c:v>1978.0</c:v>
                </c:pt>
                <c:pt idx="1">
                  <c:v>1979.0</c:v>
                </c:pt>
                <c:pt idx="2">
                  <c:v>1980.0</c:v>
                </c:pt>
                <c:pt idx="3">
                  <c:v>1981.0</c:v>
                </c:pt>
                <c:pt idx="4">
                  <c:v>1982.0</c:v>
                </c:pt>
                <c:pt idx="5">
                  <c:v>1983.0</c:v>
                </c:pt>
                <c:pt idx="6">
                  <c:v>1984.0</c:v>
                </c:pt>
                <c:pt idx="7">
                  <c:v>1985.0</c:v>
                </c:pt>
                <c:pt idx="8">
                  <c:v>1986.0</c:v>
                </c:pt>
                <c:pt idx="9">
                  <c:v>1987.0</c:v>
                </c:pt>
                <c:pt idx="10">
                  <c:v>1988.0</c:v>
                </c:pt>
                <c:pt idx="11">
                  <c:v>1989.0</c:v>
                </c:pt>
                <c:pt idx="12">
                  <c:v>1990.0</c:v>
                </c:pt>
                <c:pt idx="13">
                  <c:v>1991.0</c:v>
                </c:pt>
                <c:pt idx="14">
                  <c:v>1992.0</c:v>
                </c:pt>
                <c:pt idx="15">
                  <c:v>1993.0</c:v>
                </c:pt>
                <c:pt idx="16">
                  <c:v>1994.0</c:v>
                </c:pt>
                <c:pt idx="17">
                  <c:v>1995.0</c:v>
                </c:pt>
                <c:pt idx="18">
                  <c:v>1996.0</c:v>
                </c:pt>
                <c:pt idx="19">
                  <c:v>1997.0</c:v>
                </c:pt>
                <c:pt idx="20">
                  <c:v>1998.0</c:v>
                </c:pt>
                <c:pt idx="21">
                  <c:v>1999.0</c:v>
                </c:pt>
                <c:pt idx="22">
                  <c:v>2000.0</c:v>
                </c:pt>
                <c:pt idx="23">
                  <c:v>2001.0</c:v>
                </c:pt>
                <c:pt idx="24">
                  <c:v>2002.0</c:v>
                </c:pt>
                <c:pt idx="25">
                  <c:v>2003.0</c:v>
                </c:pt>
                <c:pt idx="26">
                  <c:v>2004.0</c:v>
                </c:pt>
                <c:pt idx="27">
                  <c:v>2005.0</c:v>
                </c:pt>
                <c:pt idx="28">
                  <c:v>2006.0</c:v>
                </c:pt>
                <c:pt idx="29">
                  <c:v>2007.0</c:v>
                </c:pt>
                <c:pt idx="30">
                  <c:v>2008.0</c:v>
                </c:pt>
                <c:pt idx="31">
                  <c:v>2009.0</c:v>
                </c:pt>
                <c:pt idx="32">
                  <c:v>2010.0</c:v>
                </c:pt>
                <c:pt idx="33">
                  <c:v>2011.0</c:v>
                </c:pt>
                <c:pt idx="34">
                  <c:v>2012.0</c:v>
                </c:pt>
                <c:pt idx="35">
                  <c:v>2013.0</c:v>
                </c:pt>
              </c:numCache>
            </c:numRef>
          </c:cat>
          <c:val>
            <c:numRef>
              <c:f>'[RLP data table.xlsx]Sheet1'!$B$5:$B$40</c:f>
              <c:numCache>
                <c:formatCode>"$"#,##0_);[Red]\("$"#,##0\)</c:formatCode>
                <c:ptCount val="36"/>
                <c:pt idx="0">
                  <c:v>147719.0</c:v>
                </c:pt>
                <c:pt idx="1">
                  <c:v>483281.0</c:v>
                </c:pt>
                <c:pt idx="2">
                  <c:v>230414.0</c:v>
                </c:pt>
                <c:pt idx="3">
                  <c:v>127118.0</c:v>
                </c:pt>
                <c:pt idx="4">
                  <c:v>198296.0</c:v>
                </c:pt>
                <c:pt idx="5">
                  <c:v>439455.0</c:v>
                </c:pt>
                <c:pt idx="6">
                  <c:v>254643.0</c:v>
                </c:pt>
                <c:pt idx="7">
                  <c:v>368239.0</c:v>
                </c:pt>
                <c:pt idx="8">
                  <c:v>126385.0</c:v>
                </c:pt>
                <c:pt idx="9">
                  <c:v>105432.0</c:v>
                </c:pt>
                <c:pt idx="10">
                  <c:v>51023.0</c:v>
                </c:pt>
                <c:pt idx="11">
                  <c:v>661658.0</c:v>
                </c:pt>
                <c:pt idx="12">
                  <c:v>167897.0</c:v>
                </c:pt>
                <c:pt idx="13">
                  <c:v>353682.0</c:v>
                </c:pt>
                <c:pt idx="14">
                  <c:v>710225.0</c:v>
                </c:pt>
                <c:pt idx="15">
                  <c:v>659059.0</c:v>
                </c:pt>
                <c:pt idx="16">
                  <c:v>411075.0</c:v>
                </c:pt>
                <c:pt idx="17">
                  <c:v>1.295578E6</c:v>
                </c:pt>
                <c:pt idx="18">
                  <c:v>828039.0</c:v>
                </c:pt>
                <c:pt idx="19">
                  <c:v>519537.0</c:v>
                </c:pt>
                <c:pt idx="20">
                  <c:v>886357.0</c:v>
                </c:pt>
                <c:pt idx="21">
                  <c:v>754971.0</c:v>
                </c:pt>
                <c:pt idx="22">
                  <c:v>251721.0</c:v>
                </c:pt>
                <c:pt idx="23">
                  <c:v>1.277002E6</c:v>
                </c:pt>
                <c:pt idx="24">
                  <c:v>433647.0</c:v>
                </c:pt>
                <c:pt idx="25">
                  <c:v>780798.0</c:v>
                </c:pt>
                <c:pt idx="26">
                  <c:v>2.232291E6</c:v>
                </c:pt>
                <c:pt idx="27">
                  <c:v>1.7763189E7</c:v>
                </c:pt>
                <c:pt idx="28">
                  <c:v>641187.0</c:v>
                </c:pt>
                <c:pt idx="29">
                  <c:v>613942.0</c:v>
                </c:pt>
                <c:pt idx="30">
                  <c:v>3.48564E6</c:v>
                </c:pt>
                <c:pt idx="31">
                  <c:v>779855.0</c:v>
                </c:pt>
                <c:pt idx="32">
                  <c:v>773526.0</c:v>
                </c:pt>
                <c:pt idx="33">
                  <c:v>2.419357E6</c:v>
                </c:pt>
                <c:pt idx="34">
                  <c:v>8.786455E6</c:v>
                </c:pt>
                <c:pt idx="35">
                  <c:v>441421.0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3405064"/>
        <c:axId val="2123402040"/>
      </c:lineChart>
      <c:catAx>
        <c:axId val="2123405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3402040"/>
        <c:crosses val="autoZero"/>
        <c:auto val="1"/>
        <c:lblAlgn val="ctr"/>
        <c:lblOffset val="100"/>
        <c:noMultiLvlLbl val="0"/>
      </c:catAx>
      <c:valAx>
        <c:axId val="2123402040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2123405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C4D7C-1D12-4802-A3B1-BBB4CEB89405}" type="datetimeFigureOut">
              <a:rPr lang="en-US" smtClean="0"/>
              <a:t>4/13/15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BE18C-52A9-461A-B867-C8B0D4392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7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B79A9-0128-4611-803D-F395D220B8E4}" type="slidenum">
              <a:rPr lang="en-US"/>
              <a:pPr/>
              <a:t>2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B79A9-0128-4611-803D-F395D220B8E4}" type="slidenum">
              <a:rPr lang="en-US"/>
              <a:pPr/>
              <a:t>3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E775D-DB06-482B-B1E1-3B327C3CCE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6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0C9E8-A024-45FF-A1F5-CCC4DA3A844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09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BE18C-52A9-461A-B867-C8B0D43921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063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78A471-D789-41F3-8A64-F8CE717DD838}" type="slidenum">
              <a:rPr lang="en-GB"/>
              <a:t>7</a:t>
            </a:fld>
            <a:endParaRPr lang="en-GB"/>
          </a:p>
        </p:txBody>
      </p:sp>
      <p:sp>
        <p:nvSpPr>
          <p:cNvPr id="40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0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tIns="9279"/>
          <a:lstStyle/>
          <a:p>
            <a:pPr algn="just">
              <a:lnSpc>
                <a:spcPct val="93000"/>
              </a:lnSpc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</a:tabLst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BE18C-52A9-461A-B867-C8B0D43921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14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55E04-AEBC-475E-9A3A-4752F023D26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55E04-AEBC-475E-9A3A-4752F023D26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9F1DD4-58FA-4EE9-BAFA-D29C6EA6340D}" type="datetimeFigureOut">
              <a:rPr lang="en-US">
                <a:solidFill>
                  <a:prstClr val="black"/>
                </a:solidFill>
              </a:rPr>
              <a:pPr/>
              <a:t>4/13/15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65586"/>
            <a:ext cx="2133600" cy="365125"/>
          </a:xfrm>
          <a:prstGeom prst="rect">
            <a:avLst/>
          </a:prstGeom>
        </p:spPr>
        <p:txBody>
          <a:bodyPr/>
          <a:lstStyle/>
          <a:p>
            <a:fld id="{AF175262-EA32-4DDD-AE53-4C0A157D474E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6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439F1DD4-58FA-4EE9-BAFA-D29C6EA6340D}" type="datetimeFigureOut">
              <a:rPr lang="en-US">
                <a:solidFill>
                  <a:prstClr val="black"/>
                </a:solidFill>
              </a:rPr>
              <a:pPr/>
              <a:t>4/13/15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AF175262-EA32-4DDD-AE53-4C0A157D474E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3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2A4D4-13AD-4D0F-AF22-AC38C46B574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2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439F1DD4-58FA-4EE9-BAFA-D29C6EA6340D}" type="datetimeFigureOut">
              <a:rPr lang="en-US">
                <a:solidFill>
                  <a:prstClr val="black"/>
                </a:solidFill>
              </a:rPr>
              <a:pPr/>
              <a:t>4/13/15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AF175262-EA32-4DDD-AE53-4C0A157D474E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9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8226720" cy="2193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481" y="3935934"/>
            <a:ext cx="8226720" cy="2193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fld id="{D165E9B0-7DA8-466E-963D-86F25D5E43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7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DABBD-DBEC-46EE-85DE-26E3B2AB91B3}" type="datetimeFigureOut">
              <a:rPr lang="en-US"/>
              <a:pPr>
                <a:defRPr/>
              </a:pPr>
              <a:t>4/13/15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494C-89D8-440F-9448-79848C20E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9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1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14236"/>
            <a:ext cx="8229600" cy="3958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vims_logo_trans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6130829"/>
            <a:ext cx="2286000" cy="612551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-19050" y="-7938"/>
            <a:ext cx="9187914" cy="835535"/>
            <a:chOff x="-19050" y="-7938"/>
            <a:chExt cx="9180513" cy="1041401"/>
          </a:xfrm>
        </p:grpSpPr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-9525" y="-7938"/>
              <a:ext cx="9163050" cy="104140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rgbClr val="009DD9">
                    <a:shade val="50000"/>
                    <a:alpha val="45000"/>
                    <a:satMod val="120000"/>
                  </a:srgbClr>
                </a:gs>
                <a:gs pos="100000">
                  <a:srgbClr val="0BD0D9">
                    <a:shade val="80000"/>
                    <a:alpha val="55000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  <a:latin typeface="Constantia"/>
              </a:endParaRPr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4381500" y="-7938"/>
              <a:ext cx="4762500" cy="63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BD0D9">
                    <a:shade val="50000"/>
                    <a:alpha val="30000"/>
                    <a:satMod val="130000"/>
                  </a:srgbClr>
                </a:gs>
                <a:gs pos="80000">
                  <a:srgbClr val="009DD9">
                    <a:shade val="75000"/>
                    <a:alpha val="45000"/>
                    <a:satMod val="140000"/>
                  </a:srgb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  <a:latin typeface="Constantia"/>
              </a:endParaRPr>
            </a:p>
          </p:txBody>
        </p:sp>
        <p:grpSp>
          <p:nvGrpSpPr>
            <p:cNvPr id="36" name="Group 1"/>
            <p:cNvGrpSpPr>
              <a:grpSpLocks/>
            </p:cNvGrpSpPr>
            <p:nvPr userDrawn="1"/>
          </p:nvGrpSpPr>
          <p:grpSpPr bwMode="auto">
            <a:xfrm>
              <a:off x="-19050" y="203200"/>
              <a:ext cx="9180513" cy="647700"/>
              <a:chOff x="-19045" y="216550"/>
              <a:chExt cx="9180548" cy="649224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 rot="21435692">
                <a:off x="-19045" y="216550"/>
                <a:ext cx="9163050" cy="649224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rgbClr val="0BD0D9">
                        <a:shade val="75000"/>
                      </a:srgbClr>
                    </a:gs>
                    <a:gs pos="86000">
                      <a:sysClr val="windowText" lastClr="000000">
                        <a:alpha val="29000"/>
                      </a:sysClr>
                    </a:gs>
                    <a:gs pos="16000">
                      <a:srgbClr val="009DD9">
                        <a:shade val="75000"/>
                        <a:alpha val="56000"/>
                      </a:srgb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  <a:latin typeface="Constantia"/>
                </a:endParaRPr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 rot="21435692">
                <a:off x="-14309" y="290003"/>
                <a:ext cx="9175812" cy="53035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rgbClr val="10CF9B"/>
                    </a:gs>
                    <a:gs pos="44000">
                      <a:srgbClr val="0F6FC6"/>
                    </a:gs>
                    <a:gs pos="33000">
                      <a:srgbClr val="009DD9">
                        <a:alpha val="56000"/>
                      </a:srgb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  <a:latin typeface="Constantia"/>
                </a:endParaRPr>
              </a:p>
            </p:txBody>
          </p:sp>
        </p:grpSp>
      </p:grpSp>
      <p:pic>
        <p:nvPicPr>
          <p:cNvPr id="14" name="Picture 13" descr="ccrm_clear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200" y="5901417"/>
            <a:ext cx="1947676" cy="85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3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Lucida San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Lucida Sans"/>
          <a:ea typeface="+mn-ea"/>
          <a:cs typeface="Lucida San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Lucida Sans"/>
          <a:ea typeface="+mn-ea"/>
          <a:cs typeface="Lucida San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Lucida Sans"/>
          <a:ea typeface="+mn-ea"/>
          <a:cs typeface="Lucida San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Lucida Sans"/>
          <a:ea typeface="+mn-ea"/>
          <a:cs typeface="Lucida San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Lucida Sans"/>
          <a:ea typeface="+mn-ea"/>
          <a:cs typeface="Lucid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tmp"/><Relationship Id="rId3" Type="http://schemas.openxmlformats.org/officeDocument/2006/relationships/image" Target="../media/image18.tm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24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5.w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6.wm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002/eft2.2014.2.issue-12/issuetoc" TargetMode="External"/><Relationship Id="rId4" Type="http://schemas.openxmlformats.org/officeDocument/2006/relationships/hyperlink" Target="http://onlinelibrary.wiley.com/doi/10.1002/2014EF000272/full%23eft254-fig-0003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hyperlink" Target="http://onlinelibrary.wiley.com/doi/10.1002/eft2.2014.2.issue-8/issuetoc" TargetMode="External"/><Relationship Id="rId8" Type="http://schemas.openxmlformats.org/officeDocument/2006/relationships/hyperlink" Target="http://onlinelibrary.wiley.com/doi/10.1002/2014EF000252/full%23eft240-fig-0005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hyperlink" Target="http://onlinelibrary.wiley.com/doi/10.1002/eft2.2014.2.issue-8/issuetoc" TargetMode="External"/><Relationship Id="rId6" Type="http://schemas.openxmlformats.org/officeDocument/2006/relationships/hyperlink" Target="http://onlinelibrary.wiley.com/doi/10.1002/2014EF000252/full%23eft240-fig-0006" TargetMode="External"/><Relationship Id="rId7" Type="http://schemas.openxmlformats.org/officeDocument/2006/relationships/image" Target="../media/image13.tm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69000"/>
          </a:blip>
          <a:stretch>
            <a:fillRect/>
          </a:stretch>
        </p:blipFill>
        <p:spPr>
          <a:xfrm>
            <a:off x="700574" y="914400"/>
            <a:ext cx="7742853" cy="5058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78010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Coastal Flooding and Societal Impacts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63492"/>
            <a:ext cx="6400800" cy="178010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Molly Mitchell</a:t>
            </a: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March 11, 2015</a:t>
            </a:r>
          </a:p>
          <a:p>
            <a:r>
              <a:rPr lang="en-US" sz="1200" u="sng" dirty="0">
                <a:solidFill>
                  <a:schemeClr val="tx1"/>
                </a:solidFill>
              </a:rPr>
              <a:t>CAPITOL HILL BRIEFING: COASTAL FLOODING</a:t>
            </a:r>
            <a:endParaRPr lang="en-US" sz="1200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www.vims.edu/intranet/communications/pubs/_images/75th_logo_rg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19800"/>
            <a:ext cx="3104366" cy="8255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xtLst/>
        </p:spPr>
      </p:pic>
    </p:spTree>
    <p:extLst>
      <p:ext uri="{BB962C8B-B14F-4D97-AF65-F5344CB8AC3E}">
        <p14:creationId xmlns:p14="http://schemas.microsoft.com/office/powerpoint/2010/main" val="227298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458200" cy="762000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Reduced capacity of stormwater systems &amp;</a:t>
            </a:r>
            <a:br>
              <a:rPr lang="en-US" sz="3600" b="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r>
              <a:rPr lang="en-US" sz="3600" b="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Increased wastewater overflows</a:t>
            </a:r>
            <a:endParaRPr lang="en-US" sz="3600" b="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6"/>
          <a:stretch/>
        </p:blipFill>
        <p:spPr>
          <a:xfrm>
            <a:off x="533400" y="1371600"/>
            <a:ext cx="4806833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67400" y="1905000"/>
            <a:ext cx="2743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Stormwater drainage outfalls at low elevation may be flooded during high tides or storm surges.</a:t>
            </a:r>
          </a:p>
          <a:p>
            <a:endParaRPr lang="en-US" sz="2000" dirty="0"/>
          </a:p>
          <a:p>
            <a:r>
              <a:rPr lang="en-US" sz="2000" dirty="0" smtClean="0"/>
              <a:t>This prevents the pipes from draining, stormwater backs up and flooding occurs.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7026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762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Increased shoreline </a:t>
            </a:r>
            <a:r>
              <a:rPr lang="en-US" sz="3200" dirty="0">
                <a:latin typeface="+mj-lt"/>
              </a:rPr>
              <a:t>erosion &amp; </a:t>
            </a:r>
            <a:r>
              <a:rPr lang="en-US" sz="3200" dirty="0" smtClean="0">
                <a:latin typeface="+mj-lt"/>
              </a:rPr>
              <a:t>Loss </a:t>
            </a:r>
            <a:r>
              <a:rPr lang="en-US" sz="3200" dirty="0">
                <a:latin typeface="+mj-lt"/>
              </a:rPr>
              <a:t>of </a:t>
            </a:r>
            <a:r>
              <a:rPr lang="en-US" sz="3200" dirty="0" smtClean="0">
                <a:latin typeface="+mj-lt"/>
              </a:rPr>
              <a:t>ecosystems</a:t>
            </a:r>
            <a:endParaRPr lang="en-US" sz="32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4828401"/>
            <a:ext cx="41249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Tangier Island - The </a:t>
            </a:r>
            <a:r>
              <a:rPr lang="en-US" sz="1200" b="1" dirty="0" err="1"/>
              <a:t>Uppards</a:t>
            </a:r>
            <a:r>
              <a:rPr lang="en-US" sz="1200" b="1" dirty="0"/>
              <a:t> in Accomack County</a:t>
            </a:r>
          </a:p>
        </p:txBody>
      </p:sp>
      <p:pic>
        <p:nvPicPr>
          <p:cNvPr id="3" name="Picture 2" descr="Virginia Institute of Marine Science - Tangier Island - The Uppards in Accomack County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37778" r="20813" b="21186"/>
          <a:stretch/>
        </p:blipFill>
        <p:spPr>
          <a:xfrm>
            <a:off x="533400" y="1932801"/>
            <a:ext cx="4124961" cy="2814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6600" y="2173069"/>
            <a:ext cx="609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1938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2514600" y="2357735"/>
            <a:ext cx="762000" cy="2608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horeline Studies Program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" t="11407" r="16191" b="1629"/>
          <a:stretch/>
        </p:blipFill>
        <p:spPr>
          <a:xfrm>
            <a:off x="4343401" y="2164032"/>
            <a:ext cx="4038600" cy="379305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58361" y="1869252"/>
            <a:ext cx="41249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Prince William County, Occoquan Bay</a:t>
            </a:r>
            <a:endParaRPr lang="en-US" sz="1200" b="1" dirty="0"/>
          </a:p>
        </p:txBody>
      </p:sp>
      <p:sp>
        <p:nvSpPr>
          <p:cNvPr id="10" name="Rectangle 9"/>
          <p:cNvSpPr/>
          <p:nvPr/>
        </p:nvSpPr>
        <p:spPr>
          <a:xfrm>
            <a:off x="1" y="5105400"/>
            <a:ext cx="431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learn more about shoreline erosion:</a:t>
            </a:r>
          </a:p>
          <a:p>
            <a:r>
              <a:rPr lang="en-US" dirty="0" smtClean="0"/>
              <a:t>VIMS Shoreline Studies Program</a:t>
            </a:r>
          </a:p>
          <a:p>
            <a:r>
              <a:rPr lang="en-US" sz="1000" dirty="0" smtClean="0"/>
              <a:t>http</a:t>
            </a:r>
            <a:r>
              <a:rPr lang="en-US" sz="1000" dirty="0"/>
              <a:t>://web.vims.edu/physical/research/shoreline/GISData/Flexviewer/SSP_for_web/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 bwMode="auto">
          <a:xfrm>
            <a:off x="916939" y="1066800"/>
            <a:ext cx="776986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 b="1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400" dirty="0" smtClean="0"/>
              <a:t>tidal freshwater systems, barrier islands, bay islands, and shallow water habitat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854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Saltwater intrusion into drinking water and agricultural fields</a:t>
            </a:r>
            <a:endParaRPr lang="en-US" sz="32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0165"/>
            <a:ext cx="9144000" cy="34962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0165"/>
            <a:ext cx="9144000" cy="349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166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u_el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0934" y="2472738"/>
            <a:ext cx="2667000" cy="3451412"/>
          </a:xfrm>
          <a:prstGeom prst="rect">
            <a:avLst/>
          </a:prstGeom>
        </p:spPr>
      </p:pic>
      <p:pic>
        <p:nvPicPr>
          <p:cNvPr id="5" name="Picture 4" descr="glou_surge_road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762000"/>
            <a:ext cx="3988934" cy="5162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9044" y="6324600"/>
            <a:ext cx="3679212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Notice the number of flooded roads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581400" y="5257800"/>
            <a:ext cx="304800" cy="1066800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7828" y="762000"/>
            <a:ext cx="4254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Impacts to evacuation routes and other emergency measures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216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564" y="0"/>
            <a:ext cx="529936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/>
              <a:t>Physical vulnerability by census tract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200" y="6248400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High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7339244" y="5410200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Low</a:t>
            </a:r>
            <a:endParaRPr lang="en-US" sz="900" dirty="0"/>
          </a:p>
        </p:txBody>
      </p:sp>
      <p:sp>
        <p:nvSpPr>
          <p:cNvPr id="7" name="Rectangle 6"/>
          <p:cNvSpPr/>
          <p:nvPr/>
        </p:nvSpPr>
        <p:spPr>
          <a:xfrm>
            <a:off x="838200" y="1981200"/>
            <a:ext cx="2298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elevations below 10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870" y="2904396"/>
            <a:ext cx="3016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volume to surface area ratios</a:t>
            </a:r>
            <a:r>
              <a:rPr lang="en-US" alt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83954" y="3827592"/>
            <a:ext cx="2406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Land cover below 10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ft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38547" y="4750788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Fetch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69691" y="5673982"/>
            <a:ext cx="1235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Tide Range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07696" y="2365854"/>
            <a:ext cx="359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07696" y="3289050"/>
            <a:ext cx="359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07696" y="4212246"/>
            <a:ext cx="359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07696" y="5135442"/>
            <a:ext cx="359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8977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ims.edu/intranet/communications/pubs/_images/75th_logo_rg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19800"/>
            <a:ext cx="3104366" cy="8255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696200" cy="5955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575" y="2291716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Thank you</a:t>
            </a:r>
            <a:endParaRPr lang="en-US" sz="4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5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77724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Precipitation-driven flooding is influenced by…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29000" y="1524000"/>
            <a:ext cx="5562600" cy="4953000"/>
          </a:xfrm>
          <a:noFill/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Rainfall</a:t>
            </a:r>
            <a:r>
              <a:rPr lang="en-US" sz="2400" dirty="0" smtClean="0"/>
              <a:t> (amount and rate)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Topography </a:t>
            </a:r>
            <a:endParaRPr lang="en-US" sz="2400" dirty="0" smtClean="0"/>
          </a:p>
          <a:p>
            <a:pPr marL="933450" lvl="1" indent="-533400">
              <a:lnSpc>
                <a:spcPct val="90000"/>
              </a:lnSpc>
            </a:pPr>
            <a:r>
              <a:rPr lang="en-US" sz="2000" dirty="0" smtClean="0"/>
              <a:t>water runs faster off steep ground and roofs)</a:t>
            </a:r>
            <a:endParaRPr lang="en-US" sz="2000" b="1" dirty="0" smtClean="0">
              <a:solidFill>
                <a:schemeClr val="folHlink"/>
              </a:solidFill>
            </a:endParaRPr>
          </a:p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Type of Soil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 dirty="0" smtClean="0"/>
              <a:t>how permeable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 dirty="0" smtClean="0"/>
              <a:t>how saturated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Developed</a:t>
            </a:r>
            <a:r>
              <a:rPr lang="en-US" sz="2400" dirty="0" smtClean="0"/>
              <a:t> and impervious  land (roads and roofs) 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Vegetation </a:t>
            </a:r>
            <a:endParaRPr lang="en-US" sz="2400" dirty="0" smtClean="0"/>
          </a:p>
          <a:p>
            <a:pPr marL="933450" lvl="1" indent="-533400">
              <a:lnSpc>
                <a:spcPct val="90000"/>
              </a:lnSpc>
            </a:pPr>
            <a:r>
              <a:rPr lang="en-US" sz="2000" dirty="0" smtClean="0"/>
              <a:t>Marsh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sz="2000" dirty="0" smtClean="0"/>
              <a:t>Forest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 b="1" dirty="0" smtClean="0"/>
              <a:t>Size of watershed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endParaRPr lang="en-US" sz="2000" b="1" u="sng" dirty="0" smtClean="0">
              <a:solidFill>
                <a:schemeClr val="folHlink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 dirty="0" smtClean="0">
              <a:solidFill>
                <a:schemeClr val="folHlink"/>
              </a:solidFill>
            </a:endParaRPr>
          </a:p>
          <a:p>
            <a:pPr marL="533400" indent="-533400">
              <a:lnSpc>
                <a:spcPct val="90000"/>
              </a:lnSpc>
            </a:pPr>
            <a:endParaRPr lang="en-US" sz="2000" b="1" dirty="0" smtClean="0">
              <a:solidFill>
                <a:schemeClr val="folHlink"/>
              </a:solidFill>
            </a:endParaRPr>
          </a:p>
        </p:txBody>
      </p:sp>
      <p:pic>
        <p:nvPicPr>
          <p:cNvPr id="3074" name="Picture 2" descr="C:\Documents and Settings\molly\Local Settings\Temporary Internet Files\Content.IE5\1EU2X7ZW\MC900437833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1000" y="1833880"/>
            <a:ext cx="2895600" cy="304292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292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77724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Tidal and Storm surge flooding </a:t>
            </a:r>
            <a:r>
              <a:rPr lang="en-US" sz="3200" dirty="0"/>
              <a:t>is influenced by…</a:t>
            </a:r>
            <a:endParaRPr lang="en-US" sz="3200" dirty="0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91000" y="1600200"/>
            <a:ext cx="4953000" cy="4953000"/>
          </a:xfrm>
          <a:noFill/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Tidal cycles</a:t>
            </a:r>
            <a:endParaRPr lang="en-US" sz="2800" dirty="0" smtClean="0"/>
          </a:p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Elevation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Storm Characteristics (pressure systems)</a:t>
            </a:r>
            <a:endParaRPr lang="en-US" sz="2800" dirty="0" smtClean="0"/>
          </a:p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Natural shoreline  </a:t>
            </a:r>
            <a:endParaRPr lang="en-US" sz="2800" dirty="0" smtClean="0"/>
          </a:p>
          <a:p>
            <a:pPr marL="933450" lvl="1" indent="-533400">
              <a:lnSpc>
                <a:spcPct val="90000"/>
              </a:lnSpc>
            </a:pPr>
            <a:r>
              <a:rPr lang="en-US" dirty="0" smtClean="0"/>
              <a:t>Marsh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dirty="0" smtClean="0"/>
              <a:t>Beach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Shoreline stability (erosion potential)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b="1" dirty="0" smtClean="0"/>
              <a:t>Local and global water levels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endParaRPr lang="en-US" sz="2800" b="1" u="sng" dirty="0" smtClean="0">
              <a:solidFill>
                <a:schemeClr val="folHlink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800" b="1" dirty="0" smtClean="0">
              <a:solidFill>
                <a:schemeClr val="folHlink"/>
              </a:solidFill>
            </a:endParaRPr>
          </a:p>
          <a:p>
            <a:pPr marL="533400" indent="-533400">
              <a:lnSpc>
                <a:spcPct val="90000"/>
              </a:lnSpc>
            </a:pPr>
            <a:endParaRPr lang="en-US" sz="2800" b="1" dirty="0" smtClean="0">
              <a:solidFill>
                <a:schemeClr val="folHlink"/>
              </a:solidFill>
            </a:endParaRPr>
          </a:p>
        </p:txBody>
      </p:sp>
      <p:pic>
        <p:nvPicPr>
          <p:cNvPr id="2050" name="Picture 2" descr="C:\Documents and Settings\molly.vims\Local Settings\Temporary Internet Files\Content.IE5\W5YR8X2F\MC90003633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286001"/>
            <a:ext cx="3737448" cy="19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096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62000" y="1015425"/>
            <a:ext cx="3886200" cy="4191000"/>
            <a:chOff x="1371600" y="609600"/>
            <a:chExt cx="3886200" cy="4191000"/>
          </a:xfrm>
        </p:grpSpPr>
        <p:sp>
          <p:nvSpPr>
            <p:cNvPr id="2" name="Rectangle 1"/>
            <p:cNvSpPr/>
            <p:nvPr/>
          </p:nvSpPr>
          <p:spPr>
            <a:xfrm>
              <a:off x="1371600" y="609600"/>
              <a:ext cx="3886200" cy="419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573794" y="826803"/>
              <a:ext cx="1676400" cy="762000"/>
              <a:chOff x="762000" y="1143000"/>
              <a:chExt cx="1676400" cy="7620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762000" y="1143000"/>
                <a:ext cx="1600200" cy="762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62000" y="1339334"/>
                <a:ext cx="167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Flood Sources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440694" y="826803"/>
              <a:ext cx="1676400" cy="762000"/>
              <a:chOff x="2628900" y="1143000"/>
              <a:chExt cx="1676400" cy="76200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667000" y="1143000"/>
                <a:ext cx="1600200" cy="762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628900" y="1218610"/>
                <a:ext cx="1676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Changing Conditions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573794" y="1741203"/>
              <a:ext cx="1600200" cy="25908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18600" y="1741203"/>
              <a:ext cx="1600200" cy="259080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73794" y="1969803"/>
              <a:ext cx="16764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Rainfall &amp;</a:t>
              </a:r>
            </a:p>
            <a:p>
              <a:r>
                <a:rPr lang="en-US" dirty="0" smtClean="0"/>
                <a:t>Snowmelt</a:t>
              </a:r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 smtClean="0"/>
                <a:t>Extreme Tides</a:t>
              </a:r>
            </a:p>
            <a:p>
              <a:endParaRPr lang="en-US" dirty="0"/>
            </a:p>
            <a:p>
              <a:r>
                <a:rPr lang="en-US" dirty="0" smtClean="0"/>
                <a:t>Storm Surge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18600" y="1969803"/>
              <a:ext cx="16764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Development</a:t>
              </a:r>
            </a:p>
            <a:p>
              <a:endParaRPr lang="en-US" dirty="0"/>
            </a:p>
            <a:p>
              <a:r>
                <a:rPr lang="en-US" dirty="0" smtClean="0"/>
                <a:t>Storm Frequency/ Intensity</a:t>
              </a:r>
            </a:p>
            <a:p>
              <a:endParaRPr lang="en-US" dirty="0"/>
            </a:p>
            <a:p>
              <a:r>
                <a:rPr lang="en-US" dirty="0" smtClean="0"/>
                <a:t>Sea Level Rise</a:t>
              </a:r>
              <a:endParaRPr lang="en-US" dirty="0"/>
            </a:p>
          </p:txBody>
        </p:sp>
        <p:cxnSp>
          <p:nvCxnSpPr>
            <p:cNvPr id="28" name="Elbow Connector 27"/>
            <p:cNvCxnSpPr/>
            <p:nvPr/>
          </p:nvCxnSpPr>
          <p:spPr>
            <a:xfrm rot="10800000" flipV="1">
              <a:off x="2640594" y="2122203"/>
              <a:ext cx="878007" cy="76200"/>
            </a:xfrm>
            <a:prstGeom prst="bentConnector3">
              <a:avLst>
                <a:gd name="adj1" fmla="val 29793"/>
              </a:avLst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stCxn id="22" idx="1"/>
            </p:cNvCxnSpPr>
            <p:nvPr/>
          </p:nvCxnSpPr>
          <p:spPr>
            <a:xfrm rot="10800000">
              <a:off x="2640594" y="2350804"/>
              <a:ext cx="878007" cy="634663"/>
            </a:xfrm>
            <a:prstGeom prst="bentConnector3">
              <a:avLst>
                <a:gd name="adj1" fmla="val 31347"/>
              </a:avLst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>
              <a:stCxn id="22" idx="1"/>
            </p:cNvCxnSpPr>
            <p:nvPr/>
          </p:nvCxnSpPr>
          <p:spPr>
            <a:xfrm rot="10800000" flipV="1">
              <a:off x="2963592" y="2985465"/>
              <a:ext cx="555009" cy="279695"/>
            </a:xfrm>
            <a:prstGeom prst="bentConnector3">
              <a:avLst/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2869194" y="3643016"/>
              <a:ext cx="649407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 rot="10800000">
              <a:off x="2963592" y="3341403"/>
              <a:ext cx="555009" cy="457200"/>
            </a:xfrm>
            <a:prstGeom prst="bentConnector3">
              <a:avLst/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22" idx="1"/>
            </p:cNvCxnSpPr>
            <p:nvPr/>
          </p:nvCxnSpPr>
          <p:spPr>
            <a:xfrm rot="10800000" flipV="1">
              <a:off x="3250194" y="2985466"/>
              <a:ext cx="268406" cy="813138"/>
            </a:xfrm>
            <a:prstGeom prst="bentConnector2">
              <a:avLst/>
            </a:prstGeom>
            <a:ln w="2857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3646608" y="5435025"/>
            <a:ext cx="354936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Flood damage</a:t>
            </a:r>
            <a:endParaRPr lang="en-US" sz="3200" dirty="0"/>
          </a:p>
        </p:txBody>
      </p:sp>
      <p:sp>
        <p:nvSpPr>
          <p:cNvPr id="3" name="Down Arrow 2"/>
          <p:cNvSpPr/>
          <p:nvPr/>
        </p:nvSpPr>
        <p:spPr>
          <a:xfrm>
            <a:off x="5105400" y="4325366"/>
            <a:ext cx="631777" cy="1005929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6324600" y="1015425"/>
            <a:ext cx="1931406" cy="4195465"/>
            <a:chOff x="5459994" y="609600"/>
            <a:chExt cx="1931406" cy="4195465"/>
          </a:xfrm>
        </p:grpSpPr>
        <p:sp>
          <p:nvSpPr>
            <p:cNvPr id="50" name="Rectangle 49"/>
            <p:cNvSpPr/>
            <p:nvPr/>
          </p:nvSpPr>
          <p:spPr>
            <a:xfrm>
              <a:off x="5459994" y="609600"/>
              <a:ext cx="1931406" cy="419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562600" y="826803"/>
              <a:ext cx="1676400" cy="762000"/>
              <a:chOff x="6438900" y="1143000"/>
              <a:chExt cx="1676400" cy="7620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477000" y="1143000"/>
                <a:ext cx="1600200" cy="76200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438900" y="1218610"/>
                <a:ext cx="1676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Floodplain Occupancy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5638800" y="1741203"/>
              <a:ext cx="1600200" cy="259080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38800" y="1969803"/>
              <a:ext cx="16764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Infrastructure</a:t>
              </a:r>
            </a:p>
            <a:p>
              <a:r>
                <a:rPr lang="en-US" dirty="0" smtClean="0"/>
                <a:t>Residences</a:t>
              </a:r>
            </a:p>
            <a:p>
              <a:r>
                <a:rPr lang="en-US" dirty="0" smtClean="0"/>
                <a:t>Businesses</a:t>
              </a:r>
            </a:p>
            <a:p>
              <a:r>
                <a:rPr lang="en-US" dirty="0" smtClean="0"/>
                <a:t>Agriculture</a:t>
              </a:r>
            </a:p>
            <a:p>
              <a:endParaRPr lang="en-US" dirty="0"/>
            </a:p>
            <a:p>
              <a:r>
                <a:rPr lang="en-US" dirty="0" smtClean="0"/>
                <a:t>People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86400" y="4343400"/>
              <a:ext cx="1819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i="1" dirty="0" smtClean="0"/>
                <a:t>Vulnerability</a:t>
              </a:r>
              <a:endParaRPr lang="en-US" sz="2400" b="1" i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057401" y="4684964"/>
            <a:ext cx="99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Risk</a:t>
            </a:r>
            <a:endParaRPr lang="en-US" sz="3600" i="1" dirty="0"/>
          </a:p>
        </p:txBody>
      </p:sp>
      <p:sp>
        <p:nvSpPr>
          <p:cNvPr id="31" name="Cross 30"/>
          <p:cNvSpPr/>
          <p:nvPr/>
        </p:nvSpPr>
        <p:spPr>
          <a:xfrm>
            <a:off x="5105400" y="2806375"/>
            <a:ext cx="631777" cy="724763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22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410200"/>
            <a:ext cx="9144000" cy="1447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main types of flooding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4191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solidFill>
                  <a:prstClr val="black"/>
                </a:solidFill>
              </a:rPr>
              <a:t>Nuisance flooding</a:t>
            </a:r>
          </a:p>
          <a:p>
            <a:pPr lvl="1"/>
            <a:r>
              <a:rPr lang="en-US" sz="3200" dirty="0">
                <a:solidFill>
                  <a:prstClr val="black"/>
                </a:solidFill>
              </a:rPr>
              <a:t>Damage per event </a:t>
            </a:r>
            <a:r>
              <a:rPr lang="en-US" sz="3200" b="1" dirty="0">
                <a:solidFill>
                  <a:srgbClr val="FF0000"/>
                </a:solidFill>
              </a:rPr>
              <a:t>$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en-US" sz="3200" dirty="0">
                <a:solidFill>
                  <a:prstClr val="black"/>
                </a:solidFill>
              </a:rPr>
              <a:t> Frequency </a:t>
            </a:r>
            <a:r>
              <a:rPr lang="en-US" sz="32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✔✔✔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1676400"/>
            <a:ext cx="45666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solidFill>
                  <a:prstClr val="black"/>
                </a:solidFill>
              </a:rPr>
              <a:t>Storm Surge</a:t>
            </a:r>
          </a:p>
          <a:p>
            <a:pPr lvl="1"/>
            <a:r>
              <a:rPr lang="en-US" sz="3200" dirty="0">
                <a:solidFill>
                  <a:prstClr val="black"/>
                </a:solidFill>
              </a:rPr>
              <a:t>Damage per event </a:t>
            </a:r>
            <a:r>
              <a:rPr lang="en-US" sz="3200" b="1" dirty="0">
                <a:solidFill>
                  <a:srgbClr val="FF0000"/>
                </a:solidFill>
              </a:rPr>
              <a:t>$$$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en-US" sz="3200" dirty="0">
                <a:solidFill>
                  <a:prstClr val="black"/>
                </a:solidFill>
              </a:rPr>
              <a:t> Frequency </a:t>
            </a:r>
            <a:r>
              <a:rPr lang="en-US" sz="32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5" descr="car in floo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734852"/>
            <a:ext cx="3886200" cy="2608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981200" y="6066546"/>
            <a:ext cx="22132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Photo by Marvin </a:t>
            </a:r>
            <a:r>
              <a:rPr lang="en-US" sz="1200" dirty="0" err="1" smtClean="0">
                <a:solidFill>
                  <a:prstClr val="black"/>
                </a:solidFill>
              </a:rPr>
              <a:t>Nauman</a:t>
            </a:r>
            <a:r>
              <a:rPr lang="en-US" sz="1200" dirty="0" smtClean="0">
                <a:solidFill>
                  <a:prstClr val="black"/>
                </a:solidFill>
              </a:rPr>
              <a:t>/FEMA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9" name="Picture 8" descr="Flooded home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69" y="3505200"/>
            <a:ext cx="4694231" cy="3058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582908" y="6229809"/>
            <a:ext cx="2327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Photo by Jocelyn </a:t>
            </a:r>
            <a:r>
              <a:rPr lang="en-US" sz="1200" dirty="0" err="1">
                <a:solidFill>
                  <a:prstClr val="black"/>
                </a:solidFill>
              </a:rPr>
              <a:t>Augustino</a:t>
            </a:r>
            <a:r>
              <a:rPr lang="en-US" sz="1200" dirty="0">
                <a:solidFill>
                  <a:prstClr val="black"/>
                </a:solidFill>
              </a:rPr>
              <a:t>/FEMA</a:t>
            </a:r>
          </a:p>
        </p:txBody>
      </p:sp>
    </p:spTree>
    <p:extLst>
      <p:ext uri="{BB962C8B-B14F-4D97-AF65-F5344CB8AC3E}">
        <p14:creationId xmlns:p14="http://schemas.microsoft.com/office/powerpoint/2010/main" val="2046706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609600"/>
            <a:ext cx="4648200" cy="11353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Changes in Nuisance flooding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41606" y="5484361"/>
            <a:ext cx="4326194" cy="1297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81639" tIns="496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endParaRPr lang="en-GB" sz="1000" b="1" dirty="0" smtClean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GB" sz="1000" b="1" dirty="0" smtClean="0">
                <a:solidFill>
                  <a:srgbClr val="000000"/>
                </a:solidFill>
              </a:rPr>
              <a:t>Earth's </a:t>
            </a:r>
            <a:r>
              <a:rPr lang="en-GB" sz="1000" b="1" dirty="0">
                <a:solidFill>
                  <a:srgbClr val="000000"/>
                </a:solidFill>
              </a:rPr>
              <a:t>Future</a:t>
            </a:r>
            <a:r>
              <a:rPr lang="en-GB" sz="1000" dirty="0">
                <a:solidFill>
                  <a:srgbClr val="000000"/>
                </a:solidFill>
              </a:rPr>
              <a:t/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3"/>
              </a:rPr>
              <a:t>Volume 2, Issue 12, </a:t>
            </a:r>
            <a:r>
              <a:rPr lang="en-GB" sz="1000" dirty="0">
                <a:solidFill>
                  <a:srgbClr val="000000"/>
                </a:solidFill>
              </a:rPr>
              <a:t>pages 579-600, 18 DEC 2014 DOI: 10.1002/2014EF000272</a:t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4"/>
              </a:rPr>
              <a:t>http://onlinelibrary.wiley.com/doi/10.1002/2014EF000272/full#eft254-fig-0003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963684"/>
            <a:ext cx="3412442" cy="311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1"/>
          <p:cNvSpPr txBox="1">
            <a:spLocks noChangeArrowheads="1"/>
          </p:cNvSpPr>
          <p:nvPr/>
        </p:nvSpPr>
        <p:spPr>
          <a:xfrm>
            <a:off x="4724400" y="5334000"/>
            <a:ext cx="4326194" cy="362198"/>
          </a:xfrm>
          <a:prstGeom prst="rect">
            <a:avLst/>
          </a:prstGeom>
        </p:spPr>
        <p:txBody>
          <a:bodyPr vert="horz" lIns="91440" tIns="12801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Lucida Sans"/>
                <a:ea typeface="+mj-ea"/>
                <a:cs typeface="+mj-cs"/>
              </a:defRPr>
            </a:lvl1pPr>
          </a:lstStyle>
          <a:p>
            <a:pPr algn="l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900" dirty="0"/>
              <a:t>Sweet, W. V. and Park, J. (2014</a:t>
            </a:r>
            <a:r>
              <a:rPr lang="en-US" sz="900" dirty="0" smtClean="0"/>
              <a:t>) </a:t>
            </a:r>
            <a:r>
              <a:rPr lang="en-GB" sz="900" dirty="0" smtClean="0"/>
              <a:t>From the extreme to the mean: Acceleration and tipping points of coastal inundation from sea level rise</a:t>
            </a:r>
            <a:endParaRPr lang="en-GB" sz="9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924" y="1203463"/>
            <a:ext cx="3401795" cy="4319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206" y="5976851"/>
            <a:ext cx="4630994" cy="804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81639" tIns="496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GB" sz="1000" b="1" dirty="0">
                <a:solidFill>
                  <a:srgbClr val="000000"/>
                </a:solidFill>
              </a:rPr>
              <a:t>Earth's Future</a:t>
            </a:r>
            <a:r>
              <a:rPr lang="en-GB" sz="1000" dirty="0">
                <a:solidFill>
                  <a:srgbClr val="000000"/>
                </a:solidFill>
              </a:rPr>
              <a:t/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7"/>
              </a:rPr>
              <a:t>Volume 2, Issue 8, </a:t>
            </a:r>
            <a:r>
              <a:rPr lang="en-GB" sz="1000" dirty="0">
                <a:solidFill>
                  <a:srgbClr val="000000"/>
                </a:solidFill>
              </a:rPr>
              <a:t>pages 362-382, 11 AUG 2014 DOI: 10.1002/2014EF000252</a:t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8"/>
              </a:rPr>
              <a:t>http://onlinelibrary.wiley.com/doi/10.1002/2014EF000252/full#eft240-fig-0005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5540668"/>
            <a:ext cx="4572000" cy="5078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900" dirty="0" smtClean="0">
                <a:latin typeface="Lucida Sans" panose="020B0602030504020204" pitchFamily="34" charset="0"/>
              </a:rPr>
              <a:t>Ezer, T. and Atkinson, L. P. (2014), Accelerated flooding along the U.S. East Coast: On the impact of sea‐level rise, tides, storms, the Gulf Stream, and the North Atlantic Oscillations. </a:t>
            </a:r>
            <a:endParaRPr lang="en-US" sz="9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2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4716945" cy="377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15200" y="5638800"/>
            <a:ext cx="88764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lIns="81639" tIns="496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GB" sz="1000" b="1" dirty="0">
                <a:solidFill>
                  <a:srgbClr val="000000"/>
                </a:solidFill>
              </a:rPr>
              <a:t>Earth's Future</a:t>
            </a:r>
            <a:r>
              <a:rPr lang="en-GB" sz="1000" dirty="0">
                <a:solidFill>
                  <a:srgbClr val="000000"/>
                </a:solidFill>
              </a:rPr>
              <a:t/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5"/>
              </a:rPr>
              <a:t>Volume 2, Issue 8, </a:t>
            </a:r>
            <a:r>
              <a:rPr lang="en-GB" sz="1000" dirty="0">
                <a:solidFill>
                  <a:srgbClr val="000000"/>
                </a:solidFill>
              </a:rPr>
              <a:t>pages 362-382, 11 AUG 2014 DOI: 10.1002/2014EF000252</a:t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  <a:hlinkClick r:id="rId6"/>
              </a:rPr>
              <a:t>http://onlinelibrary.wiley.com/doi/10.1002/2014EF000252/full#eft240-fig-0006</a:t>
            </a:r>
          </a:p>
        </p:txBody>
      </p:sp>
      <p:sp>
        <p:nvSpPr>
          <p:cNvPr id="6" name="Rectangle 5"/>
          <p:cNvSpPr/>
          <p:nvPr/>
        </p:nvSpPr>
        <p:spPr>
          <a:xfrm>
            <a:off x="115200" y="5181600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smtClean="0">
                <a:latin typeface="Lucida Sans" panose="020B0602030504020204" pitchFamily="34" charset="0"/>
              </a:rPr>
              <a:t>Ezer, T. and Atkinson, L. P. (2014), Accelerated flooding along the U.S. East Coast: On the impact of sea‐level rise, tides, storms, the Gulf Stream, and the North Atlantic Oscillations. </a:t>
            </a:r>
            <a:endParaRPr lang="en-US" sz="900" dirty="0">
              <a:latin typeface="Lucida Sans" panose="020B0602030504020204" pitchFamily="34" charset="0"/>
            </a:endParaRPr>
          </a:p>
        </p:txBody>
      </p:sp>
      <p:pic>
        <p:nvPicPr>
          <p:cNvPr id="3" name="Picture 2" descr="Sea Level Trends - NOAA Tides and Currents - Mozilla Firefox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3" t="16667" r="4846" b="8132"/>
          <a:stretch/>
        </p:blipFill>
        <p:spPr>
          <a:xfrm>
            <a:off x="4876800" y="2362200"/>
            <a:ext cx="3814244" cy="344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876800" y="6087841"/>
            <a:ext cx="3814244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smtClean="0"/>
              <a:t>http://tidesandcurrents.noaa.gov/sltrends/sltrends.html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0" y="819834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Sea level changes are </a:t>
            </a:r>
            <a:r>
              <a:rPr lang="en-US" sz="2400" u="sng" dirty="0" smtClean="0"/>
              <a:t>one</a:t>
            </a:r>
            <a:r>
              <a:rPr lang="en-US" sz="2400" dirty="0" smtClean="0"/>
              <a:t> driver of increased nuisance flooding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13661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3769"/>
            <a:ext cx="82296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dirty="0"/>
              <a:t>In the </a:t>
            </a:r>
            <a:r>
              <a:rPr lang="en-US" sz="2000" dirty="0" smtClean="0"/>
              <a:t>mid-Atlantic</a:t>
            </a:r>
            <a:r>
              <a:rPr lang="en-US" sz="2000" dirty="0"/>
              <a:t>, between </a:t>
            </a:r>
            <a:r>
              <a:rPr lang="en-US" sz="2000" b="1" dirty="0" smtClean="0"/>
              <a:t>~900,000 </a:t>
            </a:r>
            <a:r>
              <a:rPr lang="en-US" sz="2000" b="1" dirty="0"/>
              <a:t>and 3,400,000 people </a:t>
            </a:r>
            <a:r>
              <a:rPr lang="en-US" sz="2000" dirty="0" smtClean="0"/>
              <a:t>(~3-10 </a:t>
            </a:r>
            <a:r>
              <a:rPr lang="en-US" sz="2000" dirty="0"/>
              <a:t>% of the total </a:t>
            </a:r>
            <a:r>
              <a:rPr lang="en-US" sz="2000" dirty="0" smtClean="0"/>
              <a:t>coastal population) </a:t>
            </a:r>
            <a:r>
              <a:rPr lang="en-US" sz="2000" dirty="0"/>
              <a:t>live on low-lying </a:t>
            </a:r>
            <a:r>
              <a:rPr lang="en-US" sz="2000" dirty="0" smtClean="0"/>
              <a:t>land.</a:t>
            </a:r>
            <a:br>
              <a:rPr lang="en-US" sz="2000" dirty="0" smtClean="0"/>
            </a:b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1828799" y="4174867"/>
            <a:ext cx="54863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https://www.fema.gov/statistics-calendar-year/loss-dollars-paid-calendar-year</a:t>
            </a:r>
            <a:endParaRPr lang="en-US" sz="12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739965"/>
              </p:ext>
            </p:extLst>
          </p:nvPr>
        </p:nvGraphicFramePr>
        <p:xfrm>
          <a:off x="4419600" y="1828800"/>
          <a:ext cx="4267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621989"/>
              </p:ext>
            </p:extLst>
          </p:nvPr>
        </p:nvGraphicFramePr>
        <p:xfrm>
          <a:off x="152400" y="1828800"/>
          <a:ext cx="4267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9872" y="4545449"/>
            <a:ext cx="7978327" cy="11695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Flooding and flood losses are increasing</a:t>
            </a:r>
          </a:p>
          <a:p>
            <a:pPr algn="ctr"/>
            <a:endParaRPr lang="en-US" sz="1400" dirty="0">
              <a:solidFill>
                <a:prstClr val="black"/>
              </a:solidFill>
            </a:endParaRPr>
          </a:p>
          <a:p>
            <a:pPr algn="ctr"/>
            <a:r>
              <a:rPr lang="en-US" sz="2800" dirty="0">
                <a:solidFill>
                  <a:prstClr val="black"/>
                </a:solidFill>
              </a:rPr>
              <a:t>Increases are expected to continue</a:t>
            </a:r>
          </a:p>
        </p:txBody>
      </p:sp>
      <p:sp>
        <p:nvSpPr>
          <p:cNvPr id="3" name="Rectangle 2"/>
          <p:cNvSpPr/>
          <p:nvPr/>
        </p:nvSpPr>
        <p:spPr>
          <a:xfrm>
            <a:off x="4343400" y="139716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Rising Sea Level and More Severe Storms Threaten Eastern Seaboard. EPA Assessment of Climate Change Impacts on Mid-Atlantic Coast Released Friday, Jan. 1</a:t>
            </a:r>
            <a:br>
              <a:rPr lang="en-US" sz="900" dirty="0"/>
            </a:b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2532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graph by Andrea Booher taken on 09/20/2003 in Virgi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870" y="3783656"/>
            <a:ext cx="4382916" cy="292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78635" y="6428600"/>
            <a:ext cx="2937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by Andrea </a:t>
            </a:r>
            <a:r>
              <a:rPr lang="en-US" sz="1200" dirty="0" err="1">
                <a:solidFill>
                  <a:schemeClr val="bg1"/>
                </a:solidFill>
              </a:rPr>
              <a:t>Booher</a:t>
            </a:r>
            <a:r>
              <a:rPr lang="en-US" sz="1200" dirty="0">
                <a:solidFill>
                  <a:schemeClr val="bg1"/>
                </a:solidFill>
              </a:rPr>
              <a:t>/FEMA News Photo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5" t="7398" r="9661" b="7507"/>
          <a:stretch/>
        </p:blipFill>
        <p:spPr>
          <a:xfrm>
            <a:off x="356803" y="1295400"/>
            <a:ext cx="3986597" cy="541019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45851"/>
              </p:ext>
            </p:extLst>
          </p:nvPr>
        </p:nvGraphicFramePr>
        <p:xfrm>
          <a:off x="4593186" y="1209040"/>
          <a:ext cx="2133600" cy="244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066800"/>
              </a:tblGrid>
              <a:tr h="43688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Locality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Vulnerable</a:t>
                      </a:r>
                      <a:r>
                        <a:rPr lang="en-US" sz="1050" baseline="0" dirty="0" smtClean="0"/>
                        <a:t> land (sq. mi)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Accomack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208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Northampton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186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Virginia Beach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Chesapeake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25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Gloucester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24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Mathews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17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James City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14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King William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14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33778"/>
              </p:ext>
            </p:extLst>
          </p:nvPr>
        </p:nvGraphicFramePr>
        <p:xfrm>
          <a:off x="6787102" y="1209040"/>
          <a:ext cx="2133600" cy="235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990600"/>
              </a:tblGrid>
              <a:tr h="43688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Locality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Vulnerable</a:t>
                      </a:r>
                      <a:r>
                        <a:rPr lang="en-US" sz="1050" baseline="0" dirty="0" smtClean="0"/>
                        <a:t> land (sq. mi)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Poquoson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11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York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Newport</a:t>
                      </a:r>
                      <a:r>
                        <a:rPr lang="en-US" sz="1050" baseline="0" dirty="0" smtClean="0"/>
                        <a:t> News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Hampton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Portsmouth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Norfolk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US" sz="1050" dirty="0"/>
                    </a:p>
                  </a:txBody>
                  <a:tcPr/>
                </a:tc>
              </a:tr>
              <a:tr h="202319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Others (collective)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53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4800" y="572869"/>
            <a:ext cx="8610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Impacts to infrastructure </a:t>
            </a:r>
          </a:p>
        </p:txBody>
      </p:sp>
      <p:sp>
        <p:nvSpPr>
          <p:cNvPr id="4" name="Rectangle 3"/>
          <p:cNvSpPr/>
          <p:nvPr/>
        </p:nvSpPr>
        <p:spPr>
          <a:xfrm>
            <a:off x="5105400" y="762000"/>
            <a:ext cx="3765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(houses, roads, tunnels, rails, airports)</a:t>
            </a:r>
          </a:p>
        </p:txBody>
      </p:sp>
    </p:spTree>
    <p:extLst>
      <p:ext uri="{BB962C8B-B14F-4D97-AF65-F5344CB8AC3E}">
        <p14:creationId xmlns:p14="http://schemas.microsoft.com/office/powerpoint/2010/main" val="13030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5.5|12.2|5.3|10.4|19.7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5.5|12.2|5.3|10.4|19.7|5.4"/>
</p:tagLst>
</file>

<file path=ppt/theme/theme1.xml><?xml version="1.0" encoding="utf-8"?>
<a:theme xmlns:a="http://schemas.openxmlformats.org/drawingml/2006/main" name="vims_light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3298</TotalTime>
  <Words>660</Words>
  <Application>Microsoft Macintosh PowerPoint</Application>
  <PresentationFormat>On-screen Show (4:3)</PresentationFormat>
  <Paragraphs>153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vims_light_template</vt:lpstr>
      <vt:lpstr>Coastal Flooding and Societal Impacts </vt:lpstr>
      <vt:lpstr>Precipitation-driven flooding is influenced by…</vt:lpstr>
      <vt:lpstr>Tidal and Storm surge flooding is influenced by…</vt:lpstr>
      <vt:lpstr>PowerPoint Presentation</vt:lpstr>
      <vt:lpstr>Two main types of flooding</vt:lpstr>
      <vt:lpstr>Changes in Nuisance flooding</vt:lpstr>
      <vt:lpstr>PowerPoint Presentation</vt:lpstr>
      <vt:lpstr>In the mid-Atlantic, between ~900,000 and 3,400,000 people (~3-10 % of the total coastal population) live on low-lying land. </vt:lpstr>
      <vt:lpstr>PowerPoint Presentation</vt:lpstr>
      <vt:lpstr>Reduced capacity of stormwater systems &amp; Increased wastewater overflows</vt:lpstr>
      <vt:lpstr>Increased shoreline erosion &amp; Loss of ecosystems</vt:lpstr>
      <vt:lpstr>Saltwater intrusion into drinking water and agricultural fields</vt:lpstr>
      <vt:lpstr>PowerPoint Presentation</vt:lpstr>
      <vt:lpstr>Physical vulnerability by census tract</vt:lpstr>
      <vt:lpstr>Thank you</vt:lpstr>
    </vt:vector>
  </TitlesOfParts>
  <Company>VIMS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Hill Briefing</dc:title>
  <dc:creator>Molly M Roggero</dc:creator>
  <cp:lastModifiedBy>AMS</cp:lastModifiedBy>
  <cp:revision>42</cp:revision>
  <dcterms:created xsi:type="dcterms:W3CDTF">2015-03-04T20:37:22Z</dcterms:created>
  <dcterms:modified xsi:type="dcterms:W3CDTF">2015-04-13T17:41:09Z</dcterms:modified>
</cp:coreProperties>
</file>