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4" r:id="rId6"/>
    <p:sldId id="261" r:id="rId7"/>
    <p:sldId id="263" r:id="rId8"/>
    <p:sldId id="266" r:id="rId9"/>
    <p:sldId id="274" r:id="rId10"/>
    <p:sldId id="265" r:id="rId11"/>
    <p:sldId id="267" r:id="rId12"/>
    <p:sldId id="268" r:id="rId13"/>
    <p:sldId id="269" r:id="rId14"/>
    <p:sldId id="270" r:id="rId15"/>
    <p:sldId id="275" r:id="rId16"/>
    <p:sldId id="273" r:id="rId17"/>
    <p:sldId id="260" r:id="rId18"/>
  </p:sldIdLst>
  <p:sldSz cx="6858000" cy="51435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nQuSpAf3uhcUkbe2ay0QFQ==" hashData="3BG8lobzPlSPew7o5s9OtIHFqco="/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234"/>
    <a:srgbClr val="646569"/>
    <a:srgbClr val="002D73"/>
    <a:srgbClr val="1F3261"/>
    <a:srgbClr val="007681"/>
    <a:srgbClr val="458993"/>
    <a:srgbClr val="6A86B8"/>
    <a:srgbClr val="F7A800"/>
    <a:srgbClr val="FFD100"/>
    <a:srgbClr val="8A8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2512" autoAdjust="0"/>
  </p:normalViewPr>
  <p:slideViewPr>
    <p:cSldViewPr snapToGrid="0">
      <p:cViewPr varScale="1">
        <p:scale>
          <a:sx n="124" d="100"/>
          <a:sy n="124" d="100"/>
        </p:scale>
        <p:origin x="-96" y="-448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7C612-3E4A-4D4C-BF06-736B3BBE806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D9A5FD-029B-4EC7-8817-23FB267D1DA2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Gov. Office of Storm Recovery</a:t>
          </a:r>
          <a:endParaRPr lang="en-US" dirty="0"/>
        </a:p>
      </dgm:t>
    </dgm:pt>
    <dgm:pt modelId="{B684BECD-B135-48FF-A0A2-5FD4BBE62389}" type="parTrans" cxnId="{0843B6BF-C3CF-4A1A-8D01-02E60AF5E30B}">
      <dgm:prSet/>
      <dgm:spPr/>
      <dgm:t>
        <a:bodyPr/>
        <a:lstStyle/>
        <a:p>
          <a:endParaRPr lang="en-US"/>
        </a:p>
      </dgm:t>
    </dgm:pt>
    <dgm:pt modelId="{BA06B2AD-F91D-472A-9D51-1E39A4F15A0D}" type="sibTrans" cxnId="{0843B6BF-C3CF-4A1A-8D01-02E60AF5E30B}">
      <dgm:prSet/>
      <dgm:spPr/>
      <dgm:t>
        <a:bodyPr/>
        <a:lstStyle/>
        <a:p>
          <a:endParaRPr lang="en-US"/>
        </a:p>
      </dgm:t>
    </dgm:pt>
    <dgm:pt modelId="{D2EE1F94-B68C-4D83-94F7-CDF0AE2D48D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NY RISING</a:t>
          </a:r>
          <a:endParaRPr lang="en-US" dirty="0"/>
        </a:p>
      </dgm:t>
    </dgm:pt>
    <dgm:pt modelId="{2D81E0C0-2154-4999-85AF-9B1BC8A9A7E3}" type="parTrans" cxnId="{8640A1A5-F809-407E-B09C-818B789349AA}">
      <dgm:prSet/>
      <dgm:spPr/>
      <dgm:t>
        <a:bodyPr/>
        <a:lstStyle/>
        <a:p>
          <a:endParaRPr lang="en-US"/>
        </a:p>
      </dgm:t>
    </dgm:pt>
    <dgm:pt modelId="{34EB75E7-CF0F-45F8-9941-013C1DEC81FC}" type="sibTrans" cxnId="{8640A1A5-F809-407E-B09C-818B789349AA}">
      <dgm:prSet/>
      <dgm:spPr/>
      <dgm:t>
        <a:bodyPr/>
        <a:lstStyle/>
        <a:p>
          <a:endParaRPr lang="en-US"/>
        </a:p>
      </dgm:t>
    </dgm:pt>
    <dgm:pt modelId="{FC15C71F-28A7-4C7E-B9AD-768E75847F4E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Housing Recovery</a:t>
          </a:r>
          <a:endParaRPr lang="en-US" dirty="0"/>
        </a:p>
      </dgm:t>
    </dgm:pt>
    <dgm:pt modelId="{CFCA9861-1433-4AF4-B0FC-8E11D909950F}" type="parTrans" cxnId="{65488909-F456-43FB-8A27-1BB8CA0C69AC}">
      <dgm:prSet/>
      <dgm:spPr/>
      <dgm:t>
        <a:bodyPr/>
        <a:lstStyle/>
        <a:p>
          <a:endParaRPr lang="en-US"/>
        </a:p>
      </dgm:t>
    </dgm:pt>
    <dgm:pt modelId="{A304F85D-9068-4C93-8060-6DB12D1E0111}" type="sibTrans" cxnId="{65488909-F456-43FB-8A27-1BB8CA0C69AC}">
      <dgm:prSet/>
      <dgm:spPr/>
      <dgm:t>
        <a:bodyPr/>
        <a:lstStyle/>
        <a:p>
          <a:endParaRPr lang="en-US"/>
        </a:p>
      </dgm:t>
    </dgm:pt>
    <dgm:pt modelId="{719A9C30-D02D-4EB8-9D91-FC335DB6588A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Small Business</a:t>
          </a:r>
          <a:endParaRPr lang="en-US" dirty="0"/>
        </a:p>
      </dgm:t>
    </dgm:pt>
    <dgm:pt modelId="{E592053D-92ED-42F4-8B01-79DFD2D5B942}" type="parTrans" cxnId="{EC99520F-35FE-4C7F-8B15-D34F19905C76}">
      <dgm:prSet/>
      <dgm:spPr/>
      <dgm:t>
        <a:bodyPr/>
        <a:lstStyle/>
        <a:p>
          <a:endParaRPr lang="en-US"/>
        </a:p>
      </dgm:t>
    </dgm:pt>
    <dgm:pt modelId="{617CF0BD-3912-4656-8252-DD2AE4876F34}" type="sibTrans" cxnId="{EC99520F-35FE-4C7F-8B15-D34F19905C76}">
      <dgm:prSet/>
      <dgm:spPr/>
      <dgm:t>
        <a:bodyPr/>
        <a:lstStyle/>
        <a:p>
          <a:endParaRPr lang="en-US"/>
        </a:p>
      </dgm:t>
    </dgm:pt>
    <dgm:pt modelId="{21253F60-F2E6-4DAE-94D4-727D3B65F31D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Community Reconstruction</a:t>
          </a:r>
          <a:endParaRPr lang="en-US" dirty="0"/>
        </a:p>
      </dgm:t>
    </dgm:pt>
    <dgm:pt modelId="{7ED6276C-8FC3-4246-89CB-3F19C9BEA174}" type="parTrans" cxnId="{DECFA04B-A8F5-4F0A-8230-40C2BE8CC90D}">
      <dgm:prSet/>
      <dgm:spPr/>
      <dgm:t>
        <a:bodyPr/>
        <a:lstStyle/>
        <a:p>
          <a:endParaRPr lang="en-US"/>
        </a:p>
      </dgm:t>
    </dgm:pt>
    <dgm:pt modelId="{D303DC2C-4920-4821-9683-C91C95C181E1}" type="sibTrans" cxnId="{DECFA04B-A8F5-4F0A-8230-40C2BE8CC90D}">
      <dgm:prSet/>
      <dgm:spPr/>
      <dgm:t>
        <a:bodyPr/>
        <a:lstStyle/>
        <a:p>
          <a:endParaRPr lang="en-US"/>
        </a:p>
      </dgm:t>
    </dgm:pt>
    <dgm:pt modelId="{7CB349CC-D80E-402E-968E-316518B62F2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7A8C26CB-9EAA-4A42-8D11-1E990B09E605}" type="parTrans" cxnId="{D906C493-F0B4-4630-B753-390BD1648513}">
      <dgm:prSet/>
      <dgm:spPr/>
      <dgm:t>
        <a:bodyPr/>
        <a:lstStyle/>
        <a:p>
          <a:endParaRPr lang="en-US"/>
        </a:p>
      </dgm:t>
    </dgm:pt>
    <dgm:pt modelId="{47FEBB5E-EC25-4472-80C9-58D3AD217C62}" type="sibTrans" cxnId="{D906C493-F0B4-4630-B753-390BD1648513}">
      <dgm:prSet/>
      <dgm:spPr/>
      <dgm:t>
        <a:bodyPr/>
        <a:lstStyle/>
        <a:p>
          <a:endParaRPr lang="en-US"/>
        </a:p>
      </dgm:t>
    </dgm:pt>
    <dgm:pt modelId="{66EC583D-DF59-416E-8A43-5A1A3C70B1B6}" type="pres">
      <dgm:prSet presAssocID="{C727C612-3E4A-4D4C-BF06-736B3BBE80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E1DEBE-B178-4D4A-AF8A-5393ED1EB428}" type="pres">
      <dgm:prSet presAssocID="{E9D9A5FD-029B-4EC7-8817-23FB267D1DA2}" presName="root1" presStyleCnt="0"/>
      <dgm:spPr/>
    </dgm:pt>
    <dgm:pt modelId="{DB892EF2-B86D-4779-9070-77F5AA9E227F}" type="pres">
      <dgm:prSet presAssocID="{E9D9A5FD-029B-4EC7-8817-23FB267D1DA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3F287D-C2D8-4C4A-AF23-9B2E00283660}" type="pres">
      <dgm:prSet presAssocID="{E9D9A5FD-029B-4EC7-8817-23FB267D1DA2}" presName="level2hierChild" presStyleCnt="0"/>
      <dgm:spPr/>
    </dgm:pt>
    <dgm:pt modelId="{5260266B-C23D-46EE-850D-7866EB86B590}" type="pres">
      <dgm:prSet presAssocID="{2D81E0C0-2154-4999-85AF-9B1BC8A9A7E3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F1C899C6-4FB3-4AFB-BB7D-F78BE14702FC}" type="pres">
      <dgm:prSet presAssocID="{2D81E0C0-2154-4999-85AF-9B1BC8A9A7E3}" presName="connTx" presStyleLbl="parChTrans1D2" presStyleIdx="0" presStyleCnt="1"/>
      <dgm:spPr/>
      <dgm:t>
        <a:bodyPr/>
        <a:lstStyle/>
        <a:p>
          <a:endParaRPr lang="en-US"/>
        </a:p>
      </dgm:t>
    </dgm:pt>
    <dgm:pt modelId="{D1E7CBDB-7F8A-40CF-8D07-92EDCB5C7F56}" type="pres">
      <dgm:prSet presAssocID="{D2EE1F94-B68C-4D83-94F7-CDF0AE2D48DF}" presName="root2" presStyleCnt="0"/>
      <dgm:spPr/>
    </dgm:pt>
    <dgm:pt modelId="{E447320C-DAC0-4384-85D7-96B889B14718}" type="pres">
      <dgm:prSet presAssocID="{D2EE1F94-B68C-4D83-94F7-CDF0AE2D48DF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7BCD04-77F8-4801-A621-875AC5EAE683}" type="pres">
      <dgm:prSet presAssocID="{D2EE1F94-B68C-4D83-94F7-CDF0AE2D48DF}" presName="level3hierChild" presStyleCnt="0"/>
      <dgm:spPr/>
    </dgm:pt>
    <dgm:pt modelId="{5F827E90-4405-479B-81BF-C2E34235D677}" type="pres">
      <dgm:prSet presAssocID="{CFCA9861-1433-4AF4-B0FC-8E11D909950F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927724DA-4B59-439C-8F41-E6EF48041BD8}" type="pres">
      <dgm:prSet presAssocID="{CFCA9861-1433-4AF4-B0FC-8E11D909950F}" presName="connTx" presStyleLbl="parChTrans1D3" presStyleIdx="0" presStyleCnt="4"/>
      <dgm:spPr/>
      <dgm:t>
        <a:bodyPr/>
        <a:lstStyle/>
        <a:p>
          <a:endParaRPr lang="en-US"/>
        </a:p>
      </dgm:t>
    </dgm:pt>
    <dgm:pt modelId="{EB606BA0-B3AD-487C-B168-3B08624D45F4}" type="pres">
      <dgm:prSet presAssocID="{FC15C71F-28A7-4C7E-B9AD-768E75847F4E}" presName="root2" presStyleCnt="0"/>
      <dgm:spPr/>
    </dgm:pt>
    <dgm:pt modelId="{61C36743-C7B3-40E4-AD4F-5B834C462F83}" type="pres">
      <dgm:prSet presAssocID="{FC15C71F-28A7-4C7E-B9AD-768E75847F4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FE461E-F62A-4379-8A56-1D6882481EAB}" type="pres">
      <dgm:prSet presAssocID="{FC15C71F-28A7-4C7E-B9AD-768E75847F4E}" presName="level3hierChild" presStyleCnt="0"/>
      <dgm:spPr/>
    </dgm:pt>
    <dgm:pt modelId="{9DD01B51-4987-40F2-9FD6-BFB53C78C3C6}" type="pres">
      <dgm:prSet presAssocID="{E592053D-92ED-42F4-8B01-79DFD2D5B942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0A506EA8-ADA9-44BC-A6F0-1E24C345A369}" type="pres">
      <dgm:prSet presAssocID="{E592053D-92ED-42F4-8B01-79DFD2D5B942}" presName="connTx" presStyleLbl="parChTrans1D3" presStyleIdx="1" presStyleCnt="4"/>
      <dgm:spPr/>
      <dgm:t>
        <a:bodyPr/>
        <a:lstStyle/>
        <a:p>
          <a:endParaRPr lang="en-US"/>
        </a:p>
      </dgm:t>
    </dgm:pt>
    <dgm:pt modelId="{3105C7B3-D5ED-4CA1-988A-3A5C1C0CAC7D}" type="pres">
      <dgm:prSet presAssocID="{719A9C30-D02D-4EB8-9D91-FC335DB6588A}" presName="root2" presStyleCnt="0"/>
      <dgm:spPr/>
    </dgm:pt>
    <dgm:pt modelId="{723FF16A-F67F-4F3D-AE98-533581F4DD15}" type="pres">
      <dgm:prSet presAssocID="{719A9C30-D02D-4EB8-9D91-FC335DB6588A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8B89F6-01C5-4903-B7F7-19FE177D767A}" type="pres">
      <dgm:prSet presAssocID="{719A9C30-D02D-4EB8-9D91-FC335DB6588A}" presName="level3hierChild" presStyleCnt="0"/>
      <dgm:spPr/>
    </dgm:pt>
    <dgm:pt modelId="{CCADC046-C4C4-413C-8D36-5C97F76EB444}" type="pres">
      <dgm:prSet presAssocID="{7ED6276C-8FC3-4246-89CB-3F19C9BEA174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39D53838-7E6B-4B61-B92B-A75061DAD260}" type="pres">
      <dgm:prSet presAssocID="{7ED6276C-8FC3-4246-89CB-3F19C9BEA174}" presName="connTx" presStyleLbl="parChTrans1D3" presStyleIdx="2" presStyleCnt="4"/>
      <dgm:spPr/>
      <dgm:t>
        <a:bodyPr/>
        <a:lstStyle/>
        <a:p>
          <a:endParaRPr lang="en-US"/>
        </a:p>
      </dgm:t>
    </dgm:pt>
    <dgm:pt modelId="{F0961469-E88C-41B2-A66A-6A4252202270}" type="pres">
      <dgm:prSet presAssocID="{21253F60-F2E6-4DAE-94D4-727D3B65F31D}" presName="root2" presStyleCnt="0"/>
      <dgm:spPr/>
    </dgm:pt>
    <dgm:pt modelId="{AE86A1AF-CAEF-4089-B7AA-E3CF5FF47F4D}" type="pres">
      <dgm:prSet presAssocID="{21253F60-F2E6-4DAE-94D4-727D3B65F31D}" presName="LevelTwoTextNode" presStyleLbl="node3" presStyleIdx="2" presStyleCnt="4" custLinFactNeighborX="4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343A28-30BC-4637-9801-4DAF59BC97F9}" type="pres">
      <dgm:prSet presAssocID="{21253F60-F2E6-4DAE-94D4-727D3B65F31D}" presName="level3hierChild" presStyleCnt="0"/>
      <dgm:spPr/>
    </dgm:pt>
    <dgm:pt modelId="{353381A4-8F38-444B-9174-5070EC6565B7}" type="pres">
      <dgm:prSet presAssocID="{7A8C26CB-9EAA-4A42-8D11-1E990B09E605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548377DF-DE66-4A86-A08E-33A67AF82C11}" type="pres">
      <dgm:prSet presAssocID="{7A8C26CB-9EAA-4A42-8D11-1E990B09E605}" presName="connTx" presStyleLbl="parChTrans1D3" presStyleIdx="3" presStyleCnt="4"/>
      <dgm:spPr/>
      <dgm:t>
        <a:bodyPr/>
        <a:lstStyle/>
        <a:p>
          <a:endParaRPr lang="en-US"/>
        </a:p>
      </dgm:t>
    </dgm:pt>
    <dgm:pt modelId="{EDDEF250-8FB4-42CB-B8AB-CBB83A83DE75}" type="pres">
      <dgm:prSet presAssocID="{7CB349CC-D80E-402E-968E-316518B62F26}" presName="root2" presStyleCnt="0"/>
      <dgm:spPr/>
    </dgm:pt>
    <dgm:pt modelId="{510C3515-8261-4E23-A04F-DD4B3B9819BC}" type="pres">
      <dgm:prSet presAssocID="{7CB349CC-D80E-402E-968E-316518B62F26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D7C4EE-00DC-45D9-8524-86E99AF8A1F1}" type="pres">
      <dgm:prSet presAssocID="{7CB349CC-D80E-402E-968E-316518B62F26}" presName="level3hierChild" presStyleCnt="0"/>
      <dgm:spPr/>
    </dgm:pt>
  </dgm:ptLst>
  <dgm:cxnLst>
    <dgm:cxn modelId="{8640A1A5-F809-407E-B09C-818B789349AA}" srcId="{E9D9A5FD-029B-4EC7-8817-23FB267D1DA2}" destId="{D2EE1F94-B68C-4D83-94F7-CDF0AE2D48DF}" srcOrd="0" destOrd="0" parTransId="{2D81E0C0-2154-4999-85AF-9B1BC8A9A7E3}" sibTransId="{34EB75E7-CF0F-45F8-9941-013C1DEC81FC}"/>
    <dgm:cxn modelId="{DECFA04B-A8F5-4F0A-8230-40C2BE8CC90D}" srcId="{D2EE1F94-B68C-4D83-94F7-CDF0AE2D48DF}" destId="{21253F60-F2E6-4DAE-94D4-727D3B65F31D}" srcOrd="2" destOrd="0" parTransId="{7ED6276C-8FC3-4246-89CB-3F19C9BEA174}" sibTransId="{D303DC2C-4920-4821-9683-C91C95C181E1}"/>
    <dgm:cxn modelId="{5C52CCD1-1CA3-48CD-9719-457392E1F715}" type="presOf" srcId="{FC15C71F-28A7-4C7E-B9AD-768E75847F4E}" destId="{61C36743-C7B3-40E4-AD4F-5B834C462F83}" srcOrd="0" destOrd="0" presId="urn:microsoft.com/office/officeart/2005/8/layout/hierarchy2"/>
    <dgm:cxn modelId="{F82F10CB-C91F-46E6-8C95-AD2ADD6F6463}" type="presOf" srcId="{D2EE1F94-B68C-4D83-94F7-CDF0AE2D48DF}" destId="{E447320C-DAC0-4384-85D7-96B889B14718}" srcOrd="0" destOrd="0" presId="urn:microsoft.com/office/officeart/2005/8/layout/hierarchy2"/>
    <dgm:cxn modelId="{EC99520F-35FE-4C7F-8B15-D34F19905C76}" srcId="{D2EE1F94-B68C-4D83-94F7-CDF0AE2D48DF}" destId="{719A9C30-D02D-4EB8-9D91-FC335DB6588A}" srcOrd="1" destOrd="0" parTransId="{E592053D-92ED-42F4-8B01-79DFD2D5B942}" sibTransId="{617CF0BD-3912-4656-8252-DD2AE4876F34}"/>
    <dgm:cxn modelId="{2BAB4CC8-BF48-4850-B8F6-A3D4AAE3FA12}" type="presOf" srcId="{E592053D-92ED-42F4-8B01-79DFD2D5B942}" destId="{0A506EA8-ADA9-44BC-A6F0-1E24C345A369}" srcOrd="1" destOrd="0" presId="urn:microsoft.com/office/officeart/2005/8/layout/hierarchy2"/>
    <dgm:cxn modelId="{0843B6BF-C3CF-4A1A-8D01-02E60AF5E30B}" srcId="{C727C612-3E4A-4D4C-BF06-736B3BBE806A}" destId="{E9D9A5FD-029B-4EC7-8817-23FB267D1DA2}" srcOrd="0" destOrd="0" parTransId="{B684BECD-B135-48FF-A0A2-5FD4BBE62389}" sibTransId="{BA06B2AD-F91D-472A-9D51-1E39A4F15A0D}"/>
    <dgm:cxn modelId="{D906C493-F0B4-4630-B753-390BD1648513}" srcId="{D2EE1F94-B68C-4D83-94F7-CDF0AE2D48DF}" destId="{7CB349CC-D80E-402E-968E-316518B62F26}" srcOrd="3" destOrd="0" parTransId="{7A8C26CB-9EAA-4A42-8D11-1E990B09E605}" sibTransId="{47FEBB5E-EC25-4472-80C9-58D3AD217C62}"/>
    <dgm:cxn modelId="{E58A26F5-03D9-4217-94A3-B553BB395103}" type="presOf" srcId="{2D81E0C0-2154-4999-85AF-9B1BC8A9A7E3}" destId="{F1C899C6-4FB3-4AFB-BB7D-F78BE14702FC}" srcOrd="1" destOrd="0" presId="urn:microsoft.com/office/officeart/2005/8/layout/hierarchy2"/>
    <dgm:cxn modelId="{B74BF20D-B825-4688-84BE-A42A1EF3366A}" type="presOf" srcId="{7CB349CC-D80E-402E-968E-316518B62F26}" destId="{510C3515-8261-4E23-A04F-DD4B3B9819BC}" srcOrd="0" destOrd="0" presId="urn:microsoft.com/office/officeart/2005/8/layout/hierarchy2"/>
    <dgm:cxn modelId="{4C794C58-DB6C-4530-8527-7ED29F0E7C5B}" type="presOf" srcId="{7A8C26CB-9EAA-4A42-8D11-1E990B09E605}" destId="{548377DF-DE66-4A86-A08E-33A67AF82C11}" srcOrd="1" destOrd="0" presId="urn:microsoft.com/office/officeart/2005/8/layout/hierarchy2"/>
    <dgm:cxn modelId="{8A7B547A-4220-43DB-A943-8D4B6B332541}" type="presOf" srcId="{C727C612-3E4A-4D4C-BF06-736B3BBE806A}" destId="{66EC583D-DF59-416E-8A43-5A1A3C70B1B6}" srcOrd="0" destOrd="0" presId="urn:microsoft.com/office/officeart/2005/8/layout/hierarchy2"/>
    <dgm:cxn modelId="{2A837890-5C7F-45F4-87A0-3B188CE23AB2}" type="presOf" srcId="{7A8C26CB-9EAA-4A42-8D11-1E990B09E605}" destId="{353381A4-8F38-444B-9174-5070EC6565B7}" srcOrd="0" destOrd="0" presId="urn:microsoft.com/office/officeart/2005/8/layout/hierarchy2"/>
    <dgm:cxn modelId="{344EDD02-53E3-40C3-A20B-F1BDD11C95C1}" type="presOf" srcId="{E9D9A5FD-029B-4EC7-8817-23FB267D1DA2}" destId="{DB892EF2-B86D-4779-9070-77F5AA9E227F}" srcOrd="0" destOrd="0" presId="urn:microsoft.com/office/officeart/2005/8/layout/hierarchy2"/>
    <dgm:cxn modelId="{65488909-F456-43FB-8A27-1BB8CA0C69AC}" srcId="{D2EE1F94-B68C-4D83-94F7-CDF0AE2D48DF}" destId="{FC15C71F-28A7-4C7E-B9AD-768E75847F4E}" srcOrd="0" destOrd="0" parTransId="{CFCA9861-1433-4AF4-B0FC-8E11D909950F}" sibTransId="{A304F85D-9068-4C93-8060-6DB12D1E0111}"/>
    <dgm:cxn modelId="{F579B391-A163-43F6-BE28-B7966F01A73F}" type="presOf" srcId="{E592053D-92ED-42F4-8B01-79DFD2D5B942}" destId="{9DD01B51-4987-40F2-9FD6-BFB53C78C3C6}" srcOrd="0" destOrd="0" presId="urn:microsoft.com/office/officeart/2005/8/layout/hierarchy2"/>
    <dgm:cxn modelId="{F63A4E4C-7881-4449-93E2-68B4926A2196}" type="presOf" srcId="{719A9C30-D02D-4EB8-9D91-FC335DB6588A}" destId="{723FF16A-F67F-4F3D-AE98-533581F4DD15}" srcOrd="0" destOrd="0" presId="urn:microsoft.com/office/officeart/2005/8/layout/hierarchy2"/>
    <dgm:cxn modelId="{2112F1DA-605D-4B01-889B-786ABAAEB3A9}" type="presOf" srcId="{7ED6276C-8FC3-4246-89CB-3F19C9BEA174}" destId="{CCADC046-C4C4-413C-8D36-5C97F76EB444}" srcOrd="0" destOrd="0" presId="urn:microsoft.com/office/officeart/2005/8/layout/hierarchy2"/>
    <dgm:cxn modelId="{B4CF8639-ED2B-42B4-A0BC-E09CAEABC047}" type="presOf" srcId="{7ED6276C-8FC3-4246-89CB-3F19C9BEA174}" destId="{39D53838-7E6B-4B61-B92B-A75061DAD260}" srcOrd="1" destOrd="0" presId="urn:microsoft.com/office/officeart/2005/8/layout/hierarchy2"/>
    <dgm:cxn modelId="{75853E01-056D-41E4-BF88-BBF69FBF5BDD}" type="presOf" srcId="{21253F60-F2E6-4DAE-94D4-727D3B65F31D}" destId="{AE86A1AF-CAEF-4089-B7AA-E3CF5FF47F4D}" srcOrd="0" destOrd="0" presId="urn:microsoft.com/office/officeart/2005/8/layout/hierarchy2"/>
    <dgm:cxn modelId="{496FE1A2-C3F7-483B-ABE4-9C9F082AD990}" type="presOf" srcId="{2D81E0C0-2154-4999-85AF-9B1BC8A9A7E3}" destId="{5260266B-C23D-46EE-850D-7866EB86B590}" srcOrd="0" destOrd="0" presId="urn:microsoft.com/office/officeart/2005/8/layout/hierarchy2"/>
    <dgm:cxn modelId="{01922336-E1E7-4EDF-8A93-0407F4B233D0}" type="presOf" srcId="{CFCA9861-1433-4AF4-B0FC-8E11D909950F}" destId="{927724DA-4B59-439C-8F41-E6EF48041BD8}" srcOrd="1" destOrd="0" presId="urn:microsoft.com/office/officeart/2005/8/layout/hierarchy2"/>
    <dgm:cxn modelId="{8B2DC9C7-3B2C-4007-B184-A20997B8D0EE}" type="presOf" srcId="{CFCA9861-1433-4AF4-B0FC-8E11D909950F}" destId="{5F827E90-4405-479B-81BF-C2E34235D677}" srcOrd="0" destOrd="0" presId="urn:microsoft.com/office/officeart/2005/8/layout/hierarchy2"/>
    <dgm:cxn modelId="{C0A8D0C9-A1AF-432D-9A3A-72636113F5C7}" type="presParOf" srcId="{66EC583D-DF59-416E-8A43-5A1A3C70B1B6}" destId="{D8E1DEBE-B178-4D4A-AF8A-5393ED1EB428}" srcOrd="0" destOrd="0" presId="urn:microsoft.com/office/officeart/2005/8/layout/hierarchy2"/>
    <dgm:cxn modelId="{E46BE19D-4F21-4D20-A514-7405E27974D6}" type="presParOf" srcId="{D8E1DEBE-B178-4D4A-AF8A-5393ED1EB428}" destId="{DB892EF2-B86D-4779-9070-77F5AA9E227F}" srcOrd="0" destOrd="0" presId="urn:microsoft.com/office/officeart/2005/8/layout/hierarchy2"/>
    <dgm:cxn modelId="{425EFA94-E50C-4ACF-8B52-FBAA8A257359}" type="presParOf" srcId="{D8E1DEBE-B178-4D4A-AF8A-5393ED1EB428}" destId="{A13F287D-C2D8-4C4A-AF23-9B2E00283660}" srcOrd="1" destOrd="0" presId="urn:microsoft.com/office/officeart/2005/8/layout/hierarchy2"/>
    <dgm:cxn modelId="{D7DECA09-5F5A-441B-8433-95025C87EF6E}" type="presParOf" srcId="{A13F287D-C2D8-4C4A-AF23-9B2E00283660}" destId="{5260266B-C23D-46EE-850D-7866EB86B590}" srcOrd="0" destOrd="0" presId="urn:microsoft.com/office/officeart/2005/8/layout/hierarchy2"/>
    <dgm:cxn modelId="{87481F92-EC6D-4A9A-868A-A389D79FDC7C}" type="presParOf" srcId="{5260266B-C23D-46EE-850D-7866EB86B590}" destId="{F1C899C6-4FB3-4AFB-BB7D-F78BE14702FC}" srcOrd="0" destOrd="0" presId="urn:microsoft.com/office/officeart/2005/8/layout/hierarchy2"/>
    <dgm:cxn modelId="{601812F6-049E-4656-B6C6-2389D0C23162}" type="presParOf" srcId="{A13F287D-C2D8-4C4A-AF23-9B2E00283660}" destId="{D1E7CBDB-7F8A-40CF-8D07-92EDCB5C7F56}" srcOrd="1" destOrd="0" presId="urn:microsoft.com/office/officeart/2005/8/layout/hierarchy2"/>
    <dgm:cxn modelId="{BC8D7018-E602-490D-B2EC-FBD58B6EB811}" type="presParOf" srcId="{D1E7CBDB-7F8A-40CF-8D07-92EDCB5C7F56}" destId="{E447320C-DAC0-4384-85D7-96B889B14718}" srcOrd="0" destOrd="0" presId="urn:microsoft.com/office/officeart/2005/8/layout/hierarchy2"/>
    <dgm:cxn modelId="{31C116B0-5475-4180-A3C4-75499E6423D4}" type="presParOf" srcId="{D1E7CBDB-7F8A-40CF-8D07-92EDCB5C7F56}" destId="{097BCD04-77F8-4801-A621-875AC5EAE683}" srcOrd="1" destOrd="0" presId="urn:microsoft.com/office/officeart/2005/8/layout/hierarchy2"/>
    <dgm:cxn modelId="{6D8D5C86-9D43-4AAD-BD68-0B1A0A698974}" type="presParOf" srcId="{097BCD04-77F8-4801-A621-875AC5EAE683}" destId="{5F827E90-4405-479B-81BF-C2E34235D677}" srcOrd="0" destOrd="0" presId="urn:microsoft.com/office/officeart/2005/8/layout/hierarchy2"/>
    <dgm:cxn modelId="{855DA724-0666-4B69-BA64-DBADC57B06AC}" type="presParOf" srcId="{5F827E90-4405-479B-81BF-C2E34235D677}" destId="{927724DA-4B59-439C-8F41-E6EF48041BD8}" srcOrd="0" destOrd="0" presId="urn:microsoft.com/office/officeart/2005/8/layout/hierarchy2"/>
    <dgm:cxn modelId="{4B12BCB8-2B15-4AFE-8198-CC5ED377C571}" type="presParOf" srcId="{097BCD04-77F8-4801-A621-875AC5EAE683}" destId="{EB606BA0-B3AD-487C-B168-3B08624D45F4}" srcOrd="1" destOrd="0" presId="urn:microsoft.com/office/officeart/2005/8/layout/hierarchy2"/>
    <dgm:cxn modelId="{E7D86B8E-2256-417C-ACF4-3F811D714465}" type="presParOf" srcId="{EB606BA0-B3AD-487C-B168-3B08624D45F4}" destId="{61C36743-C7B3-40E4-AD4F-5B834C462F83}" srcOrd="0" destOrd="0" presId="urn:microsoft.com/office/officeart/2005/8/layout/hierarchy2"/>
    <dgm:cxn modelId="{607D73EC-A0B7-4FF2-8B5C-66B5D390617E}" type="presParOf" srcId="{EB606BA0-B3AD-487C-B168-3B08624D45F4}" destId="{97FE461E-F62A-4379-8A56-1D6882481EAB}" srcOrd="1" destOrd="0" presId="urn:microsoft.com/office/officeart/2005/8/layout/hierarchy2"/>
    <dgm:cxn modelId="{DFA7EE1F-DFB0-4986-9FDB-488476A71C9B}" type="presParOf" srcId="{097BCD04-77F8-4801-A621-875AC5EAE683}" destId="{9DD01B51-4987-40F2-9FD6-BFB53C78C3C6}" srcOrd="2" destOrd="0" presId="urn:microsoft.com/office/officeart/2005/8/layout/hierarchy2"/>
    <dgm:cxn modelId="{F194ED09-6666-45A7-AD4F-9AC840FDF720}" type="presParOf" srcId="{9DD01B51-4987-40F2-9FD6-BFB53C78C3C6}" destId="{0A506EA8-ADA9-44BC-A6F0-1E24C345A369}" srcOrd="0" destOrd="0" presId="urn:microsoft.com/office/officeart/2005/8/layout/hierarchy2"/>
    <dgm:cxn modelId="{103F73B6-7FED-40F7-ACB0-88D0A32DB4C5}" type="presParOf" srcId="{097BCD04-77F8-4801-A621-875AC5EAE683}" destId="{3105C7B3-D5ED-4CA1-988A-3A5C1C0CAC7D}" srcOrd="3" destOrd="0" presId="urn:microsoft.com/office/officeart/2005/8/layout/hierarchy2"/>
    <dgm:cxn modelId="{8BCB5EC2-FD7D-40E0-8AC3-B03A6B248A30}" type="presParOf" srcId="{3105C7B3-D5ED-4CA1-988A-3A5C1C0CAC7D}" destId="{723FF16A-F67F-4F3D-AE98-533581F4DD15}" srcOrd="0" destOrd="0" presId="urn:microsoft.com/office/officeart/2005/8/layout/hierarchy2"/>
    <dgm:cxn modelId="{3E4175EC-117A-4824-936A-74D3DFCDF951}" type="presParOf" srcId="{3105C7B3-D5ED-4CA1-988A-3A5C1C0CAC7D}" destId="{B98B89F6-01C5-4903-B7F7-19FE177D767A}" srcOrd="1" destOrd="0" presId="urn:microsoft.com/office/officeart/2005/8/layout/hierarchy2"/>
    <dgm:cxn modelId="{28D2BDF6-3BA8-422E-916F-DFA777EB2EE3}" type="presParOf" srcId="{097BCD04-77F8-4801-A621-875AC5EAE683}" destId="{CCADC046-C4C4-413C-8D36-5C97F76EB444}" srcOrd="4" destOrd="0" presId="urn:microsoft.com/office/officeart/2005/8/layout/hierarchy2"/>
    <dgm:cxn modelId="{519DBFE9-63F7-485F-AF28-BA5B34623CD5}" type="presParOf" srcId="{CCADC046-C4C4-413C-8D36-5C97F76EB444}" destId="{39D53838-7E6B-4B61-B92B-A75061DAD260}" srcOrd="0" destOrd="0" presId="urn:microsoft.com/office/officeart/2005/8/layout/hierarchy2"/>
    <dgm:cxn modelId="{81FE7A6B-E3E5-4BD8-BA4F-45D453967989}" type="presParOf" srcId="{097BCD04-77F8-4801-A621-875AC5EAE683}" destId="{F0961469-E88C-41B2-A66A-6A4252202270}" srcOrd="5" destOrd="0" presId="urn:microsoft.com/office/officeart/2005/8/layout/hierarchy2"/>
    <dgm:cxn modelId="{53439464-AFDE-4E1D-92C3-DBBF88EFAA80}" type="presParOf" srcId="{F0961469-E88C-41B2-A66A-6A4252202270}" destId="{AE86A1AF-CAEF-4089-B7AA-E3CF5FF47F4D}" srcOrd="0" destOrd="0" presId="urn:microsoft.com/office/officeart/2005/8/layout/hierarchy2"/>
    <dgm:cxn modelId="{3DC4D8AC-DABB-46AB-BD9D-04B72FD16F51}" type="presParOf" srcId="{F0961469-E88C-41B2-A66A-6A4252202270}" destId="{0D343A28-30BC-4637-9801-4DAF59BC97F9}" srcOrd="1" destOrd="0" presId="urn:microsoft.com/office/officeart/2005/8/layout/hierarchy2"/>
    <dgm:cxn modelId="{A0A0D4DE-AE9D-4045-91DF-628DEFAFF07D}" type="presParOf" srcId="{097BCD04-77F8-4801-A621-875AC5EAE683}" destId="{353381A4-8F38-444B-9174-5070EC6565B7}" srcOrd="6" destOrd="0" presId="urn:microsoft.com/office/officeart/2005/8/layout/hierarchy2"/>
    <dgm:cxn modelId="{5A5A9D36-8E86-402E-9275-9F382DD79BD8}" type="presParOf" srcId="{353381A4-8F38-444B-9174-5070EC6565B7}" destId="{548377DF-DE66-4A86-A08E-33A67AF82C11}" srcOrd="0" destOrd="0" presId="urn:microsoft.com/office/officeart/2005/8/layout/hierarchy2"/>
    <dgm:cxn modelId="{7850A539-E48E-42A7-91A7-228D2B8F2C99}" type="presParOf" srcId="{097BCD04-77F8-4801-A621-875AC5EAE683}" destId="{EDDEF250-8FB4-42CB-B8AB-CBB83A83DE75}" srcOrd="7" destOrd="0" presId="urn:microsoft.com/office/officeart/2005/8/layout/hierarchy2"/>
    <dgm:cxn modelId="{64317015-7F29-49F0-80C8-149269629743}" type="presParOf" srcId="{EDDEF250-8FB4-42CB-B8AB-CBB83A83DE75}" destId="{510C3515-8261-4E23-A04F-DD4B3B9819BC}" srcOrd="0" destOrd="0" presId="urn:microsoft.com/office/officeart/2005/8/layout/hierarchy2"/>
    <dgm:cxn modelId="{F7D5215C-BE6E-4598-A84A-1F83B80DB822}" type="presParOf" srcId="{EDDEF250-8FB4-42CB-B8AB-CBB83A83DE75}" destId="{FDD7C4EE-00DC-45D9-8524-86E99AF8A1F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92EF2-B86D-4779-9070-77F5AA9E227F}">
      <dsp:nvSpPr>
        <dsp:cNvPr id="0" name=""/>
        <dsp:cNvSpPr/>
      </dsp:nvSpPr>
      <dsp:spPr>
        <a:xfrm>
          <a:off x="1673" y="1687899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Gov. Office of Storm Recovery</a:t>
          </a:r>
          <a:endParaRPr lang="en-US" sz="800" kern="1200" dirty="0"/>
        </a:p>
      </dsp:txBody>
      <dsp:txXfrm>
        <a:off x="12507" y="1698733"/>
        <a:ext cx="718145" cy="348238"/>
      </dsp:txXfrm>
    </dsp:sp>
    <dsp:sp modelId="{5260266B-C23D-46EE-850D-7866EB86B590}">
      <dsp:nvSpPr>
        <dsp:cNvPr id="0" name=""/>
        <dsp:cNvSpPr/>
      </dsp:nvSpPr>
      <dsp:spPr>
        <a:xfrm>
          <a:off x="741486" y="1863965"/>
          <a:ext cx="295925" cy="17775"/>
        </a:xfrm>
        <a:custGeom>
          <a:avLst/>
          <a:gdLst/>
          <a:ahLst/>
          <a:cxnLst/>
          <a:rect l="0" t="0" r="0" b="0"/>
          <a:pathLst>
            <a:path>
              <a:moveTo>
                <a:pt x="0" y="8887"/>
              </a:moveTo>
              <a:lnTo>
                <a:pt x="295925" y="88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882051" y="1865454"/>
        <a:ext cx="14796" cy="14796"/>
      </dsp:txXfrm>
    </dsp:sp>
    <dsp:sp modelId="{E447320C-DAC0-4384-85D7-96B889B14718}">
      <dsp:nvSpPr>
        <dsp:cNvPr id="0" name=""/>
        <dsp:cNvSpPr/>
      </dsp:nvSpPr>
      <dsp:spPr>
        <a:xfrm>
          <a:off x="1037412" y="1687899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NY RISING</a:t>
          </a:r>
          <a:endParaRPr lang="en-US" sz="800" kern="1200" dirty="0"/>
        </a:p>
      </dsp:txBody>
      <dsp:txXfrm>
        <a:off x="1048246" y="1698733"/>
        <a:ext cx="718145" cy="348238"/>
      </dsp:txXfrm>
    </dsp:sp>
    <dsp:sp modelId="{5F827E90-4405-479B-81BF-C2E34235D677}">
      <dsp:nvSpPr>
        <dsp:cNvPr id="0" name=""/>
        <dsp:cNvSpPr/>
      </dsp:nvSpPr>
      <dsp:spPr>
        <a:xfrm rot="17692822">
          <a:off x="1573503" y="1544920"/>
          <a:ext cx="703370" cy="17775"/>
        </a:xfrm>
        <a:custGeom>
          <a:avLst/>
          <a:gdLst/>
          <a:ahLst/>
          <a:cxnLst/>
          <a:rect l="0" t="0" r="0" b="0"/>
          <a:pathLst>
            <a:path>
              <a:moveTo>
                <a:pt x="0" y="8887"/>
              </a:moveTo>
              <a:lnTo>
                <a:pt x="703370" y="88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7604" y="1536224"/>
        <a:ext cx="35168" cy="35168"/>
      </dsp:txXfrm>
    </dsp:sp>
    <dsp:sp modelId="{61C36743-C7B3-40E4-AD4F-5B834C462F83}">
      <dsp:nvSpPr>
        <dsp:cNvPr id="0" name=""/>
        <dsp:cNvSpPr/>
      </dsp:nvSpPr>
      <dsp:spPr>
        <a:xfrm>
          <a:off x="2073151" y="1049810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Housing Recovery</a:t>
          </a:r>
          <a:endParaRPr lang="en-US" sz="800" kern="1200" dirty="0"/>
        </a:p>
      </dsp:txBody>
      <dsp:txXfrm>
        <a:off x="2083985" y="1060644"/>
        <a:ext cx="718145" cy="348238"/>
      </dsp:txXfrm>
    </dsp:sp>
    <dsp:sp modelId="{9DD01B51-4987-40F2-9FD6-BFB53C78C3C6}">
      <dsp:nvSpPr>
        <dsp:cNvPr id="0" name=""/>
        <dsp:cNvSpPr/>
      </dsp:nvSpPr>
      <dsp:spPr>
        <a:xfrm rot="19457599">
          <a:off x="1742971" y="1757616"/>
          <a:ext cx="364433" cy="17775"/>
        </a:xfrm>
        <a:custGeom>
          <a:avLst/>
          <a:gdLst/>
          <a:ahLst/>
          <a:cxnLst/>
          <a:rect l="0" t="0" r="0" b="0"/>
          <a:pathLst>
            <a:path>
              <a:moveTo>
                <a:pt x="0" y="8887"/>
              </a:moveTo>
              <a:lnTo>
                <a:pt x="364433" y="88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6077" y="1757393"/>
        <a:ext cx="18221" cy="18221"/>
      </dsp:txXfrm>
    </dsp:sp>
    <dsp:sp modelId="{723FF16A-F67F-4F3D-AE98-533581F4DD15}">
      <dsp:nvSpPr>
        <dsp:cNvPr id="0" name=""/>
        <dsp:cNvSpPr/>
      </dsp:nvSpPr>
      <dsp:spPr>
        <a:xfrm>
          <a:off x="2073151" y="1475203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Small Business</a:t>
          </a:r>
          <a:endParaRPr lang="en-US" sz="800" kern="1200" dirty="0"/>
        </a:p>
      </dsp:txBody>
      <dsp:txXfrm>
        <a:off x="2083985" y="1486037"/>
        <a:ext cx="718145" cy="348238"/>
      </dsp:txXfrm>
    </dsp:sp>
    <dsp:sp modelId="{CCADC046-C4C4-413C-8D36-5C97F76EB444}">
      <dsp:nvSpPr>
        <dsp:cNvPr id="0" name=""/>
        <dsp:cNvSpPr/>
      </dsp:nvSpPr>
      <dsp:spPr>
        <a:xfrm rot="2133223">
          <a:off x="1743128" y="1970313"/>
          <a:ext cx="365793" cy="17775"/>
        </a:xfrm>
        <a:custGeom>
          <a:avLst/>
          <a:gdLst/>
          <a:ahLst/>
          <a:cxnLst/>
          <a:rect l="0" t="0" r="0" b="0"/>
          <a:pathLst>
            <a:path>
              <a:moveTo>
                <a:pt x="0" y="8887"/>
              </a:moveTo>
              <a:lnTo>
                <a:pt x="365793" y="88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6880" y="1970056"/>
        <a:ext cx="18289" cy="18289"/>
      </dsp:txXfrm>
    </dsp:sp>
    <dsp:sp modelId="{AE86A1AF-CAEF-4089-B7AA-E3CF5FF47F4D}">
      <dsp:nvSpPr>
        <dsp:cNvPr id="0" name=""/>
        <dsp:cNvSpPr/>
      </dsp:nvSpPr>
      <dsp:spPr>
        <a:xfrm>
          <a:off x="2074824" y="1900596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Community Reconstruction</a:t>
          </a:r>
          <a:endParaRPr lang="en-US" sz="800" kern="1200" dirty="0"/>
        </a:p>
      </dsp:txBody>
      <dsp:txXfrm>
        <a:off x="2085658" y="1911430"/>
        <a:ext cx="718145" cy="348238"/>
      </dsp:txXfrm>
    </dsp:sp>
    <dsp:sp modelId="{353381A4-8F38-444B-9174-5070EC6565B7}">
      <dsp:nvSpPr>
        <dsp:cNvPr id="0" name=""/>
        <dsp:cNvSpPr/>
      </dsp:nvSpPr>
      <dsp:spPr>
        <a:xfrm rot="3907178">
          <a:off x="1573503" y="2183009"/>
          <a:ext cx="703370" cy="17775"/>
        </a:xfrm>
        <a:custGeom>
          <a:avLst/>
          <a:gdLst/>
          <a:ahLst/>
          <a:cxnLst/>
          <a:rect l="0" t="0" r="0" b="0"/>
          <a:pathLst>
            <a:path>
              <a:moveTo>
                <a:pt x="0" y="8887"/>
              </a:moveTo>
              <a:lnTo>
                <a:pt x="703370" y="88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7604" y="2174313"/>
        <a:ext cx="35168" cy="35168"/>
      </dsp:txXfrm>
    </dsp:sp>
    <dsp:sp modelId="{510C3515-8261-4E23-A04F-DD4B3B9819BC}">
      <dsp:nvSpPr>
        <dsp:cNvPr id="0" name=""/>
        <dsp:cNvSpPr/>
      </dsp:nvSpPr>
      <dsp:spPr>
        <a:xfrm>
          <a:off x="2073151" y="2325988"/>
          <a:ext cx="739813" cy="36990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Infrastructure</a:t>
          </a:r>
          <a:endParaRPr lang="en-US" sz="800" kern="1200" dirty="0"/>
        </a:p>
      </dsp:txBody>
      <dsp:txXfrm>
        <a:off x="2083985" y="2336822"/>
        <a:ext cx="718145" cy="348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CF3DF-59C6-4329-B11B-CB32CB0E89EE}" type="datetimeFigureOut">
              <a:rPr lang="en-US" smtClean="0"/>
              <a:pPr/>
              <a:t>8/12/15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2745C-974B-44A5-9950-B8B52E817D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2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709738" y="755650"/>
            <a:ext cx="3079750" cy="23098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25380" y="3599215"/>
            <a:ext cx="5505450" cy="569718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DEC, no later than January 1, 2016 to adopt regulations establishing science-based state sea level rise projections.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DOS, in consultation with DEC, to prepare model local laws concerning climate risk including sea level rise, storm surges and flooding, and to make such model laws available to municipalities</a:t>
            </a:r>
          </a:p>
          <a:p>
            <a:endParaRPr lang="en-US" altLang="en-US" dirty="0" smtClean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DEC, in consultation with DOS to develop guidance on implementation of the law and additional guidance on the use of resiliency measures 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that utilize natural resources and natural processes to reduce risk</a:t>
            </a:r>
          </a:p>
          <a:p>
            <a:endParaRPr lang="en-US" altLang="en-US" dirty="0" smtClean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And requires consideration of future risk due to sea-level rise, storm surge and flooding in several specific permitting and funding programs: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42261" indent="-231115" defTabSz="4622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04490" indent="-231115" defTabSz="4622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66719" indent="-231115" defTabSz="4622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28948" indent="-231115" defTabSz="4622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616FE5-D534-4CFB-A90D-41A66ABCC65F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15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50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Unfortunately, most of the southern tier, and many</a:t>
            </a:r>
            <a:r>
              <a:rPr lang="en-US" baseline="0" dirty="0" smtClean="0"/>
              <a:t> other areas outside of the state’s main population centers have </a:t>
            </a:r>
            <a:r>
              <a:rPr lang="en-US" dirty="0" smtClean="0"/>
              <a:t> not been modernized.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4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0800000" flipV="1">
            <a:off x="0" y="3782561"/>
            <a:ext cx="6858000" cy="135255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3746" tIns="150876" rIns="0" bIns="205740" rtlCol="0" anchor="t" anchorCtr="0"/>
          <a:lstStyle/>
          <a:p>
            <a:pPr marL="161628" marR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91003" algn="r"/>
              </a:tabLst>
              <a:defRPr/>
            </a:pP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6858000" cy="1377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"/>
          </a:p>
        </p:txBody>
      </p:sp>
      <p:sp>
        <p:nvSpPr>
          <p:cNvPr id="14" name="Rectangle 13"/>
          <p:cNvSpPr/>
          <p:nvPr userDrawn="1"/>
        </p:nvSpPr>
        <p:spPr>
          <a:xfrm>
            <a:off x="0" y="3714750"/>
            <a:ext cx="6858000" cy="76200"/>
          </a:xfrm>
          <a:prstGeom prst="rect">
            <a:avLst/>
          </a:prstGeom>
          <a:solidFill>
            <a:srgbClr val="2C5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377388"/>
            <a:ext cx="6300788" cy="1099113"/>
          </a:xfrm>
        </p:spPr>
        <p:txBody>
          <a:bodyPr anchor="b">
            <a:normAutofit/>
          </a:bodyPr>
          <a:lstStyle>
            <a:lvl1pPr algn="l">
              <a:defRPr sz="3000">
                <a:solidFill>
                  <a:srgbClr val="002D7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2628338"/>
            <a:ext cx="6300788" cy="911087"/>
          </a:xfrm>
        </p:spPr>
        <p:txBody>
          <a:bodyPr>
            <a:normAutofit/>
          </a:bodyPr>
          <a:lstStyle>
            <a:lvl1pPr marL="0" indent="0" algn="l">
              <a:buNone/>
              <a:defRPr sz="2100" b="1">
                <a:solidFill>
                  <a:srgbClr val="646569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2" y="330994"/>
            <a:ext cx="2659062" cy="69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77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1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-1"/>
            <a:ext cx="6858000" cy="1377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21848"/>
            <a:ext cx="4000500" cy="2702503"/>
          </a:xfrm>
          <a:solidFill>
            <a:srgbClr val="002D73"/>
          </a:solidFill>
        </p:spPr>
        <p:txBody>
          <a:bodyPr lIns="365760" tIns="228600" rIns="365760" anchor="t" anchorCtr="0">
            <a:normAutofit/>
          </a:bodyPr>
          <a:lstStyle>
            <a:lvl1pPr>
              <a:lnSpc>
                <a:spcPct val="1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335" y="3291840"/>
            <a:ext cx="3383280" cy="89154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chemeClr val="bg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 rot="10800000" flipV="1">
            <a:off x="0" y="115493"/>
            <a:ext cx="6858000" cy="2202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574" tIns="34290" rIns="205740" rtlCol="0" anchor="ctr"/>
          <a:lstStyle/>
          <a:p>
            <a:pPr marL="161628" marR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2725" algn="r"/>
              </a:tabLst>
              <a:defRPr/>
            </a:pPr>
            <a:r>
              <a:rPr lang="en-US" sz="9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fld id="{6C929F40-DA27-4434-83D4-CC1331048D9E}" type="slidenum">
              <a:rPr lang="en-US" sz="900" b="1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161628" marR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562725" algn="r"/>
                </a:tabLst>
                <a:defRPr/>
              </a:pPr>
              <a:t>‹#›</a:t>
            </a:fld>
            <a:endParaRPr lang="en-US" sz="900" b="1" dirty="0" smtClean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1540453"/>
            <a:ext cx="4000500" cy="81394"/>
          </a:xfrm>
          <a:prstGeom prst="rect">
            <a:avLst/>
          </a:prstGeom>
          <a:solidFill>
            <a:srgbClr val="2C5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57331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508792"/>
            <a:ext cx="6457950" cy="694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737" y="1203737"/>
            <a:ext cx="3125391" cy="36476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39926" y="1203737"/>
            <a:ext cx="3103762" cy="36476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508793"/>
            <a:ext cx="6457950" cy="694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738" y="1203737"/>
            <a:ext cx="3026786" cy="617934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738" y="1919303"/>
            <a:ext cx="3026786" cy="2947972"/>
          </a:xfrm>
        </p:spPr>
        <p:txBody>
          <a:bodyPr>
            <a:normAutofit/>
          </a:bodyPr>
          <a:lstStyle>
            <a:lvl1pPr>
              <a:spcAft>
                <a:spcPts val="225"/>
              </a:spcAft>
              <a:defRPr sz="1350"/>
            </a:lvl1pPr>
            <a:lvl2pPr>
              <a:spcAft>
                <a:spcPts val="225"/>
              </a:spcAft>
              <a:defRPr sz="1350"/>
            </a:lvl2pPr>
            <a:lvl3pPr>
              <a:spcAft>
                <a:spcPts val="225"/>
              </a:spcAft>
              <a:defRPr sz="1350"/>
            </a:lvl3pPr>
            <a:lvl4pPr>
              <a:spcAft>
                <a:spcPts val="225"/>
              </a:spcAft>
              <a:defRPr sz="1350"/>
            </a:lvl4pPr>
            <a:lvl5pPr>
              <a:spcAft>
                <a:spcPts val="225"/>
              </a:spcAft>
              <a:defRPr sz="13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11930" y="1203737"/>
            <a:ext cx="3031759" cy="617934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11930" y="1919303"/>
            <a:ext cx="3031758" cy="2947972"/>
          </a:xfrm>
        </p:spPr>
        <p:txBody>
          <a:bodyPr>
            <a:normAutofit/>
          </a:bodyPr>
          <a:lstStyle>
            <a:lvl1pPr>
              <a:spcAft>
                <a:spcPts val="225"/>
              </a:spcAft>
              <a:defRPr sz="1350"/>
            </a:lvl1pPr>
            <a:lvl2pPr>
              <a:spcAft>
                <a:spcPts val="225"/>
              </a:spcAft>
              <a:defRPr sz="1350"/>
            </a:lvl2pPr>
            <a:lvl3pPr>
              <a:spcAft>
                <a:spcPts val="225"/>
              </a:spcAft>
              <a:defRPr sz="1350"/>
            </a:lvl3pPr>
            <a:lvl4pPr>
              <a:spcAft>
                <a:spcPts val="225"/>
              </a:spcAft>
              <a:defRPr sz="1350"/>
            </a:lvl4pPr>
            <a:lvl5pPr>
              <a:spcAft>
                <a:spcPts val="225"/>
              </a:spcAft>
              <a:defRPr sz="13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798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508791"/>
            <a:ext cx="6457950" cy="694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8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98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 rot="10800000" flipV="1">
            <a:off x="0" y="61045"/>
            <a:ext cx="6858000" cy="300904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574" tIns="61722" rIns="205740" bIns="41148" rtlCol="0" anchor="ctr"/>
          <a:lstStyle/>
          <a:p>
            <a:pPr marL="161628" marR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2725" algn="r"/>
              </a:tabLst>
              <a:defRPr/>
            </a:pP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fld id="{6C929F40-DA27-4434-83D4-CC1331048D9E}" type="slidenum">
              <a:rPr lang="en-US" sz="900" b="1" smtClean="0">
                <a:latin typeface="Arial" panose="020B0604020202020204" pitchFamily="34" charset="0"/>
                <a:cs typeface="Arial" panose="020B0604020202020204" pitchFamily="34" charset="0"/>
              </a:rPr>
              <a:pPr marL="161628" marR="0" indent="0" algn="l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562725" algn="r"/>
                </a:tabLst>
                <a:defRPr/>
              </a:pPr>
              <a:t>‹#›</a:t>
            </a:fld>
            <a:endParaRPr lang="en-US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738" y="508793"/>
            <a:ext cx="6457950" cy="69821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738" y="1207009"/>
            <a:ext cx="6457950" cy="36570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6858000" cy="61045"/>
          </a:xfrm>
          <a:prstGeom prst="rect">
            <a:avLst/>
          </a:prstGeom>
          <a:solidFill>
            <a:srgbClr val="2C5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815" y="4619625"/>
            <a:ext cx="1298133" cy="34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2D7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Tx/>
        <a:buNone/>
        <a:defRPr sz="1800" kern="1200">
          <a:solidFill>
            <a:srgbClr val="64656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28588" indent="-128588" algn="l" defTabSz="51435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800" kern="1200">
          <a:solidFill>
            <a:srgbClr val="64656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57175" indent="-128588" algn="l" defTabSz="51435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Wingdings" panose="05000000000000000000" pitchFamily="2" charset="2"/>
        <a:buChar char="§"/>
        <a:defRPr sz="1800" kern="1200">
          <a:solidFill>
            <a:srgbClr val="64656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55402" indent="-96441" algn="l" defTabSz="51435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SzPct val="75000"/>
        <a:buFont typeface="Arial" panose="020B0604020202020204" pitchFamily="34" charset="0"/>
        <a:buChar char="•"/>
        <a:defRPr sz="1800" kern="1200">
          <a:solidFill>
            <a:srgbClr val="64656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0056" indent="-96441" algn="l" defTabSz="51435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SzPct val="75000"/>
        <a:buFont typeface="Wingdings" panose="05000000000000000000" pitchFamily="2" charset="2"/>
        <a:buChar char="§"/>
        <a:defRPr sz="1800" kern="1200">
          <a:solidFill>
            <a:srgbClr val="64656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York State Flooding and Mitigation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American Meteorological Society Policy Program</a:t>
            </a:r>
          </a:p>
          <a:p>
            <a:r>
              <a:rPr lang="en-US" dirty="0" smtClean="0"/>
              <a:t>Inland Flooding Briefing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0800000" flipV="1">
            <a:off x="0" y="3790257"/>
            <a:ext cx="6858000" cy="1014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3746" tIns="150876" rIns="0" bIns="205740" rtlCol="0" anchor="t" anchorCtr="0"/>
          <a:lstStyle/>
          <a:p>
            <a:pPr marL="161628" defTabSz="514350">
              <a:tabLst>
                <a:tab pos="6591003" algn="r"/>
              </a:tabLst>
              <a:defRPr/>
            </a:pP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 6, 2015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5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657851" y="3000385"/>
            <a:ext cx="835819" cy="41433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947997"/>
              </p:ext>
            </p:extLst>
          </p:nvPr>
        </p:nvGraphicFramePr>
        <p:xfrm>
          <a:off x="3643313" y="1121569"/>
          <a:ext cx="2814638" cy="3745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Innovative Mitigation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NY </a:t>
            </a:r>
            <a:r>
              <a:rPr lang="en-US" dirty="0" smtClean="0"/>
              <a:t>Rising Community Reconstruction Program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Planning Grants: $25 million; 124 Communities</a:t>
            </a:r>
          </a:p>
          <a:p>
            <a:pPr lvl="1"/>
            <a:r>
              <a:rPr lang="en-US" dirty="0" smtClean="0"/>
              <a:t>Public Engagement</a:t>
            </a:r>
          </a:p>
          <a:p>
            <a:pPr lvl="1"/>
            <a:r>
              <a:rPr lang="en-US" dirty="0" smtClean="0"/>
              <a:t>Asset Inventory</a:t>
            </a:r>
          </a:p>
          <a:p>
            <a:pPr lvl="1"/>
            <a:r>
              <a:rPr lang="en-US" dirty="0" smtClean="0"/>
              <a:t>Risk Assessment</a:t>
            </a:r>
          </a:p>
          <a:p>
            <a:pPr lvl="1"/>
            <a:r>
              <a:rPr lang="en-US" dirty="0" smtClean="0"/>
              <a:t>Needs and Opportunities Assessment</a:t>
            </a:r>
          </a:p>
          <a:p>
            <a:pPr lvl="1"/>
            <a:r>
              <a:rPr lang="en-US" dirty="0" smtClean="0"/>
              <a:t>Investment and Action Strategies</a:t>
            </a:r>
          </a:p>
          <a:p>
            <a:pPr lvl="1"/>
            <a:r>
              <a:rPr lang="en-US" dirty="0" smtClean="0"/>
              <a:t>Implementation Schedule</a:t>
            </a:r>
          </a:p>
          <a:p>
            <a:r>
              <a:rPr lang="en-US" dirty="0" smtClean="0"/>
              <a:t>$3 million to $25 to million to each Community for project implementation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2332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Innovative Plan:  Sydney, NY</a:t>
            </a:r>
            <a:endParaRPr lang="en-US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6" y="1203737"/>
            <a:ext cx="4395806" cy="3639726"/>
          </a:xfrm>
        </p:spPr>
      </p:pic>
    </p:spTree>
    <p:extLst>
      <p:ext uri="{BB962C8B-B14F-4D97-AF65-F5344CB8AC3E}">
        <p14:creationId xmlns:p14="http://schemas.microsoft.com/office/powerpoint/2010/main" val="2377113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Sidney Risk Areas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8" y="1127918"/>
            <a:ext cx="5702156" cy="347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Sidney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Vital New Neighborhood Away from Flood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165 Acre Parcel for $1.3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Extend Municipal Infrastructure for $2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Buyouts and Relocation Assistance for $3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Community Housing for $41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Community Facilities for $5.8 million</a:t>
            </a:r>
          </a:p>
          <a:p>
            <a:pPr marL="414338" lvl="1" indent="-285750"/>
            <a:r>
              <a:rPr lang="en-US" dirty="0" smtClean="0"/>
              <a:t>Use Green Building, Green Energy Solar </a:t>
            </a:r>
            <a:r>
              <a:rPr lang="en-US" dirty="0" err="1" smtClean="0"/>
              <a:t>Microgrid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Recreation and Flood Storage on 30 acre lower terrace: $4.1 million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872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Sidney Flood Mitigation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738" y="1203737"/>
            <a:ext cx="2657476" cy="3647664"/>
          </a:xfrm>
        </p:spPr>
        <p:txBody>
          <a:bodyPr/>
          <a:lstStyle/>
          <a:p>
            <a:r>
              <a:rPr lang="en-US" dirty="0" smtClean="0"/>
              <a:t>Design 140 Acre </a:t>
            </a:r>
            <a:r>
              <a:rPr lang="en-US" dirty="0" err="1" smtClean="0"/>
              <a:t>GreenPlain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Passive Recreation, Trails, Edible Forest, Wetland Walks, Picnic Areas, </a:t>
            </a:r>
            <a:r>
              <a:rPr lang="en-US" dirty="0" err="1" smtClean="0"/>
              <a:t>Riverwalk</a:t>
            </a:r>
            <a:r>
              <a:rPr lang="en-US" dirty="0" smtClean="0"/>
              <a:t> and Active Recreation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Sidney Waterfront Entertainment, History and Environmental Education Center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95749" y="1485900"/>
            <a:ext cx="3747940" cy="263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6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NYS Community Risk and Resiliency Act</a:t>
            </a:r>
            <a:br>
              <a:rPr lang="en-US" dirty="0" smtClean="0"/>
            </a:br>
            <a:r>
              <a:rPr lang="en-US" sz="2000" dirty="0" smtClean="0"/>
              <a:t>Signed into Law 9/22/14</a:t>
            </a:r>
            <a:endParaRPr lang="en-US" dirty="0"/>
          </a:p>
        </p:txBody>
      </p:sp>
      <p:sp>
        <p:nvSpPr>
          <p:cNvPr id="172035" name="Content Placeholder 2"/>
          <p:cNvSpPr>
            <a:spLocks noGrp="1"/>
          </p:cNvSpPr>
          <p:nvPr>
            <p:ph idx="1"/>
          </p:nvPr>
        </p:nvSpPr>
        <p:spPr>
          <a:xfrm>
            <a:off x="135732" y="1435609"/>
            <a:ext cx="6457950" cy="3657091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1500" dirty="0"/>
              <a:t>Requires sea-level rise projections by January 1, 2016 </a:t>
            </a:r>
            <a:r>
              <a:rPr lang="en-US" altLang="en-US" sz="1500" dirty="0" smtClean="0"/>
              <a:t>Adds </a:t>
            </a:r>
            <a:r>
              <a:rPr lang="en-US" altLang="en-US" sz="1500" dirty="0"/>
              <a:t>consideration of sea-level rise, storm surge and flooding to </a:t>
            </a:r>
            <a:r>
              <a:rPr lang="en-US" altLang="en-US" sz="1500" dirty="0" smtClean="0"/>
              <a:t>NYS Smart </a:t>
            </a:r>
            <a:r>
              <a:rPr lang="en-US" altLang="en-US" sz="1500" dirty="0"/>
              <a:t>Growth Public Infrastructure Policy Act criteria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1500" dirty="0"/>
              <a:t>Requires model local laws to enhance resiliency </a:t>
            </a:r>
            <a:endParaRPr lang="en-US" altLang="en-US" sz="1500" dirty="0" smtClean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1500" dirty="0" smtClean="0"/>
              <a:t>Requires </a:t>
            </a:r>
            <a:r>
              <a:rPr lang="en-US" altLang="en-US" sz="1500" dirty="0"/>
              <a:t>consideration of sea-level rise, storm surge and flooding in specified facility-siting regulations, permits and funding programs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1500" dirty="0"/>
              <a:t>Requires guidance on implementation and use of natural resiliency measures to reduce risk by January 1, 2017 (DEC, DOS)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868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737" y="429035"/>
            <a:ext cx="6457950" cy="694944"/>
          </a:xfrm>
        </p:spPr>
        <p:txBody>
          <a:bodyPr/>
          <a:lstStyle/>
          <a:p>
            <a:r>
              <a:rPr lang="en-US" dirty="0" smtClean="0"/>
              <a:t>Good Flood Maps needed for Good Plans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3826240" y="1222208"/>
            <a:ext cx="3031759" cy="617934"/>
          </a:xfrm>
        </p:spPr>
        <p:txBody>
          <a:bodyPr/>
          <a:lstStyle/>
          <a:p>
            <a:r>
              <a:rPr lang="en-US" dirty="0" smtClean="0"/>
              <a:t>NYS Flood Mapping Status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3826242" y="1840142"/>
            <a:ext cx="3031758" cy="2947972"/>
          </a:xfrm>
        </p:spPr>
        <p:txBody>
          <a:bodyPr/>
          <a:lstStyle/>
          <a:p>
            <a:r>
              <a:rPr lang="en-US" dirty="0" smtClean="0"/>
              <a:t>Half of State Has Old Paper Maps</a:t>
            </a:r>
          </a:p>
          <a:p>
            <a:pPr lvl="1"/>
            <a:r>
              <a:rPr lang="en-US" dirty="0" smtClean="0"/>
              <a:t>Up to 40 Years Old</a:t>
            </a:r>
          </a:p>
          <a:p>
            <a:pPr marL="0" lvl="1" indent="0">
              <a:buNone/>
            </a:pPr>
            <a:r>
              <a:rPr lang="en-US" dirty="0" smtClean="0"/>
              <a:t>“Modernized Maps”</a:t>
            </a:r>
          </a:p>
          <a:p>
            <a:pPr lvl="1"/>
            <a:r>
              <a:rPr lang="en-US" dirty="0" smtClean="0"/>
              <a:t>90% of Population</a:t>
            </a:r>
          </a:p>
          <a:p>
            <a:pPr lvl="1"/>
            <a:r>
              <a:rPr lang="en-US" dirty="0" smtClean="0"/>
              <a:t>50% of Land Area</a:t>
            </a:r>
          </a:p>
          <a:p>
            <a:pPr lvl="1"/>
            <a:r>
              <a:rPr lang="en-US" dirty="0" smtClean="0"/>
              <a:t>2 Million People in Communities that Rely on Old Paper Maps</a:t>
            </a:r>
          </a:p>
          <a:p>
            <a:pPr lvl="1"/>
            <a:r>
              <a:rPr lang="en-US" dirty="0" smtClean="0"/>
              <a:t>Even Modernized Maps have Hundreds of Miles of Old Flood Studies</a:t>
            </a:r>
          </a:p>
          <a:p>
            <a:pPr marL="0" lvl="1" indent="0">
              <a:buNone/>
            </a:pPr>
            <a:r>
              <a:rPr lang="en-US" dirty="0" smtClean="0"/>
              <a:t>Mapping Not Keeping up with Risk!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9" t="2689" r="9279" b="12092"/>
          <a:stretch/>
        </p:blipFill>
        <p:spPr>
          <a:xfrm>
            <a:off x="185737" y="1328739"/>
            <a:ext cx="3527225" cy="2857499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6556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</a:t>
            </a:r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185736" y="1203737"/>
            <a:ext cx="3471863" cy="3647664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William Nechamen, CFM</a:t>
            </a:r>
          </a:p>
          <a:p>
            <a:pPr lvl="1"/>
            <a:r>
              <a:rPr lang="en-US" dirty="0" smtClean="0"/>
              <a:t>Chief, Floodplain Management</a:t>
            </a:r>
          </a:p>
          <a:p>
            <a:pPr lvl="1"/>
            <a:r>
              <a:rPr lang="en-US" dirty="0" smtClean="0"/>
              <a:t>625 Broadway, 4</a:t>
            </a:r>
            <a:r>
              <a:rPr lang="en-US" baseline="30000" dirty="0" smtClean="0"/>
              <a:t>th</a:t>
            </a:r>
            <a:r>
              <a:rPr lang="en-US" dirty="0" smtClean="0"/>
              <a:t> Floor,</a:t>
            </a:r>
          </a:p>
          <a:p>
            <a:pPr marL="0" lvl="1" indent="0">
              <a:buNone/>
            </a:pPr>
            <a:r>
              <a:rPr lang="en-US" dirty="0" smtClean="0"/>
              <a:t> Albany, NY 12233-3504</a:t>
            </a:r>
          </a:p>
          <a:p>
            <a:pPr marL="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William.Nechamen@dec.ny.gov</a:t>
            </a:r>
          </a:p>
          <a:p>
            <a:pPr lvl="1"/>
            <a:r>
              <a:rPr lang="en-US" dirty="0" smtClean="0"/>
              <a:t>518-402-8146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3657599" y="1203736"/>
            <a:ext cx="3103762" cy="3647664"/>
          </a:xfrm>
        </p:spPr>
        <p:txBody>
          <a:bodyPr>
            <a:normAutofit/>
          </a:bodyPr>
          <a:lstStyle/>
          <a:p>
            <a:r>
              <a:rPr lang="en-US" sz="1350" b="1" dirty="0"/>
              <a:t>Connect with us:</a:t>
            </a:r>
            <a:br>
              <a:rPr lang="en-US" sz="1350" b="1" dirty="0"/>
            </a:br>
            <a:r>
              <a:rPr lang="en-US" sz="1350" dirty="0"/>
              <a:t>Facebook: www.facebook.com/NYSDEC</a:t>
            </a:r>
            <a:br>
              <a:rPr lang="en-US" sz="1350" dirty="0"/>
            </a:br>
            <a:r>
              <a:rPr lang="en-US" sz="1350" dirty="0"/>
              <a:t>Twitter: twitter.com/NYSDEC</a:t>
            </a:r>
            <a:br>
              <a:rPr lang="en-US" sz="1350" dirty="0"/>
            </a:br>
            <a:r>
              <a:rPr lang="en-US" sz="1350" dirty="0"/>
              <a:t>Flickr: www.flickr.com/photos/nysdec</a:t>
            </a:r>
          </a:p>
        </p:txBody>
      </p:sp>
    </p:spTree>
    <p:extLst>
      <p:ext uri="{BB962C8B-B14F-4D97-AF65-F5344CB8AC3E}">
        <p14:creationId xmlns:p14="http://schemas.microsoft.com/office/powerpoint/2010/main" val="247623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Hit Hard by Larger than 100-Yr Floods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June 2006 Tropical System (Not a Tropical Storm)</a:t>
            </a:r>
          </a:p>
          <a:p>
            <a:pPr marL="414338" lvl="1" indent="-285750"/>
            <a:r>
              <a:rPr lang="en-US" dirty="0" smtClean="0"/>
              <a:t>Near or Over 500 Year Floods: Delaware, Susquehanna and Mohawk Basins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Spring 2011, Snow Melt and Rain</a:t>
            </a:r>
          </a:p>
          <a:p>
            <a:pPr marL="414338" lvl="1" indent="-285750"/>
            <a:r>
              <a:rPr lang="en-US" dirty="0" smtClean="0"/>
              <a:t>Over 100 Year Floods, Upper Hudson and Lake Champlain Basins; Lake Champlain hit Record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August 2011:  Irene</a:t>
            </a:r>
          </a:p>
          <a:p>
            <a:pPr marL="414338" lvl="1" indent="-285750"/>
            <a:r>
              <a:rPr lang="en-US" dirty="0" smtClean="0"/>
              <a:t>Near or Over 500 Year Floods:  Upper Hudson, Schoharie, Catskill Streams, Lake Champlain Tributaries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September 2011: Lee</a:t>
            </a:r>
          </a:p>
          <a:p>
            <a:pPr marL="414338" lvl="1" indent="-285750"/>
            <a:r>
              <a:rPr lang="en-US" dirty="0" smtClean="0"/>
              <a:t>Over 100 Year Floods, Susquehanna Basin; 500 Year Mohawk Basin</a:t>
            </a:r>
          </a:p>
          <a:p>
            <a:pPr marL="414338" lvl="1" indent="-285750"/>
            <a:endParaRPr lang="en-US" dirty="0" smtClean="0"/>
          </a:p>
          <a:p>
            <a:pPr marL="414338" lvl="1" indent="-285750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/>
            <a:endParaRPr lang="en-US" dirty="0" smtClean="0"/>
          </a:p>
          <a:p>
            <a:pPr marL="285750" indent="-285750"/>
            <a:endParaRPr lang="en-US" dirty="0" smtClean="0"/>
          </a:p>
          <a:p>
            <a:pPr marL="414338" lvl="1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05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Water Mark, Main Street, Schoharie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3" y="1655763"/>
            <a:ext cx="3013364" cy="2260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795" y="1426567"/>
            <a:ext cx="3721893" cy="287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4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8" y="1025186"/>
            <a:ext cx="3488596" cy="2010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194" y="2272683"/>
            <a:ext cx="3480817" cy="200642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Irene’s Path of Destruction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0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2" y="1356459"/>
            <a:ext cx="4029075" cy="36257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441" y="1828801"/>
            <a:ext cx="1579414" cy="1900238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Irene’s Destruction was Widespread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4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0" y="508000"/>
            <a:ext cx="6457950" cy="695325"/>
          </a:xfrm>
        </p:spPr>
        <p:txBody>
          <a:bodyPr/>
          <a:lstStyle/>
          <a:p>
            <a:r>
              <a:rPr lang="en-US" dirty="0" smtClean="0"/>
              <a:t>Lee: Insult on top of Injury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64" y="1431925"/>
            <a:ext cx="5949450" cy="300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21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" y="463983"/>
            <a:ext cx="5242018" cy="4165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20599" y="2185988"/>
            <a:ext cx="12087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100yr-200yr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20599" y="2486070"/>
            <a:ext cx="10454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200yr-500yr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20291" y="2336029"/>
            <a:ext cx="2381963" cy="3605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854036" y="2636111"/>
            <a:ext cx="2548218" cy="27432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20599" y="1611586"/>
            <a:ext cx="89815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25yr-50yr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20598" y="1911668"/>
            <a:ext cx="104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50yr-100yr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3251200" y="2061709"/>
            <a:ext cx="2069398" cy="5441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6" idx="1"/>
          </p:cNvCxnSpPr>
          <p:nvPr/>
        </p:nvCxnSpPr>
        <p:spPr>
          <a:xfrm flipH="1">
            <a:off x="3052619" y="1761627"/>
            <a:ext cx="2267980" cy="6001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07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Floods:  Multitude of Responses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Local Municipalities</a:t>
            </a:r>
          </a:p>
          <a:p>
            <a:r>
              <a:rPr lang="en-US" dirty="0" smtClean="0"/>
              <a:t>NYS Department of Environmental Conservation</a:t>
            </a:r>
          </a:p>
          <a:p>
            <a:pPr lvl="1"/>
            <a:r>
              <a:rPr lang="en-US" dirty="0" smtClean="0"/>
              <a:t>Coordinates Floodplain Management Response</a:t>
            </a:r>
          </a:p>
          <a:p>
            <a:r>
              <a:rPr lang="en-US" dirty="0" smtClean="0"/>
              <a:t>NYS Department of State</a:t>
            </a:r>
          </a:p>
          <a:p>
            <a:pPr lvl="1"/>
            <a:r>
              <a:rPr lang="en-US" dirty="0" smtClean="0"/>
              <a:t>Lead on Community Planning</a:t>
            </a:r>
          </a:p>
          <a:p>
            <a:r>
              <a:rPr lang="en-US" dirty="0" smtClean="0"/>
              <a:t>NYS Office of Emergency Management</a:t>
            </a:r>
          </a:p>
          <a:p>
            <a:pPr lvl="1"/>
            <a:r>
              <a:rPr lang="en-US" dirty="0" smtClean="0"/>
              <a:t>Emergency Response and FEMA Mitigation Programs</a:t>
            </a:r>
          </a:p>
          <a:p>
            <a:r>
              <a:rPr lang="en-US" dirty="0" smtClean="0"/>
              <a:t>NYS Department of Housing and Economic Development</a:t>
            </a:r>
          </a:p>
          <a:p>
            <a:pPr lvl="1"/>
            <a:r>
              <a:rPr lang="en-US" dirty="0" smtClean="0"/>
              <a:t>HUD CDBG Funded Programs</a:t>
            </a:r>
          </a:p>
          <a:p>
            <a:r>
              <a:rPr lang="en-US" dirty="0" smtClean="0"/>
              <a:t>FEMA</a:t>
            </a:r>
          </a:p>
          <a:p>
            <a:r>
              <a:rPr lang="en-US" dirty="0" smtClean="0"/>
              <a:t>COE</a:t>
            </a:r>
            <a:endParaRPr lang="en-US" dirty="0"/>
          </a:p>
          <a:p>
            <a:r>
              <a:rPr lang="en-US" dirty="0" smtClean="0"/>
              <a:t>HUD</a:t>
            </a:r>
          </a:p>
          <a:p>
            <a:r>
              <a:rPr lang="en-US" dirty="0" smtClean="0"/>
              <a:t>NOAA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183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NYS Office of Storm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Coordination</a:t>
            </a:r>
          </a:p>
          <a:p>
            <a:r>
              <a:rPr lang="en-US" dirty="0" smtClean="0"/>
              <a:t>Funding for Communities hit by Irene, Lee or Sandy</a:t>
            </a:r>
          </a:p>
          <a:p>
            <a:r>
              <a:rPr lang="en-US" dirty="0" smtClean="0"/>
              <a:t>Four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Housing Recovery</a:t>
            </a:r>
          </a:p>
          <a:p>
            <a:pPr marL="414338" lvl="1" indent="-285750"/>
            <a:r>
              <a:rPr lang="en-US" sz="1600" dirty="0" smtClean="0"/>
              <a:t>Includes Home Elevations and Buy-Outs</a:t>
            </a:r>
          </a:p>
          <a:p>
            <a:pPr marL="414338" lvl="1" indent="-285750"/>
            <a:r>
              <a:rPr lang="en-US" sz="1600" dirty="0" smtClean="0"/>
              <a:t>Elevations to Base Flood Elevation + 2’</a:t>
            </a:r>
          </a:p>
          <a:p>
            <a:pPr marL="414338" lvl="1" indent="-285750"/>
            <a:r>
              <a:rPr lang="en-US" sz="1600" dirty="0" smtClean="0"/>
              <a:t>Use Best Available Mapping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Community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9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owerpoint_4x3_light-dec.potx" id="{4504E0CA-87E2-443D-92DB-39D08C9ACD80}" vid="{4E1F4900-1A83-4031-9FD3-6C7EF86F40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decpptwhite4x3 (1)</Template>
  <TotalTime>408</TotalTime>
  <Words>751</Words>
  <Application>Microsoft Macintosh PowerPoint</Application>
  <PresentationFormat>Custom</PresentationFormat>
  <Paragraphs>116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New York State Flooding and Mitigation</vt:lpstr>
      <vt:lpstr>State Hit Hard by Larger than 100-Yr Floods</vt:lpstr>
      <vt:lpstr>High Water Mark, Main Street, Schoharie</vt:lpstr>
      <vt:lpstr>Irene’s Path of Destruction</vt:lpstr>
      <vt:lpstr>Irene’s Destruction was Widespread</vt:lpstr>
      <vt:lpstr>Lee: Insult on top of Injury</vt:lpstr>
      <vt:lpstr>PowerPoint Presentation</vt:lpstr>
      <vt:lpstr>Post Floods:  Multitude of Responses </vt:lpstr>
      <vt:lpstr>NYS Office of Storm Recovery</vt:lpstr>
      <vt:lpstr>Innovative Mitigation </vt:lpstr>
      <vt:lpstr>One Innovative Plan:  Sydney, NY</vt:lpstr>
      <vt:lpstr>Sidney Risk Areas</vt:lpstr>
      <vt:lpstr>Sidney Plans</vt:lpstr>
      <vt:lpstr>Sidney Flood Mitigation Plans</vt:lpstr>
      <vt:lpstr>NYS Community Risk and Resiliency Act Signed into Law 9/22/14</vt:lpstr>
      <vt:lpstr>Good Flood Maps needed for Good Plans</vt:lpstr>
      <vt:lpstr>Thank You</vt:lpstr>
    </vt:vector>
  </TitlesOfParts>
  <Company>NYSDEC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Nechamen</dc:creator>
  <cp:lastModifiedBy>AMS</cp:lastModifiedBy>
  <cp:revision>24</cp:revision>
  <dcterms:created xsi:type="dcterms:W3CDTF">2015-05-01T13:49:54Z</dcterms:created>
  <dcterms:modified xsi:type="dcterms:W3CDTF">2015-08-12T18:41:00Z</dcterms:modified>
</cp:coreProperties>
</file>