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0" r:id="rId1"/>
    <p:sldMasterId id="2147484156" r:id="rId2"/>
  </p:sldMasterIdLst>
  <p:notesMasterIdLst>
    <p:notesMasterId r:id="rId26"/>
  </p:notesMasterIdLst>
  <p:handoutMasterIdLst>
    <p:handoutMasterId r:id="rId27"/>
  </p:handoutMasterIdLst>
  <p:sldIdLst>
    <p:sldId id="496" r:id="rId3"/>
    <p:sldId id="541" r:id="rId4"/>
    <p:sldId id="537" r:id="rId5"/>
    <p:sldId id="508" r:id="rId6"/>
    <p:sldId id="514" r:id="rId7"/>
    <p:sldId id="555" r:id="rId8"/>
    <p:sldId id="542" r:id="rId9"/>
    <p:sldId id="498" r:id="rId10"/>
    <p:sldId id="538" r:id="rId11"/>
    <p:sldId id="539" r:id="rId12"/>
    <p:sldId id="505" r:id="rId13"/>
    <p:sldId id="501" r:id="rId14"/>
    <p:sldId id="545" r:id="rId15"/>
    <p:sldId id="548" r:id="rId16"/>
    <p:sldId id="546" r:id="rId17"/>
    <p:sldId id="547" r:id="rId18"/>
    <p:sldId id="550" r:id="rId19"/>
    <p:sldId id="549" r:id="rId20"/>
    <p:sldId id="551" r:id="rId21"/>
    <p:sldId id="556" r:id="rId22"/>
    <p:sldId id="552" r:id="rId23"/>
    <p:sldId id="554" r:id="rId24"/>
    <p:sldId id="553" r:id="rId25"/>
  </p:sldIdLst>
  <p:sldSz cx="9144000" cy="6858000" type="screen4x3"/>
  <p:notesSz cx="7315200" cy="9601200"/>
  <p:custDataLst>
    <p:tags r:id="rId29"/>
  </p:custDataLst>
  <p:defaultTextStyle>
    <a:defPPr>
      <a:defRPr lang="en-US"/>
    </a:defPPr>
    <a:lvl1pPr algn="l" rtl="0" fontAlgn="base">
      <a:spcBef>
        <a:spcPct val="0"/>
      </a:spcBef>
      <a:spcAft>
        <a:spcPct val="0"/>
      </a:spcAft>
      <a:defRPr sz="2400" kern="1200">
        <a:solidFill>
          <a:srgbClr val="FFFF00"/>
        </a:solidFill>
        <a:latin typeface="Arial" pitchFamily="34" charset="0"/>
        <a:ea typeface="+mn-ea"/>
        <a:cs typeface="+mn-cs"/>
      </a:defRPr>
    </a:lvl1pPr>
    <a:lvl2pPr marL="457200" algn="l" rtl="0" fontAlgn="base">
      <a:spcBef>
        <a:spcPct val="0"/>
      </a:spcBef>
      <a:spcAft>
        <a:spcPct val="0"/>
      </a:spcAft>
      <a:defRPr sz="2400" kern="1200">
        <a:solidFill>
          <a:srgbClr val="FFFF00"/>
        </a:solidFill>
        <a:latin typeface="Arial" pitchFamily="34" charset="0"/>
        <a:ea typeface="+mn-ea"/>
        <a:cs typeface="+mn-cs"/>
      </a:defRPr>
    </a:lvl2pPr>
    <a:lvl3pPr marL="914400" algn="l" rtl="0" fontAlgn="base">
      <a:spcBef>
        <a:spcPct val="0"/>
      </a:spcBef>
      <a:spcAft>
        <a:spcPct val="0"/>
      </a:spcAft>
      <a:defRPr sz="2400" kern="1200">
        <a:solidFill>
          <a:srgbClr val="FFFF00"/>
        </a:solidFill>
        <a:latin typeface="Arial" pitchFamily="34" charset="0"/>
        <a:ea typeface="+mn-ea"/>
        <a:cs typeface="+mn-cs"/>
      </a:defRPr>
    </a:lvl3pPr>
    <a:lvl4pPr marL="1371600" algn="l" rtl="0" fontAlgn="base">
      <a:spcBef>
        <a:spcPct val="0"/>
      </a:spcBef>
      <a:spcAft>
        <a:spcPct val="0"/>
      </a:spcAft>
      <a:defRPr sz="2400" kern="1200">
        <a:solidFill>
          <a:srgbClr val="FFFF00"/>
        </a:solidFill>
        <a:latin typeface="Arial" pitchFamily="34" charset="0"/>
        <a:ea typeface="+mn-ea"/>
        <a:cs typeface="+mn-cs"/>
      </a:defRPr>
    </a:lvl4pPr>
    <a:lvl5pPr marL="1828800" algn="l" rtl="0" fontAlgn="base">
      <a:spcBef>
        <a:spcPct val="0"/>
      </a:spcBef>
      <a:spcAft>
        <a:spcPct val="0"/>
      </a:spcAft>
      <a:defRPr sz="2400" kern="1200">
        <a:solidFill>
          <a:srgbClr val="FFFF00"/>
        </a:solidFill>
        <a:latin typeface="Arial" pitchFamily="34" charset="0"/>
        <a:ea typeface="+mn-ea"/>
        <a:cs typeface="+mn-cs"/>
      </a:defRPr>
    </a:lvl5pPr>
    <a:lvl6pPr marL="2286000" algn="l" defTabSz="914400" rtl="0" eaLnBrk="1" latinLnBrk="0" hangingPunct="1">
      <a:defRPr sz="2400" kern="1200">
        <a:solidFill>
          <a:srgbClr val="FFFF00"/>
        </a:solidFill>
        <a:latin typeface="Arial" pitchFamily="34" charset="0"/>
        <a:ea typeface="+mn-ea"/>
        <a:cs typeface="+mn-cs"/>
      </a:defRPr>
    </a:lvl6pPr>
    <a:lvl7pPr marL="2743200" algn="l" defTabSz="914400" rtl="0" eaLnBrk="1" latinLnBrk="0" hangingPunct="1">
      <a:defRPr sz="2400" kern="1200">
        <a:solidFill>
          <a:srgbClr val="FFFF00"/>
        </a:solidFill>
        <a:latin typeface="Arial" pitchFamily="34" charset="0"/>
        <a:ea typeface="+mn-ea"/>
        <a:cs typeface="+mn-cs"/>
      </a:defRPr>
    </a:lvl7pPr>
    <a:lvl8pPr marL="3200400" algn="l" defTabSz="914400" rtl="0" eaLnBrk="1" latinLnBrk="0" hangingPunct="1">
      <a:defRPr sz="2400" kern="1200">
        <a:solidFill>
          <a:srgbClr val="FFFF00"/>
        </a:solidFill>
        <a:latin typeface="Arial" pitchFamily="34" charset="0"/>
        <a:ea typeface="+mn-ea"/>
        <a:cs typeface="+mn-cs"/>
      </a:defRPr>
    </a:lvl8pPr>
    <a:lvl9pPr marL="3657600" algn="l" defTabSz="914400" rtl="0" eaLnBrk="1" latinLnBrk="0" hangingPunct="1">
      <a:defRPr sz="2400" kern="1200">
        <a:solidFill>
          <a:srgbClr val="FFFF00"/>
        </a:solidFill>
        <a:latin typeface="Arial" pitchFamily="34" charset="0"/>
        <a:ea typeface="+mn-ea"/>
        <a:cs typeface="+mn-cs"/>
      </a:defRPr>
    </a:lvl9pPr>
  </p:defaultTextStyle>
  <p:modifyVerifier cryptProviderType="rsaFull" cryptAlgorithmClass="hash" cryptAlgorithmType="typeAny" cryptAlgorithmSid="4" spinCount="100000" saltData="qhUXmSApi6h0LBSHZ8glmQ==" hashData="Ie32CoPtDPzt+qb3QEUw4ar9tLQ="/>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FF00FF"/>
    <a:srgbClr val="00FF00"/>
    <a:srgbClr val="AFECEB"/>
    <a:srgbClr val="99FF99"/>
    <a:srgbClr val="FFCC99"/>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7106" autoAdjust="0"/>
    <p:restoredTop sz="94050" autoAdjust="0"/>
  </p:normalViewPr>
  <p:slideViewPr>
    <p:cSldViewPr>
      <p:cViewPr>
        <p:scale>
          <a:sx n="100" d="100"/>
          <a:sy n="100" d="100"/>
        </p:scale>
        <p:origin x="-80"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42" d="100"/>
          <a:sy n="142" d="100"/>
        </p:scale>
        <p:origin x="-3560" y="-10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3171614" cy="480060"/>
          </a:xfrm>
          <a:prstGeom prst="rect">
            <a:avLst/>
          </a:prstGeom>
          <a:noFill/>
          <a:ln w="9525">
            <a:noFill/>
            <a:miter lim="800000"/>
            <a:headEnd/>
            <a:tailEnd/>
          </a:ln>
          <a:effectLst/>
        </p:spPr>
        <p:txBody>
          <a:bodyPr vert="horz" wrap="square" lIns="96488" tIns="48244" rIns="96488" bIns="48244" numCol="1" anchor="t" anchorCtr="0" compatLnSpc="1">
            <a:prstTxWarp prst="textNoShape">
              <a:avLst/>
            </a:prstTxWarp>
          </a:bodyPr>
          <a:lstStyle>
            <a:lvl1pPr defTabSz="965655" eaLnBrk="0" hangingPunct="0">
              <a:defRPr sz="1300">
                <a:solidFill>
                  <a:schemeClr val="tx1"/>
                </a:solidFill>
                <a:latin typeface="B Helvetica Bold" charset="0"/>
              </a:defRPr>
            </a:lvl1pPr>
          </a:lstStyle>
          <a:p>
            <a:pPr>
              <a:defRPr/>
            </a:pPr>
            <a:endParaRPr lang="en-US"/>
          </a:p>
        </p:txBody>
      </p:sp>
      <p:sp>
        <p:nvSpPr>
          <p:cNvPr id="61443" name="Rectangle 3"/>
          <p:cNvSpPr>
            <a:spLocks noGrp="1" noChangeArrowheads="1"/>
          </p:cNvSpPr>
          <p:nvPr>
            <p:ph type="dt" sz="quarter" idx="1"/>
          </p:nvPr>
        </p:nvSpPr>
        <p:spPr bwMode="auto">
          <a:xfrm>
            <a:off x="4143588" y="0"/>
            <a:ext cx="3171613" cy="480060"/>
          </a:xfrm>
          <a:prstGeom prst="rect">
            <a:avLst/>
          </a:prstGeom>
          <a:noFill/>
          <a:ln w="9525">
            <a:noFill/>
            <a:miter lim="800000"/>
            <a:headEnd/>
            <a:tailEnd/>
          </a:ln>
          <a:effectLst/>
        </p:spPr>
        <p:txBody>
          <a:bodyPr vert="horz" wrap="square" lIns="96488" tIns="48244" rIns="96488" bIns="48244" numCol="1" anchor="t" anchorCtr="0" compatLnSpc="1">
            <a:prstTxWarp prst="textNoShape">
              <a:avLst/>
            </a:prstTxWarp>
          </a:bodyPr>
          <a:lstStyle>
            <a:lvl1pPr algn="r" defTabSz="965655" eaLnBrk="0" hangingPunct="0">
              <a:defRPr sz="1300">
                <a:solidFill>
                  <a:schemeClr val="tx1"/>
                </a:solidFill>
                <a:latin typeface="B Helvetica Bold" charset="0"/>
              </a:defRPr>
            </a:lvl1pPr>
          </a:lstStyle>
          <a:p>
            <a:pPr>
              <a:defRPr/>
            </a:pPr>
            <a:endParaRPr lang="en-US"/>
          </a:p>
        </p:txBody>
      </p:sp>
      <p:sp>
        <p:nvSpPr>
          <p:cNvPr id="61444" name="Rectangle 4"/>
          <p:cNvSpPr>
            <a:spLocks noGrp="1" noChangeArrowheads="1"/>
          </p:cNvSpPr>
          <p:nvPr>
            <p:ph type="ftr" sz="quarter" idx="2"/>
          </p:nvPr>
        </p:nvSpPr>
        <p:spPr bwMode="auto">
          <a:xfrm>
            <a:off x="0" y="9121140"/>
            <a:ext cx="3171614" cy="480060"/>
          </a:xfrm>
          <a:prstGeom prst="rect">
            <a:avLst/>
          </a:prstGeom>
          <a:noFill/>
          <a:ln w="9525">
            <a:noFill/>
            <a:miter lim="800000"/>
            <a:headEnd/>
            <a:tailEnd/>
          </a:ln>
          <a:effectLst/>
        </p:spPr>
        <p:txBody>
          <a:bodyPr vert="horz" wrap="square" lIns="96488" tIns="48244" rIns="96488" bIns="48244" numCol="1" anchor="b" anchorCtr="0" compatLnSpc="1">
            <a:prstTxWarp prst="textNoShape">
              <a:avLst/>
            </a:prstTxWarp>
          </a:bodyPr>
          <a:lstStyle>
            <a:lvl1pPr defTabSz="965655" eaLnBrk="0" hangingPunct="0">
              <a:defRPr sz="1300">
                <a:solidFill>
                  <a:schemeClr val="tx1"/>
                </a:solidFill>
                <a:latin typeface="B Helvetica Bold" charset="0"/>
              </a:defRPr>
            </a:lvl1pPr>
          </a:lstStyle>
          <a:p>
            <a:pPr>
              <a:defRPr/>
            </a:pPr>
            <a:endParaRPr lang="en-US"/>
          </a:p>
        </p:txBody>
      </p:sp>
      <p:sp>
        <p:nvSpPr>
          <p:cNvPr id="61445" name="Rectangle 5"/>
          <p:cNvSpPr>
            <a:spLocks noGrp="1" noChangeArrowheads="1"/>
          </p:cNvSpPr>
          <p:nvPr>
            <p:ph type="sldNum" sz="quarter" idx="3"/>
          </p:nvPr>
        </p:nvSpPr>
        <p:spPr bwMode="auto">
          <a:xfrm>
            <a:off x="4143588" y="9121140"/>
            <a:ext cx="3171613" cy="480060"/>
          </a:xfrm>
          <a:prstGeom prst="rect">
            <a:avLst/>
          </a:prstGeom>
          <a:noFill/>
          <a:ln w="9525">
            <a:noFill/>
            <a:miter lim="800000"/>
            <a:headEnd/>
            <a:tailEnd/>
          </a:ln>
          <a:effectLst/>
        </p:spPr>
        <p:txBody>
          <a:bodyPr vert="horz" wrap="square" lIns="96488" tIns="48244" rIns="96488" bIns="48244" numCol="1" anchor="b" anchorCtr="0" compatLnSpc="1">
            <a:prstTxWarp prst="textNoShape">
              <a:avLst/>
            </a:prstTxWarp>
          </a:bodyPr>
          <a:lstStyle>
            <a:lvl1pPr algn="r" defTabSz="965655" eaLnBrk="0" hangingPunct="0">
              <a:defRPr sz="1300">
                <a:solidFill>
                  <a:schemeClr val="tx1"/>
                </a:solidFill>
                <a:latin typeface="B Helvetica Bold" charset="0"/>
              </a:defRPr>
            </a:lvl1pPr>
          </a:lstStyle>
          <a:p>
            <a:pPr>
              <a:defRPr/>
            </a:pPr>
            <a:fld id="{8ABA1532-CE4B-44BE-8314-AE2324BA062E}" type="slidenum">
              <a:rPr lang="en-US"/>
              <a:pPr>
                <a:defRPr/>
              </a:pPr>
              <a:t>‹#›</a:t>
            </a:fld>
            <a:endParaRPr lang="en-US"/>
          </a:p>
        </p:txBody>
      </p:sp>
    </p:spTree>
    <p:extLst>
      <p:ext uri="{BB962C8B-B14F-4D97-AF65-F5344CB8AC3E}">
        <p14:creationId xmlns:p14="http://schemas.microsoft.com/office/powerpoint/2010/main" val="39867676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171614" cy="480060"/>
          </a:xfrm>
          <a:prstGeom prst="rect">
            <a:avLst/>
          </a:prstGeom>
          <a:noFill/>
          <a:ln w="9525">
            <a:noFill/>
            <a:miter lim="800000"/>
            <a:headEnd/>
            <a:tailEnd/>
          </a:ln>
          <a:effectLst/>
        </p:spPr>
        <p:txBody>
          <a:bodyPr vert="horz" wrap="square" lIns="96488" tIns="48244" rIns="96488" bIns="48244" numCol="1" anchor="t" anchorCtr="0" compatLnSpc="1">
            <a:prstTxWarp prst="textNoShape">
              <a:avLst/>
            </a:prstTxWarp>
          </a:bodyPr>
          <a:lstStyle>
            <a:lvl1pPr defTabSz="965655" eaLnBrk="0" hangingPunct="0">
              <a:defRPr sz="1300">
                <a:solidFill>
                  <a:schemeClr val="tx1"/>
                </a:solidFill>
                <a:latin typeface="Times" pitchFamily="18" charset="0"/>
              </a:defRPr>
            </a:lvl1pPr>
          </a:lstStyle>
          <a:p>
            <a:pPr>
              <a:defRPr/>
            </a:pPr>
            <a:endParaRPr lang="en-US"/>
          </a:p>
        </p:txBody>
      </p:sp>
      <p:sp>
        <p:nvSpPr>
          <p:cNvPr id="48131" name="Rectangle 3"/>
          <p:cNvSpPr>
            <a:spLocks noGrp="1" noChangeArrowheads="1"/>
          </p:cNvSpPr>
          <p:nvPr>
            <p:ph type="dt" idx="1"/>
          </p:nvPr>
        </p:nvSpPr>
        <p:spPr bwMode="auto">
          <a:xfrm>
            <a:off x="4143588" y="0"/>
            <a:ext cx="3171613" cy="480060"/>
          </a:xfrm>
          <a:prstGeom prst="rect">
            <a:avLst/>
          </a:prstGeom>
          <a:noFill/>
          <a:ln w="9525">
            <a:noFill/>
            <a:miter lim="800000"/>
            <a:headEnd/>
            <a:tailEnd/>
          </a:ln>
          <a:effectLst/>
        </p:spPr>
        <p:txBody>
          <a:bodyPr vert="horz" wrap="square" lIns="96488" tIns="48244" rIns="96488" bIns="48244" numCol="1" anchor="t" anchorCtr="0" compatLnSpc="1">
            <a:prstTxWarp prst="textNoShape">
              <a:avLst/>
            </a:prstTxWarp>
          </a:bodyPr>
          <a:lstStyle>
            <a:lvl1pPr algn="r" defTabSz="965655" eaLnBrk="0" hangingPunct="0">
              <a:defRPr sz="1300">
                <a:solidFill>
                  <a:schemeClr val="tx1"/>
                </a:solidFill>
                <a:latin typeface="Times" pitchFamily="18"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258888"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p:cNvSpPr>
            <a:spLocks noGrp="1" noChangeArrowheads="1"/>
          </p:cNvSpPr>
          <p:nvPr>
            <p:ph type="body" sz="quarter" idx="3"/>
          </p:nvPr>
        </p:nvSpPr>
        <p:spPr bwMode="auto">
          <a:xfrm>
            <a:off x="975360" y="4560570"/>
            <a:ext cx="5364480" cy="4320540"/>
          </a:xfrm>
          <a:prstGeom prst="rect">
            <a:avLst/>
          </a:prstGeom>
          <a:noFill/>
          <a:ln w="9525">
            <a:noFill/>
            <a:miter lim="800000"/>
            <a:headEnd/>
            <a:tailEnd/>
          </a:ln>
          <a:effectLst/>
        </p:spPr>
        <p:txBody>
          <a:bodyPr vert="horz" wrap="square" lIns="96488" tIns="48244" rIns="96488" bIns="482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8134" name="Rectangle 6"/>
          <p:cNvSpPr>
            <a:spLocks noGrp="1" noChangeArrowheads="1"/>
          </p:cNvSpPr>
          <p:nvPr>
            <p:ph type="ftr" sz="quarter" idx="4"/>
          </p:nvPr>
        </p:nvSpPr>
        <p:spPr bwMode="auto">
          <a:xfrm>
            <a:off x="0" y="9121140"/>
            <a:ext cx="3171614" cy="480060"/>
          </a:xfrm>
          <a:prstGeom prst="rect">
            <a:avLst/>
          </a:prstGeom>
          <a:noFill/>
          <a:ln w="9525">
            <a:noFill/>
            <a:miter lim="800000"/>
            <a:headEnd/>
            <a:tailEnd/>
          </a:ln>
          <a:effectLst/>
        </p:spPr>
        <p:txBody>
          <a:bodyPr vert="horz" wrap="square" lIns="96488" tIns="48244" rIns="96488" bIns="48244" numCol="1" anchor="b" anchorCtr="0" compatLnSpc="1">
            <a:prstTxWarp prst="textNoShape">
              <a:avLst/>
            </a:prstTxWarp>
          </a:bodyPr>
          <a:lstStyle>
            <a:lvl1pPr defTabSz="965655" eaLnBrk="0" hangingPunct="0">
              <a:defRPr sz="1300">
                <a:solidFill>
                  <a:schemeClr val="tx1"/>
                </a:solidFill>
                <a:latin typeface="Times" pitchFamily="18" charset="0"/>
              </a:defRPr>
            </a:lvl1pPr>
          </a:lstStyle>
          <a:p>
            <a:pPr>
              <a:defRPr/>
            </a:pPr>
            <a:endParaRPr lang="en-US"/>
          </a:p>
        </p:txBody>
      </p:sp>
      <p:sp>
        <p:nvSpPr>
          <p:cNvPr id="48135" name="Rectangle 7"/>
          <p:cNvSpPr>
            <a:spLocks noGrp="1" noChangeArrowheads="1"/>
          </p:cNvSpPr>
          <p:nvPr>
            <p:ph type="sldNum" sz="quarter" idx="5"/>
          </p:nvPr>
        </p:nvSpPr>
        <p:spPr bwMode="auto">
          <a:xfrm>
            <a:off x="4143588" y="9121140"/>
            <a:ext cx="3171613" cy="480060"/>
          </a:xfrm>
          <a:prstGeom prst="rect">
            <a:avLst/>
          </a:prstGeom>
          <a:noFill/>
          <a:ln w="9525">
            <a:noFill/>
            <a:miter lim="800000"/>
            <a:headEnd/>
            <a:tailEnd/>
          </a:ln>
          <a:effectLst/>
        </p:spPr>
        <p:txBody>
          <a:bodyPr vert="horz" wrap="square" lIns="96488" tIns="48244" rIns="96488" bIns="48244" numCol="1" anchor="b" anchorCtr="0" compatLnSpc="1">
            <a:prstTxWarp prst="textNoShape">
              <a:avLst/>
            </a:prstTxWarp>
          </a:bodyPr>
          <a:lstStyle>
            <a:lvl1pPr algn="r" defTabSz="965655" eaLnBrk="0" hangingPunct="0">
              <a:defRPr sz="1300">
                <a:solidFill>
                  <a:schemeClr val="tx1"/>
                </a:solidFill>
                <a:latin typeface="Times" pitchFamily="18" charset="0"/>
              </a:defRPr>
            </a:lvl1pPr>
          </a:lstStyle>
          <a:p>
            <a:pPr>
              <a:defRPr/>
            </a:pPr>
            <a:fld id="{71C6C003-EA0E-4F78-B57A-A5699CA76413}" type="slidenum">
              <a:rPr lang="en-US"/>
              <a:pPr>
                <a:defRPr/>
              </a:pPr>
              <a:t>‹#›</a:t>
            </a:fld>
            <a:endParaRPr lang="en-US"/>
          </a:p>
        </p:txBody>
      </p:sp>
    </p:spTree>
    <p:extLst>
      <p:ext uri="{BB962C8B-B14F-4D97-AF65-F5344CB8AC3E}">
        <p14:creationId xmlns:p14="http://schemas.microsoft.com/office/powerpoint/2010/main" val="22254625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Example of forward thinking.  Minneapolis had vision of keeping land next to lakes and rivers public starting in 1880s, and it can be seen in current city park map.</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33DFFD28-F355-4A48-9AA6-01D86CE297C0}" type="slidenum">
              <a:rPr lang="en-US" altLang="en-US" sz="1300">
                <a:solidFill>
                  <a:schemeClr val="tx1"/>
                </a:solidFill>
                <a:latin typeface="Times" pitchFamily="18" charset="0"/>
              </a:rPr>
              <a:pPr/>
              <a:t>3</a:t>
            </a:fld>
            <a:endParaRPr lang="en-US" altLang="en-US" sz="1300">
              <a:solidFill>
                <a:schemeClr val="tx1"/>
              </a:solidFill>
              <a:latin typeface="Times"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16FFDCC8-5C68-4FE8-9E9F-412F9462E186}" type="slidenum">
              <a:rPr lang="en-US" altLang="en-US" sz="1300">
                <a:solidFill>
                  <a:schemeClr val="tx1"/>
                </a:solidFill>
                <a:latin typeface="Times" pitchFamily="18" charset="0"/>
              </a:rPr>
              <a:pPr/>
              <a:t>12</a:t>
            </a:fld>
            <a:endParaRPr lang="en-US" altLang="en-US" sz="1300">
              <a:solidFill>
                <a:schemeClr val="tx1"/>
              </a:solidFill>
              <a:latin typeface="Times"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MnDOT was lead in pushing to get the funding needed to get the Atlas 14 data out – published in 2013.  Additional 50 years of data, and based on more stations.</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4EE115C1-ED6A-4472-90AE-DA0D61C0A46B}" type="slidenum">
              <a:rPr lang="en-US" altLang="en-US" sz="1300">
                <a:solidFill>
                  <a:schemeClr val="tx1"/>
                </a:solidFill>
                <a:latin typeface="Times" pitchFamily="18" charset="0"/>
              </a:rPr>
              <a:pPr/>
              <a:t>16</a:t>
            </a:fld>
            <a:endParaRPr lang="en-US" altLang="en-US" sz="1300">
              <a:solidFill>
                <a:schemeClr val="tx1"/>
              </a:solidFill>
              <a:latin typeface="Times"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Clips from presentation MnDOT gave at Mn Association of Floodplain Managers conference in November 2014.  Targeted bridges, culverts &amp; roads parallel to floodplains.  Evaluated several criteria and came up with vulnerability tiers.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29577992-2BF5-499F-A596-AB510CFB1E80}" type="slidenum">
              <a:rPr lang="en-US" altLang="en-US" sz="1300">
                <a:solidFill>
                  <a:schemeClr val="tx1"/>
                </a:solidFill>
                <a:latin typeface="Times" pitchFamily="18" charset="0"/>
              </a:rPr>
              <a:pPr/>
              <a:t>17</a:t>
            </a:fld>
            <a:endParaRPr lang="en-US" altLang="en-US" sz="1300">
              <a:solidFill>
                <a:schemeClr val="tx1"/>
              </a:solidFill>
              <a:latin typeface="Times"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Example of map showing the vulnerability tiers.  Used this map at the FEMA Risk Map Action meetings for a HUC8 watershed in SE MN – shared with communities and regional agencies.</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DC11EFB6-D2A5-4511-93DE-FC07B45D5869}" type="slidenum">
              <a:rPr lang="en-US" altLang="en-US" sz="1300">
                <a:solidFill>
                  <a:schemeClr val="tx1"/>
                </a:solidFill>
                <a:latin typeface="Times" pitchFamily="18" charset="0"/>
              </a:rPr>
              <a:pPr/>
              <a:t>18</a:t>
            </a:fld>
            <a:endParaRPr lang="en-US" altLang="en-US" sz="1300">
              <a:solidFill>
                <a:schemeClr val="tx1"/>
              </a:solidFill>
              <a:latin typeface="Times"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We have a long ways to go with getting accurate maps for the country.  Mapping – understandably – prioritized the densely populated areas.  Many areas did not get DFIRMs, and are not funded to get DFIRMs.  Half of MN does not have, and is not funded to get, DFIRMs.  And – in general - those funded before 2007 are mainly digitization of those old 1970/1980 era maps.   </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B0236DBC-ED12-432A-8EC6-F5E85035B63C}" type="slidenum">
              <a:rPr lang="en-US" altLang="en-US" sz="1300">
                <a:solidFill>
                  <a:schemeClr val="tx1"/>
                </a:solidFill>
                <a:latin typeface="Times" pitchFamily="18" charset="0"/>
              </a:rPr>
              <a:pPr/>
              <a:t>19</a:t>
            </a:fld>
            <a:endParaRPr lang="en-US" altLang="en-US" sz="1300">
              <a:solidFill>
                <a:schemeClr val="tx1"/>
              </a:solidFill>
              <a:latin typeface="Times"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We have a long ways to go with getting accurate maps for the country.  Mapping – understandably – prioritized the densely populated areas.  Many areas did not get DFIRMs, and are not funded to get DFIRMs.  Half of MN does not have, and is not funded to get, DFIRMs.  And – in general - those funded before 2007 are mainly digitization of those old 1970/1980 era maps.   </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B0236DBC-ED12-432A-8EC6-F5E85035B63C}" type="slidenum">
              <a:rPr lang="en-US" altLang="en-US" sz="1300">
                <a:solidFill>
                  <a:prstClr val="black"/>
                </a:solidFill>
                <a:latin typeface="Times" pitchFamily="18" charset="0"/>
              </a:rPr>
              <a:pPr/>
              <a:t>20</a:t>
            </a:fld>
            <a:endParaRPr lang="en-US" altLang="en-US" sz="1300">
              <a:solidFill>
                <a:prstClr val="black"/>
              </a:solidFill>
              <a:latin typeface="Times"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For MN – about 20% of population has DFIRMs with accurate boundaries and supporting data, about 65% will have DFIRMs – but won’t have accurate boundaries based on LiDAR or won’t have accurate supporting data (or both), and about 15% of population won’t have DFIRMs.  Example in Mille Lacs County.  Hennepin County (with Mpls and western suburbs - ~25% of state population) to get DFIRM in about 9 months and has MANY similar situtations.</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8EA1FD34-A8E2-4032-BA3E-7B1DD84CDB67}" type="slidenum">
              <a:rPr lang="en-US" altLang="en-US" sz="1300">
                <a:solidFill>
                  <a:schemeClr val="tx1"/>
                </a:solidFill>
                <a:latin typeface="Times" pitchFamily="18" charset="0"/>
              </a:rPr>
              <a:pPr/>
              <a:t>21</a:t>
            </a:fld>
            <a:endParaRPr lang="en-US" altLang="en-US" sz="1300">
              <a:solidFill>
                <a:schemeClr val="tx1"/>
              </a:solidFill>
              <a:latin typeface="Times"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You just heard from Stacey &amp; Steve about the Silver Jackets.  This shows one MN Silver Jacket example – St Paul inundation mapping! </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6549089A-B621-4BD0-93BA-C8958000BF26}" type="slidenum">
              <a:rPr lang="en-US" altLang="en-US" sz="1300">
                <a:solidFill>
                  <a:schemeClr val="tx1"/>
                </a:solidFill>
                <a:latin typeface="Times" pitchFamily="18" charset="0"/>
              </a:rPr>
              <a:pPr/>
              <a:t>22</a:t>
            </a:fld>
            <a:endParaRPr lang="en-US" altLang="en-US" sz="1300">
              <a:solidFill>
                <a:schemeClr val="tx1"/>
              </a:solidFill>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June 2014 – highest recorded water levels (130 years of records) – No impacted structures.  (Though loss of golf course revenue, and costs for repairs)</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B38C9167-D163-443E-8F2B-0EA0634293CA}" type="slidenum">
              <a:rPr lang="en-US" altLang="en-US" sz="1300">
                <a:solidFill>
                  <a:schemeClr val="tx1"/>
                </a:solidFill>
                <a:latin typeface="Times" pitchFamily="18" charset="0"/>
              </a:rPr>
              <a:pPr/>
              <a:t>4</a:t>
            </a:fld>
            <a:endParaRPr lang="en-US" altLang="en-US" sz="1300">
              <a:solidFill>
                <a:schemeClr val="tx1"/>
              </a:solidFill>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Landslides a problem statewide.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E57FD39A-C1AC-44C9-99CF-604E6517EB67}" type="slidenum">
              <a:rPr lang="en-US" altLang="en-US" sz="1300">
                <a:solidFill>
                  <a:schemeClr val="tx1"/>
                </a:solidFill>
                <a:latin typeface="Times" pitchFamily="18" charset="0"/>
              </a:rPr>
              <a:pPr/>
              <a:t>5</a:t>
            </a:fld>
            <a:endParaRPr lang="en-US" altLang="en-US" sz="1300">
              <a:solidFill>
                <a:schemeClr val="tx1"/>
              </a:solidFill>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Landslides a problem statewide.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E57FD39A-C1AC-44C9-99CF-604E6517EB67}" type="slidenum">
              <a:rPr lang="en-US" altLang="en-US" sz="1300">
                <a:solidFill>
                  <a:prstClr val="black"/>
                </a:solidFill>
                <a:latin typeface="Times" pitchFamily="18" charset="0"/>
              </a:rPr>
              <a:pPr/>
              <a:t>6</a:t>
            </a:fld>
            <a:endParaRPr lang="en-US" altLang="en-US" sz="1300">
              <a:solidFill>
                <a:prstClr val="black"/>
              </a:solidFill>
              <a:latin typeface="Times"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Hosted All Star Game less than a month later.  Bet no one realized Minneapolis just had record flooding!</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939CAC58-700B-476E-9B89-65EDBE877220}" type="slidenum">
              <a:rPr lang="en-US" altLang="en-US" sz="1300">
                <a:solidFill>
                  <a:schemeClr val="tx1"/>
                </a:solidFill>
                <a:latin typeface="Times" pitchFamily="18" charset="0"/>
              </a:rPr>
              <a:pPr/>
              <a:t>7</a:t>
            </a:fld>
            <a:endParaRPr lang="en-US" altLang="en-US" sz="1300">
              <a:solidFill>
                <a:schemeClr val="tx1"/>
              </a:solidFill>
              <a:latin typeface="Times"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MN has had several higher standards since first enabling legislation in 1970s – i.e., freeboard, most structures prohibited in FW, etc.</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CA55E79C-8D3C-49A2-8574-E16201785618}" type="slidenum">
              <a:rPr lang="en-US" altLang="en-US" sz="1300">
                <a:solidFill>
                  <a:schemeClr val="tx1"/>
                </a:solidFill>
                <a:latin typeface="Times" pitchFamily="18" charset="0"/>
              </a:rPr>
              <a:pPr/>
              <a:t>8</a:t>
            </a:fld>
            <a:endParaRPr lang="en-US" altLang="en-US" sz="1300">
              <a:solidFill>
                <a:schemeClr val="tx1"/>
              </a:solidFill>
              <a:latin typeface="Times"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And minimum elevations required in “Shoreland Districts” going back 1000 feet from lakes and 300 feet from watercourses.  So usually extends well beyond the FEMA mapped floodplain.</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362D40F8-1980-4AFC-B586-462B4AA2D746}" type="slidenum">
              <a:rPr lang="en-US" altLang="en-US" sz="1300">
                <a:solidFill>
                  <a:schemeClr val="tx1"/>
                </a:solidFill>
                <a:latin typeface="Times" pitchFamily="18" charset="0"/>
              </a:rPr>
              <a:pPr/>
              <a:t>9</a:t>
            </a:fld>
            <a:endParaRPr lang="en-US" altLang="en-US" sz="1300">
              <a:solidFill>
                <a:schemeClr val="tx1"/>
              </a:solidFill>
              <a:latin typeface="Times"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Structure setbacks from the OHWL and bluffs (if they exist) also helps to protect natural systems including habitat and decrease the potential for erosion.</a:t>
            </a:r>
          </a:p>
          <a:p>
            <a:r>
              <a:rPr lang="en-US" altLang="en-US" smtClean="0"/>
              <a:t>Vegetation management serves to both maintain the aesthetic quality of our lakes and rivers as well as to protect natural systems and reduce potential for erosion.</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1647" eaLnBrk="0" hangingPunct="0">
              <a:spcBef>
                <a:spcPct val="30000"/>
              </a:spcBef>
              <a:defRPr sz="1300">
                <a:solidFill>
                  <a:schemeClr val="tx1"/>
                </a:solidFill>
                <a:latin typeface="Times" pitchFamily="18" charset="0"/>
              </a:defRPr>
            </a:lvl1pPr>
            <a:lvl2pPr marL="775304" indent="-298710" defTabSz="971647" eaLnBrk="0" hangingPunct="0">
              <a:spcBef>
                <a:spcPct val="30000"/>
              </a:spcBef>
              <a:defRPr sz="1300">
                <a:solidFill>
                  <a:schemeClr val="tx1"/>
                </a:solidFill>
                <a:latin typeface="Times" pitchFamily="18" charset="0"/>
              </a:defRPr>
            </a:lvl2pPr>
            <a:lvl3pPr marL="1194840" indent="-238297" defTabSz="971647" eaLnBrk="0" hangingPunct="0">
              <a:spcBef>
                <a:spcPct val="30000"/>
              </a:spcBef>
              <a:defRPr sz="1300">
                <a:solidFill>
                  <a:schemeClr val="tx1"/>
                </a:solidFill>
                <a:latin typeface="Times" pitchFamily="18" charset="0"/>
              </a:defRPr>
            </a:lvl3pPr>
            <a:lvl4pPr marL="1673112" indent="-238297" defTabSz="971647" eaLnBrk="0" hangingPunct="0">
              <a:spcBef>
                <a:spcPct val="30000"/>
              </a:spcBef>
              <a:defRPr sz="1300">
                <a:solidFill>
                  <a:schemeClr val="tx1"/>
                </a:solidFill>
                <a:latin typeface="Times" pitchFamily="18" charset="0"/>
              </a:defRPr>
            </a:lvl4pPr>
            <a:lvl5pPr marL="2149706" indent="-238297" defTabSz="971647" eaLnBrk="0" hangingPunct="0">
              <a:spcBef>
                <a:spcPct val="30000"/>
              </a:spcBef>
              <a:defRPr sz="1300">
                <a:solidFill>
                  <a:schemeClr val="tx1"/>
                </a:solidFill>
                <a:latin typeface="Times" pitchFamily="18" charset="0"/>
              </a:defRPr>
            </a:lvl5pPr>
            <a:lvl6pPr marL="2633012" indent="-238297" defTabSz="971647" eaLnBrk="0" fontAlgn="base" hangingPunct="0">
              <a:spcBef>
                <a:spcPct val="30000"/>
              </a:spcBef>
              <a:spcAft>
                <a:spcPct val="0"/>
              </a:spcAft>
              <a:defRPr sz="1300">
                <a:solidFill>
                  <a:schemeClr val="tx1"/>
                </a:solidFill>
                <a:latin typeface="Times" pitchFamily="18" charset="0"/>
              </a:defRPr>
            </a:lvl6pPr>
            <a:lvl7pPr marL="3116318" indent="-238297" defTabSz="971647" eaLnBrk="0" fontAlgn="base" hangingPunct="0">
              <a:spcBef>
                <a:spcPct val="30000"/>
              </a:spcBef>
              <a:spcAft>
                <a:spcPct val="0"/>
              </a:spcAft>
              <a:defRPr sz="1300">
                <a:solidFill>
                  <a:schemeClr val="tx1"/>
                </a:solidFill>
                <a:latin typeface="Times" pitchFamily="18" charset="0"/>
              </a:defRPr>
            </a:lvl7pPr>
            <a:lvl8pPr marL="3599624" indent="-238297" defTabSz="971647" eaLnBrk="0" fontAlgn="base" hangingPunct="0">
              <a:spcBef>
                <a:spcPct val="30000"/>
              </a:spcBef>
              <a:spcAft>
                <a:spcPct val="0"/>
              </a:spcAft>
              <a:defRPr sz="1300">
                <a:solidFill>
                  <a:schemeClr val="tx1"/>
                </a:solidFill>
                <a:latin typeface="Times" pitchFamily="18" charset="0"/>
              </a:defRPr>
            </a:lvl8pPr>
            <a:lvl9pPr marL="4082930" indent="-238297" defTabSz="971647" eaLnBrk="0" fontAlgn="base" hangingPunct="0">
              <a:spcBef>
                <a:spcPct val="30000"/>
              </a:spcBef>
              <a:spcAft>
                <a:spcPct val="0"/>
              </a:spcAft>
              <a:defRPr sz="1300">
                <a:solidFill>
                  <a:schemeClr val="tx1"/>
                </a:solidFill>
                <a:latin typeface="Times" pitchFamily="18" charset="0"/>
              </a:defRPr>
            </a:lvl9pPr>
          </a:lstStyle>
          <a:p>
            <a:pPr>
              <a:spcBef>
                <a:spcPct val="0"/>
              </a:spcBef>
            </a:pPr>
            <a:fld id="{25536BBC-FBF9-4B53-89D9-1B3D56497BC9}" type="slidenum">
              <a:rPr lang="en-US" altLang="en-US" smtClean="0"/>
              <a:pPr>
                <a:spcBef>
                  <a:spcPct val="0"/>
                </a:spcBef>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Own flood mitigation grant program – State Legislature has strongly supported being proactive for mitigation, especially since big 1997 flood.</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935" eaLnBrk="0" hangingPunct="0">
              <a:defRPr sz="2500">
                <a:solidFill>
                  <a:srgbClr val="FFFF00"/>
                </a:solidFill>
                <a:latin typeface="Arial" pitchFamily="34" charset="0"/>
              </a:defRPr>
            </a:lvl1pPr>
            <a:lvl2pPr marL="785372" indent="-302066" defTabSz="964935" eaLnBrk="0" hangingPunct="0">
              <a:defRPr sz="2500">
                <a:solidFill>
                  <a:srgbClr val="FFFF00"/>
                </a:solidFill>
                <a:latin typeface="Arial" pitchFamily="34" charset="0"/>
              </a:defRPr>
            </a:lvl2pPr>
            <a:lvl3pPr marL="1208265" indent="-241653" defTabSz="964935" eaLnBrk="0" hangingPunct="0">
              <a:defRPr sz="2500">
                <a:solidFill>
                  <a:srgbClr val="FFFF00"/>
                </a:solidFill>
                <a:latin typeface="Arial" pitchFamily="34" charset="0"/>
              </a:defRPr>
            </a:lvl3pPr>
            <a:lvl4pPr marL="1691571" indent="-241653" defTabSz="964935" eaLnBrk="0" hangingPunct="0">
              <a:defRPr sz="2500">
                <a:solidFill>
                  <a:srgbClr val="FFFF00"/>
                </a:solidFill>
                <a:latin typeface="Arial" pitchFamily="34" charset="0"/>
              </a:defRPr>
            </a:lvl4pPr>
            <a:lvl5pPr marL="2174878" indent="-241653" defTabSz="964935" eaLnBrk="0" hangingPunct="0">
              <a:defRPr sz="2500">
                <a:solidFill>
                  <a:srgbClr val="FFFF00"/>
                </a:solidFill>
                <a:latin typeface="Arial" pitchFamily="34" charset="0"/>
              </a:defRPr>
            </a:lvl5pPr>
            <a:lvl6pPr marL="2658184" indent="-241653" defTabSz="964935" eaLnBrk="0" fontAlgn="base" hangingPunct="0">
              <a:spcBef>
                <a:spcPct val="0"/>
              </a:spcBef>
              <a:spcAft>
                <a:spcPct val="0"/>
              </a:spcAft>
              <a:defRPr sz="2500">
                <a:solidFill>
                  <a:srgbClr val="FFFF00"/>
                </a:solidFill>
                <a:latin typeface="Arial" pitchFamily="34" charset="0"/>
              </a:defRPr>
            </a:lvl6pPr>
            <a:lvl7pPr marL="3141490" indent="-241653" defTabSz="964935" eaLnBrk="0" fontAlgn="base" hangingPunct="0">
              <a:spcBef>
                <a:spcPct val="0"/>
              </a:spcBef>
              <a:spcAft>
                <a:spcPct val="0"/>
              </a:spcAft>
              <a:defRPr sz="2500">
                <a:solidFill>
                  <a:srgbClr val="FFFF00"/>
                </a:solidFill>
                <a:latin typeface="Arial" pitchFamily="34" charset="0"/>
              </a:defRPr>
            </a:lvl7pPr>
            <a:lvl8pPr marL="3624796" indent="-241653" defTabSz="964935" eaLnBrk="0" fontAlgn="base" hangingPunct="0">
              <a:spcBef>
                <a:spcPct val="0"/>
              </a:spcBef>
              <a:spcAft>
                <a:spcPct val="0"/>
              </a:spcAft>
              <a:defRPr sz="2500">
                <a:solidFill>
                  <a:srgbClr val="FFFF00"/>
                </a:solidFill>
                <a:latin typeface="Arial" pitchFamily="34" charset="0"/>
              </a:defRPr>
            </a:lvl8pPr>
            <a:lvl9pPr marL="4108102" indent="-241653" defTabSz="964935" eaLnBrk="0" fontAlgn="base" hangingPunct="0">
              <a:spcBef>
                <a:spcPct val="0"/>
              </a:spcBef>
              <a:spcAft>
                <a:spcPct val="0"/>
              </a:spcAft>
              <a:defRPr sz="2500">
                <a:solidFill>
                  <a:srgbClr val="FFFF00"/>
                </a:solidFill>
                <a:latin typeface="Arial" pitchFamily="34" charset="0"/>
              </a:defRPr>
            </a:lvl9pPr>
          </a:lstStyle>
          <a:p>
            <a:fld id="{681FADDB-B37A-4BA3-B863-B405E637E008}" type="slidenum">
              <a:rPr lang="en-US" altLang="en-US" sz="1300">
                <a:solidFill>
                  <a:schemeClr val="tx1"/>
                </a:solidFill>
                <a:latin typeface="Times" pitchFamily="18" charset="0"/>
              </a:rPr>
              <a:pPr/>
              <a:t>11</a:t>
            </a:fld>
            <a:endParaRPr lang="en-US" altLang="en-US" sz="1300">
              <a:solidFill>
                <a:schemeClr val="tx1"/>
              </a:solidFill>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 name="Group 12"/>
          <p:cNvGrpSpPr>
            <a:grpSpLocks/>
          </p:cNvGrpSpPr>
          <p:nvPr/>
        </p:nvGrpSpPr>
        <p:grpSpPr bwMode="auto">
          <a:xfrm>
            <a:off x="0" y="0"/>
            <a:ext cx="9140825" cy="6850063"/>
            <a:chOff x="0" y="0"/>
            <a:chExt cx="5758" cy="4315"/>
          </a:xfrm>
        </p:grpSpPr>
        <p:sp>
          <p:nvSpPr>
            <p:cNvPr id="4" name="Freeform 13"/>
            <p:cNvSpPr>
              <a:spLocks/>
            </p:cNvSpPr>
            <p:nvPr/>
          </p:nvSpPr>
          <p:spPr bwMode="hidden">
            <a:xfrm>
              <a:off x="0" y="0"/>
              <a:ext cx="5758" cy="1776"/>
            </a:xfrm>
            <a:custGeom>
              <a:avLst/>
              <a:gdLst>
                <a:gd name="T0" fmla="*/ 0 w 5740"/>
                <a:gd name="T1" fmla="*/ 0 h 1906"/>
                <a:gd name="T2" fmla="*/ 0 w 5740"/>
                <a:gd name="T3" fmla="*/ 171 h 1906"/>
                <a:gd name="T4" fmla="*/ 6385 w 5740"/>
                <a:gd name="T5" fmla="*/ 171 h 1906"/>
                <a:gd name="T6" fmla="*/ 6385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 name="Group 14"/>
            <p:cNvGrpSpPr>
              <a:grpSpLocks/>
            </p:cNvGrpSpPr>
            <p:nvPr userDrawn="1"/>
          </p:nvGrpSpPr>
          <p:grpSpPr bwMode="auto">
            <a:xfrm>
              <a:off x="1728" y="1409"/>
              <a:ext cx="4027" cy="2906"/>
              <a:chOff x="1728" y="1409"/>
              <a:chExt cx="4027" cy="2906"/>
            </a:xfrm>
          </p:grpSpPr>
          <p:sp>
            <p:nvSpPr>
              <p:cNvPr id="6" name="Freeform 5"/>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p>
            </p:txBody>
          </p:sp>
          <p:sp>
            <p:nvSpPr>
              <p:cNvPr id="7" name="Freeform 6"/>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p>
            </p:txBody>
          </p:sp>
          <p:sp>
            <p:nvSpPr>
              <p:cNvPr id="8" name="Freeform 7"/>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w="9525">
                <a:noFill/>
                <a:round/>
                <a:headEnd/>
                <a:tailEnd/>
              </a:ln>
            </p:spPr>
            <p:txBody>
              <a:bodyPr/>
              <a:lstStyle/>
              <a:p>
                <a:pPr eaLnBrk="0" hangingPunct="0">
                  <a:defRPr/>
                </a:pPr>
                <a:endParaRPr lang="en-US"/>
              </a:p>
            </p:txBody>
          </p:sp>
          <p:sp>
            <p:nvSpPr>
              <p:cNvPr id="9" name="Freeform 1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9"/>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1" name="Freeform 10"/>
              <p:cNvSpPr>
                <a:spLocks/>
              </p:cNvSpPr>
              <p:nvPr/>
            </p:nvSpPr>
            <p:spPr bwMode="hidden">
              <a:xfrm>
                <a:off x="3231" y="1409"/>
                <a:ext cx="2296" cy="1469"/>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eaLnBrk="0" hangingPunct="0">
                  <a:defRPr/>
                </a:pPr>
                <a:endParaRPr lang="en-US"/>
              </a:p>
            </p:txBody>
          </p:sp>
        </p:grpSp>
      </p:grpSp>
      <p:sp>
        <p:nvSpPr>
          <p:cNvPr id="46091" name="Rectangle 11"/>
          <p:cNvSpPr>
            <a:spLocks noGrp="1" noChangeArrowheads="1"/>
          </p:cNvSpPr>
          <p:nvPr>
            <p:ph type="ctrTitle" sz="quarter"/>
          </p:nvPr>
        </p:nvSpPr>
        <p:spPr bwMode="auto">
          <a:xfrm>
            <a:off x="685800" y="762000"/>
            <a:ext cx="7772400" cy="1920875"/>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lvl1pPr>
              <a:defRPr sz="3200"/>
            </a:lvl1pPr>
          </a:lstStyle>
          <a:p>
            <a:r>
              <a:rPr lang="en-US"/>
              <a:t>Click to edit Master title style</a:t>
            </a:r>
          </a:p>
        </p:txBody>
      </p:sp>
    </p:spTree>
    <p:extLst>
      <p:ext uri="{BB962C8B-B14F-4D97-AF65-F5344CB8AC3E}">
        <p14:creationId xmlns:p14="http://schemas.microsoft.com/office/powerpoint/2010/main" val="2092047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27800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92011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1303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lvl1pPr>
              <a:defRPr b="0">
                <a:solidFill>
                  <a:srgbClr val="FFFF00"/>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lvl3pPr>
              <a:defRPr>
                <a:solidFill>
                  <a:srgbClr val="FFFF00"/>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68691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600200"/>
            <a:ext cx="4038600" cy="4525963"/>
          </a:xfrm>
          <a:prstGeom prst="rect">
            <a:avLst/>
          </a:prstGeom>
        </p:spPr>
        <p:txBody>
          <a:bodyPr/>
          <a:lstStyle>
            <a:lvl1pPr>
              <a:buClr>
                <a:srgbClr val="FFFF00"/>
              </a:buClr>
              <a:buFont typeface="Arial" pitchFamily="34" charset="0"/>
              <a:buChar char="•"/>
              <a:defRPr>
                <a:solidFill>
                  <a:srgbClr val="FFFF00"/>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dirty="0" smtClean="0"/>
          </a:p>
        </p:txBody>
      </p:sp>
    </p:spTree>
    <p:extLst>
      <p:ext uri="{BB962C8B-B14F-4D97-AF65-F5344CB8AC3E}">
        <p14:creationId xmlns:p14="http://schemas.microsoft.com/office/powerpoint/2010/main" val="584352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600200"/>
            <a:ext cx="4038600" cy="4525963"/>
          </a:xfrm>
          <a:prstGeom prst="rect">
            <a:avLst/>
          </a:prstGeom>
        </p:spPr>
        <p:txBody>
          <a:bodyPr/>
          <a:lstStyle>
            <a:lvl1pPr>
              <a:buClr>
                <a:srgbClr val="FFFF00"/>
              </a:buClr>
              <a:defRPr>
                <a:solidFill>
                  <a:srgbClr val="FFFF00"/>
                </a:solidFill>
              </a:defRPr>
            </a:lvl1pPr>
            <a:lvl2pPr>
              <a:buClr>
                <a:srgbClr val="92D050"/>
              </a:buClr>
              <a:buFont typeface="Wingdings" pitchFamily="2" charset="2"/>
              <a:buChar char="§"/>
              <a:defRPr>
                <a:solidFill>
                  <a:srgbClr val="FFFFFF"/>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hart Placeholder 3"/>
          <p:cNvSpPr>
            <a:spLocks noGrp="1"/>
          </p:cNvSpPr>
          <p:nvPr>
            <p:ph type="chart" sz="half" idx="2"/>
          </p:nvPr>
        </p:nvSpPr>
        <p:spPr>
          <a:xfrm>
            <a:off x="4648200" y="1600200"/>
            <a:ext cx="4038600" cy="4525963"/>
          </a:xfrm>
          <a:prstGeom prst="rect">
            <a:avLst/>
          </a:prstGeom>
        </p:spPr>
        <p:txBody>
          <a:bodyPr/>
          <a:lstStyle/>
          <a:p>
            <a:pPr lvl="0"/>
            <a:endParaRPr lang="en-US" noProof="0" dirty="0" smtClean="0"/>
          </a:p>
        </p:txBody>
      </p:sp>
    </p:spTree>
    <p:extLst>
      <p:ext uri="{BB962C8B-B14F-4D97-AF65-F5344CB8AC3E}">
        <p14:creationId xmlns:p14="http://schemas.microsoft.com/office/powerpoint/2010/main" val="3927540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2558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0"/>
          <p:cNvGrpSpPr>
            <a:grpSpLocks/>
          </p:cNvGrpSpPr>
          <p:nvPr/>
        </p:nvGrpSpPr>
        <p:grpSpPr bwMode="auto">
          <a:xfrm>
            <a:off x="-4763" y="0"/>
            <a:ext cx="9148763" cy="6856413"/>
            <a:chOff x="-3" y="0"/>
            <a:chExt cx="5763" cy="4319"/>
          </a:xfrm>
        </p:grpSpPr>
        <p:sp>
          <p:nvSpPr>
            <p:cNvPr id="5" name="AutoShape 21"/>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eaLnBrk="1" hangingPunct="1">
                <a:defRPr/>
              </a:pPr>
              <a:endParaRPr lang="en-US" altLang="en-US" sz="1800" smtClean="0">
                <a:solidFill>
                  <a:srgbClr val="1D528D"/>
                </a:solidFill>
                <a:cs typeface="Arial" pitchFamily="34" charset="0"/>
              </a:endParaRPr>
            </a:p>
          </p:txBody>
        </p:sp>
        <p:sp>
          <p:nvSpPr>
            <p:cNvPr id="6" name="Freeform 22"/>
            <p:cNvSpPr>
              <a:spLocks/>
            </p:cNvSpPr>
            <p:nvPr userDrawn="1"/>
          </p:nvSpPr>
          <p:spPr bwMode="gray">
            <a:xfrm>
              <a:off x="0" y="0"/>
              <a:ext cx="288" cy="288"/>
            </a:xfrm>
            <a:custGeom>
              <a:avLst/>
              <a:gdLst>
                <a:gd name="T0" fmla="*/ 0 w 336"/>
                <a:gd name="T1" fmla="*/ 2 h 384"/>
                <a:gd name="T2" fmla="*/ 0 w 336"/>
                <a:gd name="T3" fmla="*/ 2 h 384"/>
                <a:gd name="T4" fmla="*/ 3 w 336"/>
                <a:gd name="T5" fmla="*/ 2 h 384"/>
                <a:gd name="T6" fmla="*/ 7 w 336"/>
                <a:gd name="T7" fmla="*/ 2 h 384"/>
                <a:gd name="T8" fmla="*/ 11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3"/>
            <p:cNvSpPr>
              <a:spLocks/>
            </p:cNvSpPr>
            <p:nvPr userDrawn="1"/>
          </p:nvSpPr>
          <p:spPr bwMode="gray">
            <a:xfrm rot="-5408600">
              <a:off x="-50" y="4030"/>
              <a:ext cx="336" cy="242"/>
            </a:xfrm>
            <a:custGeom>
              <a:avLst/>
              <a:gdLst>
                <a:gd name="T0" fmla="*/ 0 w 336"/>
                <a:gd name="T1" fmla="*/ 1 h 384"/>
                <a:gd name="T2" fmla="*/ 0 w 336"/>
                <a:gd name="T3" fmla="*/ 1 h 384"/>
                <a:gd name="T4" fmla="*/ 96 w 336"/>
                <a:gd name="T5" fmla="*/ 1 h 384"/>
                <a:gd name="T6" fmla="*/ 192 w 336"/>
                <a:gd name="T7" fmla="*/ 1 h 384"/>
                <a:gd name="T8" fmla="*/ 336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4"/>
            <p:cNvSpPr>
              <a:spLocks/>
            </p:cNvSpPr>
            <p:nvPr userDrawn="1"/>
          </p:nvSpPr>
          <p:spPr bwMode="gray">
            <a:xfrm rot="10769190">
              <a:off x="5519" y="4031"/>
              <a:ext cx="232" cy="287"/>
            </a:xfrm>
            <a:custGeom>
              <a:avLst/>
              <a:gdLst>
                <a:gd name="T0" fmla="*/ 0 w 336"/>
                <a:gd name="T1" fmla="*/ 1 h 384"/>
                <a:gd name="T2" fmla="*/ 0 w 336"/>
                <a:gd name="T3" fmla="*/ 1 h 384"/>
                <a:gd name="T4" fmla="*/ 1 w 336"/>
                <a:gd name="T5" fmla="*/ 1 h 384"/>
                <a:gd name="T6" fmla="*/ 1 w 336"/>
                <a:gd name="T7" fmla="*/ 1 h 384"/>
                <a:gd name="T8" fmla="*/ 1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5"/>
            <p:cNvSpPr>
              <a:spLocks/>
            </p:cNvSpPr>
            <p:nvPr userDrawn="1"/>
          </p:nvSpPr>
          <p:spPr bwMode="gray">
            <a:xfrm rot="5400000">
              <a:off x="5472" y="0"/>
              <a:ext cx="288" cy="288"/>
            </a:xfrm>
            <a:custGeom>
              <a:avLst/>
              <a:gdLst>
                <a:gd name="T0" fmla="*/ 0 w 336"/>
                <a:gd name="T1" fmla="*/ 2 h 384"/>
                <a:gd name="T2" fmla="*/ 0 w 336"/>
                <a:gd name="T3" fmla="*/ 2 h 384"/>
                <a:gd name="T4" fmla="*/ 3 w 336"/>
                <a:gd name="T5" fmla="*/ 2 h 384"/>
                <a:gd name="T6" fmla="*/ 7 w 336"/>
                <a:gd name="T7" fmla="*/ 2 h 384"/>
                <a:gd name="T8" fmla="*/ 11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pic>
        <p:nvPicPr>
          <p:cNvPr id="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bwMode="ltGray">
          <a:xfrm>
            <a:off x="609600" y="2590800"/>
            <a:ext cx="7772400" cy="1066800"/>
          </a:xfrm>
        </p:spPr>
        <p:txBody>
          <a:bodyPr/>
          <a:lstStyle>
            <a:lvl1pPr algn="ctr">
              <a:defRPr sz="4400">
                <a:solidFill>
                  <a:schemeClr val="tx1">
                    <a:lumMod val="75000"/>
                  </a:schemeClr>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2057400" y="4191000"/>
            <a:ext cx="6400800" cy="533400"/>
          </a:xfrm>
        </p:spPr>
        <p:txBody>
          <a:bodyPr/>
          <a:lstStyle>
            <a:lvl1pPr marL="0" indent="0" algn="r">
              <a:buFontTx/>
              <a:buNone/>
              <a:defRPr sz="2800">
                <a:solidFill>
                  <a:schemeClr val="tx2"/>
                </a:solidFill>
              </a:defRPr>
            </a:lvl1pPr>
          </a:lstStyle>
          <a:p>
            <a:r>
              <a:rPr lang="en-US" smtClean="0"/>
              <a:t>Click to edit Master subtitle style</a:t>
            </a:r>
            <a:endParaRPr lang="en-US" dirty="0"/>
          </a:p>
        </p:txBody>
      </p:sp>
      <p:sp>
        <p:nvSpPr>
          <p:cNvPr id="12" name="Rectangle 4"/>
          <p:cNvSpPr>
            <a:spLocks noGrp="1" noChangeArrowheads="1"/>
          </p:cNvSpPr>
          <p:nvPr>
            <p:ph type="dt" sz="half" idx="10"/>
          </p:nvPr>
        </p:nvSpPr>
        <p:spPr>
          <a:xfrm>
            <a:off x="457200" y="6245225"/>
            <a:ext cx="2133600" cy="476250"/>
          </a:xfrm>
        </p:spPr>
        <p:txBody>
          <a:bodyPr/>
          <a:lstStyle>
            <a:lvl1pPr>
              <a:defRPr>
                <a:latin typeface="Arial" pitchFamily="34" charset="0"/>
                <a:cs typeface="+mn-cs"/>
              </a:defRPr>
            </a:lvl1pPr>
          </a:lstStyle>
          <a:p>
            <a:pPr>
              <a:defRPr/>
            </a:pPr>
            <a:endParaRPr lang="en-US"/>
          </a:p>
        </p:txBody>
      </p:sp>
      <p:sp>
        <p:nvSpPr>
          <p:cNvPr id="13" name="Rectangle 5"/>
          <p:cNvSpPr>
            <a:spLocks noGrp="1" noChangeArrowheads="1"/>
          </p:cNvSpPr>
          <p:nvPr>
            <p:ph type="ftr" sz="quarter" idx="11"/>
          </p:nvPr>
        </p:nvSpPr>
        <p:spPr>
          <a:xfrm>
            <a:off x="3124200" y="6245225"/>
            <a:ext cx="2895600" cy="476250"/>
          </a:xfrm>
        </p:spPr>
        <p:txBody>
          <a:bodyPr/>
          <a:lstStyle>
            <a:lvl1pPr>
              <a:defRPr>
                <a:latin typeface="Arial" pitchFamily="34" charset="0"/>
                <a:cs typeface="+mn-cs"/>
              </a:defRPr>
            </a:lvl1pPr>
          </a:lstStyle>
          <a:p>
            <a:pPr>
              <a:defRPr/>
            </a:pPr>
            <a:endParaRPr lang="en-US"/>
          </a:p>
        </p:txBody>
      </p:sp>
      <p:sp>
        <p:nvSpPr>
          <p:cNvPr id="14" name="Rectangle 6"/>
          <p:cNvSpPr>
            <a:spLocks noGrp="1" noChangeArrowheads="1"/>
          </p:cNvSpPr>
          <p:nvPr>
            <p:ph type="sldNum" sz="quarter" idx="12"/>
          </p:nvPr>
        </p:nvSpPr>
        <p:spPr>
          <a:xfrm>
            <a:off x="6553200" y="6245225"/>
            <a:ext cx="2133600" cy="476250"/>
          </a:xfrm>
        </p:spPr>
        <p:txBody>
          <a:bodyPr/>
          <a:lstStyle>
            <a:lvl1pPr>
              <a:defRPr>
                <a:latin typeface="Arial" pitchFamily="34" charset="0"/>
                <a:cs typeface="+mn-cs"/>
              </a:defRPr>
            </a:lvl1pPr>
          </a:lstStyle>
          <a:p>
            <a:pPr>
              <a:defRPr/>
            </a:pPr>
            <a:fld id="{1856697A-7298-4965-8DD7-C47372266688}" type="slidenum">
              <a:rPr lang="en-US"/>
              <a:pPr>
                <a:defRPr/>
              </a:pPr>
              <a:t>‹#›</a:t>
            </a:fld>
            <a:endParaRPr lang="en-US" dirty="0"/>
          </a:p>
        </p:txBody>
      </p:sp>
    </p:spTree>
    <p:extLst>
      <p:ext uri="{BB962C8B-B14F-4D97-AF65-F5344CB8AC3E}">
        <p14:creationId xmlns:p14="http://schemas.microsoft.com/office/powerpoint/2010/main" val="700117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pitchFamily="34" charset="0"/>
                <a:cs typeface="+mn-cs"/>
              </a:defRPr>
            </a:lvl1pPr>
          </a:lstStyle>
          <a:p>
            <a:pPr>
              <a:defRPr/>
            </a:pPr>
            <a:fld id="{9F1920A8-08F8-43E0-AA97-EDE1930A2E28}" type="slidenum">
              <a:rPr lang="en-US"/>
              <a:pPr>
                <a:defRPr/>
              </a:pPr>
              <a:t>‹#›</a:t>
            </a:fld>
            <a:endParaRPr lang="en-US" dirty="0"/>
          </a:p>
        </p:txBody>
      </p:sp>
    </p:spTree>
    <p:extLst>
      <p:ext uri="{BB962C8B-B14F-4D97-AF65-F5344CB8AC3E}">
        <p14:creationId xmlns:p14="http://schemas.microsoft.com/office/powerpoint/2010/main" val="23293853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pitchFamily="34" charset="0"/>
                <a:cs typeface="+mn-cs"/>
              </a:defRPr>
            </a:lvl1pPr>
          </a:lstStyle>
          <a:p>
            <a:pPr>
              <a:defRPr/>
            </a:pPr>
            <a:fld id="{9A4AB9F3-473E-4566-B994-68C98EADE61D}" type="slidenum">
              <a:rPr lang="en-US"/>
              <a:pPr>
                <a:defRPr/>
              </a:pPr>
              <a:t>‹#›</a:t>
            </a:fld>
            <a:endParaRPr lang="en-US" dirty="0"/>
          </a:p>
        </p:txBody>
      </p:sp>
    </p:spTree>
    <p:extLst>
      <p:ext uri="{BB962C8B-B14F-4D97-AF65-F5344CB8AC3E}">
        <p14:creationId xmlns:p14="http://schemas.microsoft.com/office/powerpoint/2010/main" val="1938572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47970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pitchFamily="34" charset="0"/>
                <a:cs typeface="+mn-cs"/>
              </a:defRPr>
            </a:lvl1pPr>
          </a:lstStyle>
          <a:p>
            <a:pPr>
              <a:defRPr/>
            </a:pPr>
            <a:fld id="{2985B442-19DC-4243-9283-07C523E8A5AB}" type="slidenum">
              <a:rPr lang="en-US"/>
              <a:pPr>
                <a:defRPr/>
              </a:pPr>
              <a:t>‹#›</a:t>
            </a:fld>
            <a:endParaRPr lang="en-US" dirty="0"/>
          </a:p>
        </p:txBody>
      </p:sp>
    </p:spTree>
    <p:extLst>
      <p:ext uri="{BB962C8B-B14F-4D97-AF65-F5344CB8AC3E}">
        <p14:creationId xmlns:p14="http://schemas.microsoft.com/office/powerpoint/2010/main" val="4277408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a:defRPr>
                <a:latin typeface="Arial" pitchFamily="34" charset="0"/>
                <a:cs typeface="+mn-cs"/>
              </a:defRPr>
            </a:lvl1pPr>
          </a:lstStyle>
          <a:p>
            <a:pPr>
              <a:defRPr/>
            </a:pPr>
            <a:fld id="{DEB44C68-E2A6-4405-B5C0-3CF4A54FC917}" type="slidenum">
              <a:rPr lang="en-US"/>
              <a:pPr>
                <a:defRPr/>
              </a:pPr>
              <a:t>‹#›</a:t>
            </a:fld>
            <a:endParaRPr lang="en-US" dirty="0"/>
          </a:p>
        </p:txBody>
      </p:sp>
    </p:spTree>
    <p:extLst>
      <p:ext uri="{BB962C8B-B14F-4D97-AF65-F5344CB8AC3E}">
        <p14:creationId xmlns:p14="http://schemas.microsoft.com/office/powerpoint/2010/main" val="5282897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4" name="Footer Placeholder 3"/>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a:defRPr>
                <a:latin typeface="Arial" pitchFamily="34" charset="0"/>
                <a:cs typeface="+mn-cs"/>
              </a:defRPr>
            </a:lvl1pPr>
          </a:lstStyle>
          <a:p>
            <a:pPr>
              <a:defRPr/>
            </a:pPr>
            <a:fld id="{09D6D2EC-04D3-41A1-85E5-04BD4FE72921}" type="slidenum">
              <a:rPr lang="en-US"/>
              <a:pPr>
                <a:defRPr/>
              </a:pPr>
              <a:t>‹#›</a:t>
            </a:fld>
            <a:endParaRPr lang="en-US" dirty="0"/>
          </a:p>
        </p:txBody>
      </p:sp>
    </p:spTree>
    <p:extLst>
      <p:ext uri="{BB962C8B-B14F-4D97-AF65-F5344CB8AC3E}">
        <p14:creationId xmlns:p14="http://schemas.microsoft.com/office/powerpoint/2010/main" val="16942098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3" name="Footer Placeholder 2"/>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a:defRPr>
                <a:latin typeface="Arial" pitchFamily="34" charset="0"/>
                <a:cs typeface="+mn-cs"/>
              </a:defRPr>
            </a:lvl1pPr>
          </a:lstStyle>
          <a:p>
            <a:pPr>
              <a:defRPr/>
            </a:pPr>
            <a:fld id="{0BE22C71-D8D7-43FC-8E88-BCF97DA2C0E0}" type="slidenum">
              <a:rPr lang="en-US"/>
              <a:pPr>
                <a:defRPr/>
              </a:pPr>
              <a:t>‹#›</a:t>
            </a:fld>
            <a:endParaRPr lang="en-US" dirty="0"/>
          </a:p>
        </p:txBody>
      </p:sp>
    </p:spTree>
    <p:extLst>
      <p:ext uri="{BB962C8B-B14F-4D97-AF65-F5344CB8AC3E}">
        <p14:creationId xmlns:p14="http://schemas.microsoft.com/office/powerpoint/2010/main" val="16646896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pitchFamily="34" charset="0"/>
                <a:cs typeface="+mn-cs"/>
              </a:defRPr>
            </a:lvl1pPr>
          </a:lstStyle>
          <a:p>
            <a:pPr>
              <a:defRPr/>
            </a:pPr>
            <a:fld id="{70126C6D-C0DD-4396-B774-E94188782338}" type="slidenum">
              <a:rPr lang="en-US"/>
              <a:pPr>
                <a:defRPr/>
              </a:pPr>
              <a:t>‹#›</a:t>
            </a:fld>
            <a:endParaRPr lang="en-US" dirty="0"/>
          </a:p>
        </p:txBody>
      </p:sp>
    </p:spTree>
    <p:extLst>
      <p:ext uri="{BB962C8B-B14F-4D97-AF65-F5344CB8AC3E}">
        <p14:creationId xmlns:p14="http://schemas.microsoft.com/office/powerpoint/2010/main" val="1968041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pitchFamily="34" charset="0"/>
                <a:cs typeface="+mn-cs"/>
              </a:defRPr>
            </a:lvl1pPr>
          </a:lstStyle>
          <a:p>
            <a:pPr>
              <a:defRPr/>
            </a:pPr>
            <a:fld id="{1A65FF41-A502-4395-ADAD-C04E3E663F17}" type="slidenum">
              <a:rPr lang="en-US"/>
              <a:pPr>
                <a:defRPr/>
              </a:pPr>
              <a:t>‹#›</a:t>
            </a:fld>
            <a:endParaRPr lang="en-US" dirty="0"/>
          </a:p>
        </p:txBody>
      </p:sp>
    </p:spTree>
    <p:extLst>
      <p:ext uri="{BB962C8B-B14F-4D97-AF65-F5344CB8AC3E}">
        <p14:creationId xmlns:p14="http://schemas.microsoft.com/office/powerpoint/2010/main" val="28174125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pitchFamily="34" charset="0"/>
                <a:cs typeface="+mn-cs"/>
              </a:defRPr>
            </a:lvl1pPr>
          </a:lstStyle>
          <a:p>
            <a:pPr>
              <a:defRPr/>
            </a:pPr>
            <a:fld id="{18F03651-E746-451F-98FD-5EE22B89748B}" type="slidenum">
              <a:rPr lang="en-US"/>
              <a:pPr>
                <a:defRPr/>
              </a:pPr>
              <a:t>‹#›</a:t>
            </a:fld>
            <a:endParaRPr lang="en-US" dirty="0"/>
          </a:p>
        </p:txBody>
      </p:sp>
    </p:spTree>
    <p:extLst>
      <p:ext uri="{BB962C8B-B14F-4D97-AF65-F5344CB8AC3E}">
        <p14:creationId xmlns:p14="http://schemas.microsoft.com/office/powerpoint/2010/main" val="27399477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2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122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pitchFamily="34" charset="0"/>
                <a:cs typeface="+mn-cs"/>
              </a:defRPr>
            </a:lvl1pPr>
          </a:lstStyle>
          <a:p>
            <a:pPr>
              <a:defRPr/>
            </a:pPr>
            <a:fld id="{4326DCC6-BD5A-49C2-989F-46B09EF06915}" type="slidenum">
              <a:rPr lang="en-US"/>
              <a:pPr>
                <a:defRPr/>
              </a:pPr>
              <a:t>‹#›</a:t>
            </a:fld>
            <a:endParaRPr lang="en-US" dirty="0"/>
          </a:p>
        </p:txBody>
      </p:sp>
    </p:spTree>
    <p:extLst>
      <p:ext uri="{BB962C8B-B14F-4D97-AF65-F5344CB8AC3E}">
        <p14:creationId xmlns:p14="http://schemas.microsoft.com/office/powerpoint/2010/main" val="10956768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629400" cy="8683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949825"/>
          </a:xfrm>
        </p:spPr>
        <p:txBody>
          <a:bodyPr/>
          <a:lstStyle/>
          <a:p>
            <a:pPr lvl="0"/>
            <a:r>
              <a:rPr lang="en-US" noProof="0" smtClean="0"/>
              <a:t>Click icon to add table</a:t>
            </a:r>
            <a:endParaRPr lang="en-US" noProof="0" dirty="0"/>
          </a:p>
        </p:txBody>
      </p:sp>
      <p:sp>
        <p:nvSpPr>
          <p:cNvPr id="4" name="Date Placeholder 3"/>
          <p:cNvSpPr>
            <a:spLocks noGrp="1"/>
          </p:cNvSpPr>
          <p:nvPr>
            <p:ph type="dt" sz="half" idx="10"/>
          </p:nvPr>
        </p:nvSpPr>
        <p:spPr/>
        <p:txBody>
          <a:bodyPr/>
          <a:lstStyle>
            <a:lvl1pPr>
              <a:defRPr>
                <a:latin typeface="Arial" pitchFamily="34" charset="0"/>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pitchFamily="34" charset="0"/>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pitchFamily="34" charset="0"/>
                <a:cs typeface="+mn-cs"/>
              </a:defRPr>
            </a:lvl1pPr>
          </a:lstStyle>
          <a:p>
            <a:pPr>
              <a:defRPr/>
            </a:pPr>
            <a:fld id="{1B16D38C-0B6B-46A0-91AD-AEA9A52B3F41}" type="slidenum">
              <a:rPr lang="en-US"/>
              <a:pPr>
                <a:defRPr/>
              </a:pPr>
              <a:t>‹#›</a:t>
            </a:fld>
            <a:endParaRPr lang="en-US" dirty="0"/>
          </a:p>
        </p:txBody>
      </p:sp>
    </p:spTree>
    <p:extLst>
      <p:ext uri="{BB962C8B-B14F-4D97-AF65-F5344CB8AC3E}">
        <p14:creationId xmlns:p14="http://schemas.microsoft.com/office/powerpoint/2010/main" val="2666252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Effects of Map Change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8689975" y="6421438"/>
            <a:ext cx="454025" cy="457200"/>
          </a:xfrm>
        </p:spPr>
        <p:txBody>
          <a:bodyPr/>
          <a:lstStyle>
            <a:lvl1pPr>
              <a:defRPr>
                <a:solidFill>
                  <a:prstClr val="black"/>
                </a:solidFill>
                <a:latin typeface="Arial" pitchFamily="34" charset="0"/>
                <a:cs typeface="+mn-cs"/>
              </a:defRPr>
            </a:lvl1pPr>
          </a:lstStyle>
          <a:p>
            <a:pPr>
              <a:defRPr/>
            </a:pPr>
            <a:fld id="{09697093-4EE1-485D-A4D2-BF9D2E9CF0D0}" type="slidenum">
              <a:rPr lang="en-US"/>
              <a:pPr>
                <a:defRPr/>
              </a:pPr>
              <a:t>‹#›</a:t>
            </a:fld>
            <a:endParaRPr lang="en-US"/>
          </a:p>
        </p:txBody>
      </p:sp>
    </p:spTree>
    <p:extLst>
      <p:ext uri="{BB962C8B-B14F-4D97-AF65-F5344CB8AC3E}">
        <p14:creationId xmlns:p14="http://schemas.microsoft.com/office/powerpoint/2010/main" val="17394961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35654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7623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035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01495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776099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98629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21781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2" Type="http://schemas.openxmlformats.org/officeDocument/2006/relationships/slideLayout" Target="../slideLayouts/slideLayout28.xml"/><Relationship Id="rId13" Type="http://schemas.openxmlformats.org/officeDocument/2006/relationships/slideLayout" Target="../slideLayouts/slideLayout29.xml"/><Relationship Id="rId14" Type="http://schemas.openxmlformats.org/officeDocument/2006/relationships/theme" Target="../theme/theme2.xml"/><Relationship Id="rId15" Type="http://schemas.openxmlformats.org/officeDocument/2006/relationships/image" Target="../media/image2.png"/><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0825" cy="6850063"/>
            <a:chOff x="0" y="0"/>
            <a:chExt cx="5758" cy="4315"/>
          </a:xfrm>
        </p:grpSpPr>
        <p:sp>
          <p:nvSpPr>
            <p:cNvPr id="1029" name="Freeform 3"/>
            <p:cNvSpPr>
              <a:spLocks/>
            </p:cNvSpPr>
            <p:nvPr/>
          </p:nvSpPr>
          <p:spPr bwMode="hidden">
            <a:xfrm>
              <a:off x="0" y="0"/>
              <a:ext cx="5758" cy="1776"/>
            </a:xfrm>
            <a:custGeom>
              <a:avLst/>
              <a:gdLst>
                <a:gd name="T0" fmla="*/ 0 w 5740"/>
                <a:gd name="T1" fmla="*/ 0 h 1906"/>
                <a:gd name="T2" fmla="*/ 0 w 5740"/>
                <a:gd name="T3" fmla="*/ 171 h 1906"/>
                <a:gd name="T4" fmla="*/ 6385 w 5740"/>
                <a:gd name="T5" fmla="*/ 171 h 1906"/>
                <a:gd name="T6" fmla="*/ 6385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0" name="Group 4"/>
            <p:cNvGrpSpPr>
              <a:grpSpLocks/>
            </p:cNvGrpSpPr>
            <p:nvPr userDrawn="1"/>
          </p:nvGrpSpPr>
          <p:grpSpPr bwMode="auto">
            <a:xfrm>
              <a:off x="1728" y="1409"/>
              <a:ext cx="4027" cy="2906"/>
              <a:chOff x="1728" y="1409"/>
              <a:chExt cx="4027" cy="2906"/>
            </a:xfrm>
          </p:grpSpPr>
          <p:sp>
            <p:nvSpPr>
              <p:cNvPr id="45061" name="Freeform 5"/>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p>
            </p:txBody>
          </p:sp>
          <p:sp>
            <p:nvSpPr>
              <p:cNvPr id="45062" name="Freeform 6"/>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p>
            </p:txBody>
          </p:sp>
          <p:sp>
            <p:nvSpPr>
              <p:cNvPr id="45063" name="Freeform 7"/>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w="9525">
                <a:noFill/>
                <a:round/>
                <a:headEnd/>
                <a:tailEnd/>
              </a:ln>
            </p:spPr>
            <p:txBody>
              <a:bodyPr/>
              <a:lstStyle/>
              <a:p>
                <a:pPr eaLnBrk="0" hangingPunct="0">
                  <a:defRPr/>
                </a:pPr>
                <a:endParaRPr lang="en-US"/>
              </a:p>
            </p:txBody>
          </p:sp>
          <p:sp>
            <p:nvSpPr>
              <p:cNvPr id="1034"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65" name="Freeform 9"/>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5066" name="Freeform 10"/>
              <p:cNvSpPr>
                <a:spLocks/>
              </p:cNvSpPr>
              <p:nvPr/>
            </p:nvSpPr>
            <p:spPr bwMode="hidden">
              <a:xfrm>
                <a:off x="3231" y="1409"/>
                <a:ext cx="2296" cy="1469"/>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eaLnBrk="0" hangingPunct="0">
                  <a:defRPr/>
                </a:pPr>
                <a:endParaRPr lang="en-US"/>
              </a:p>
            </p:txBody>
          </p:sp>
        </p:grpSp>
      </p:grpSp>
      <p:pic>
        <p:nvPicPr>
          <p:cNvPr id="1027" name="Picture 16" descr="dnrlogo.jpg                                                    00124303Macintosh HD                   C2F910B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3400" y="5638800"/>
            <a:ext cx="5127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ext Box 18"/>
          <p:cNvSpPr txBox="1">
            <a:spLocks noChangeArrowheads="1"/>
          </p:cNvSpPr>
          <p:nvPr userDrawn="1"/>
        </p:nvSpPr>
        <p:spPr bwMode="auto">
          <a:xfrm>
            <a:off x="1600200" y="457200"/>
            <a:ext cx="5867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a:spcBef>
                <a:spcPct val="50000"/>
              </a:spcBef>
              <a:defRPr/>
            </a:pPr>
            <a:endParaRPr lang="en-US" sz="2800" smtClean="0">
              <a:solidFill>
                <a:schemeClr val="tx1"/>
              </a:solidFill>
              <a:latin typeface="B Helvetica Bold"/>
            </a:endParaRPr>
          </a:p>
        </p:txBody>
      </p:sp>
    </p:spTree>
  </p:cSld>
  <p:clrMap bg1="dk2" tx1="lt1" bg2="dk1" tx2="lt2" accent1="accent1" accent2="accent2" accent3="accent3" accent4="accent4" accent5="accent5" accent6="accent6" hlink="hlink" folHlink="folHlink"/>
  <p:sldLayoutIdLst>
    <p:sldLayoutId id="2147485094" r:id="rId1"/>
    <p:sldLayoutId id="2147485079" r:id="rId2"/>
    <p:sldLayoutId id="2147485080" r:id="rId3"/>
    <p:sldLayoutId id="2147485081" r:id="rId4"/>
    <p:sldLayoutId id="2147485082" r:id="rId5"/>
    <p:sldLayoutId id="2147485083" r:id="rId6"/>
    <p:sldLayoutId id="2147485084" r:id="rId7"/>
    <p:sldLayoutId id="2147485085" r:id="rId8"/>
    <p:sldLayoutId id="2147485086" r:id="rId9"/>
    <p:sldLayoutId id="2147485087" r:id="rId10"/>
    <p:sldLayoutId id="2147485088" r:id="rId11"/>
    <p:sldLayoutId id="2147485089" r:id="rId12"/>
    <p:sldLayoutId id="2147485090" r:id="rId13"/>
    <p:sldLayoutId id="2147485091" r:id="rId14"/>
    <p:sldLayoutId id="2147485092" r:id="rId15"/>
    <p:sldLayoutId id="2147485093" r:id="rId16"/>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alibri" pitchFamily="34" charset="0"/>
        </a:defRPr>
      </a:lvl2pPr>
      <a:lvl3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alibri" pitchFamily="34" charset="0"/>
        </a:defRPr>
      </a:lvl3pPr>
      <a:lvl4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alibri" pitchFamily="34" charset="0"/>
        </a:defRPr>
      </a:lvl4pPr>
      <a:lvl5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alibri" pitchFamily="34" charset="0"/>
        </a:defRPr>
      </a:lvl5pPr>
      <a:lvl6pPr marL="457200" algn="ctr" rtl="0" fontAlgn="base">
        <a:spcBef>
          <a:spcPct val="0"/>
        </a:spcBef>
        <a:spcAft>
          <a:spcPct val="0"/>
        </a:spcAft>
        <a:defRPr sz="3600" b="1">
          <a:solidFill>
            <a:schemeClr val="tx2"/>
          </a:solidFill>
          <a:effectLst>
            <a:outerShdw blurRad="38100" dist="38100" dir="2700000" algn="tl">
              <a:srgbClr val="000000"/>
            </a:outerShdw>
          </a:effectLst>
          <a:latin typeface="B Helvetica Bold" charset="0"/>
        </a:defRPr>
      </a:lvl6pPr>
      <a:lvl7pPr marL="914400" algn="ctr" rtl="0" fontAlgn="base">
        <a:spcBef>
          <a:spcPct val="0"/>
        </a:spcBef>
        <a:spcAft>
          <a:spcPct val="0"/>
        </a:spcAft>
        <a:defRPr sz="3600" b="1">
          <a:solidFill>
            <a:schemeClr val="tx2"/>
          </a:solidFill>
          <a:effectLst>
            <a:outerShdw blurRad="38100" dist="38100" dir="2700000" algn="tl">
              <a:srgbClr val="000000"/>
            </a:outerShdw>
          </a:effectLst>
          <a:latin typeface="B Helvetica Bold" charset="0"/>
        </a:defRPr>
      </a:lvl7pPr>
      <a:lvl8pPr marL="1371600" algn="ctr" rtl="0" fontAlgn="base">
        <a:spcBef>
          <a:spcPct val="0"/>
        </a:spcBef>
        <a:spcAft>
          <a:spcPct val="0"/>
        </a:spcAft>
        <a:defRPr sz="3600" b="1">
          <a:solidFill>
            <a:schemeClr val="tx2"/>
          </a:solidFill>
          <a:effectLst>
            <a:outerShdw blurRad="38100" dist="38100" dir="2700000" algn="tl">
              <a:srgbClr val="000000"/>
            </a:outerShdw>
          </a:effectLst>
          <a:latin typeface="B Helvetica Bold" charset="0"/>
        </a:defRPr>
      </a:lvl8pPr>
      <a:lvl9pPr marL="1828800" algn="ctr" rtl="0" fontAlgn="base">
        <a:spcBef>
          <a:spcPct val="0"/>
        </a:spcBef>
        <a:spcAft>
          <a:spcPct val="0"/>
        </a:spcAft>
        <a:defRPr sz="3600" b="1">
          <a:solidFill>
            <a:schemeClr val="tx2"/>
          </a:solidFill>
          <a:effectLst>
            <a:outerShdw blurRad="38100" dist="38100" dir="2700000" algn="tl">
              <a:srgbClr val="000000"/>
            </a:outerShdw>
          </a:effectLst>
          <a:latin typeface="B Helvetica Bold"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grpSp>
        <p:nvGrpSpPr>
          <p:cNvPr id="2050" name="Group 11"/>
          <p:cNvGrpSpPr>
            <a:grpSpLocks/>
          </p:cNvGrpSpPr>
          <p:nvPr/>
        </p:nvGrpSpPr>
        <p:grpSpPr bwMode="auto">
          <a:xfrm>
            <a:off x="0" y="285750"/>
            <a:ext cx="9156700" cy="911225"/>
            <a:chOff x="-1" y="196"/>
            <a:chExt cx="5768" cy="635"/>
          </a:xfrm>
        </p:grpSpPr>
        <p:sp>
          <p:nvSpPr>
            <p:cNvPr id="2059"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eaLnBrk="1" hangingPunct="1">
                <a:defRPr/>
              </a:pPr>
              <a:endParaRPr lang="en-US" altLang="en-US" sz="1800" smtClean="0">
                <a:solidFill>
                  <a:srgbClr val="1D528D"/>
                </a:solidFill>
                <a:cs typeface="Arial" pitchFamily="34" charset="0"/>
              </a:endParaRPr>
            </a:p>
          </p:txBody>
        </p:sp>
        <p:sp>
          <p:nvSpPr>
            <p:cNvPr id="1037" name="Freeform 13"/>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pPr>
                <a:defRPr/>
              </a:pPr>
              <a:endParaRPr lang="en-US" sz="1800" dirty="0">
                <a:solidFill>
                  <a:srgbClr val="1D528D"/>
                </a:solidFill>
                <a:latin typeface="Arial" charset="0"/>
                <a:cs typeface="Arial" charset="0"/>
              </a:endParaRPr>
            </a:p>
          </p:txBody>
        </p:sp>
        <p:sp>
          <p:nvSpPr>
            <p:cNvPr id="1038" name="Freeform 14"/>
            <p:cNvSpPr>
              <a:spLocks/>
            </p:cNvSpPr>
            <p:nvPr userDrawn="1"/>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pPr>
                <a:defRPr/>
              </a:pPr>
              <a:endParaRPr lang="en-US" sz="1800" dirty="0">
                <a:solidFill>
                  <a:srgbClr val="1D528D"/>
                </a:solidFill>
                <a:latin typeface="Arial" charset="0"/>
                <a:cs typeface="Arial" charset="0"/>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pPr>
              <a:defRPr/>
            </a:pPr>
            <a:endParaRPr lang="en-US" sz="1800" dirty="0">
              <a:solidFill>
                <a:srgbClr val="1D528D"/>
              </a:solidFill>
              <a:latin typeface="Arial" charset="0"/>
              <a:cs typeface="Arial" charset="0"/>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pPr>
              <a:defRPr/>
            </a:pPr>
            <a:endParaRPr lang="en-US" sz="1800" dirty="0">
              <a:solidFill>
                <a:srgbClr val="1D528D"/>
              </a:solidFill>
              <a:latin typeface="Arial" charset="0"/>
              <a:cs typeface="Arial" charset="0"/>
            </a:endParaRPr>
          </a:p>
        </p:txBody>
      </p:sp>
      <p:sp>
        <p:nvSpPr>
          <p:cNvPr id="2053" name="Rectangle 2"/>
          <p:cNvSpPr>
            <a:spLocks noGrp="1" noChangeArrowheads="1"/>
          </p:cNvSpPr>
          <p:nvPr>
            <p:ph type="title"/>
          </p:nvPr>
        </p:nvSpPr>
        <p:spPr bwMode="gray">
          <a:xfrm>
            <a:off x="1676400" y="274638"/>
            <a:ext cx="6629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4" name="Rectangle 3"/>
          <p:cNvSpPr>
            <a:spLocks noGrp="1" noChangeArrowheads="1"/>
          </p:cNvSpPr>
          <p:nvPr>
            <p:ph type="body" idx="1"/>
          </p:nvPr>
        </p:nvSpPr>
        <p:spPr bwMode="auto">
          <a:xfrm>
            <a:off x="457200" y="1447800"/>
            <a:ext cx="822960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1D528D"/>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47700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1D528D"/>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1D528D"/>
                </a:solidFill>
                <a:latin typeface="Arial" charset="0"/>
                <a:cs typeface="Arial" charset="0"/>
              </a:defRPr>
            </a:lvl1pPr>
          </a:lstStyle>
          <a:p>
            <a:pPr>
              <a:defRPr/>
            </a:pPr>
            <a:fld id="{75E340C2-1B3A-4157-80FA-0D0328AD0870}" type="slidenum">
              <a:rPr lang="en-US"/>
              <a:pPr>
                <a:defRPr/>
              </a:pPr>
              <a:t>‹#›</a:t>
            </a:fld>
            <a:endParaRPr lang="en-US" dirty="0"/>
          </a:p>
        </p:txBody>
      </p:sp>
      <p:pic>
        <p:nvPicPr>
          <p:cNvPr id="2058" name="Picture 13" descr="letterhead from seth.PNG"/>
          <p:cNvPicPr>
            <a:picLocks noChangeAspect="1"/>
          </p:cNvPicPr>
          <p:nvPr/>
        </p:nvPicPr>
        <p:blipFill>
          <a:blip r:embed="rId15">
            <a:extLst>
              <a:ext uri="{28A0092B-C50C-407E-A947-70E740481C1C}">
                <a14:useLocalDpi xmlns:a14="http://schemas.microsoft.com/office/drawing/2010/main" val="0"/>
              </a:ext>
            </a:extLst>
          </a:blip>
          <a:srcRect r="81326"/>
          <a:stretch>
            <a:fillRect/>
          </a:stretch>
        </p:blipFill>
        <p:spPr bwMode="auto">
          <a:xfrm>
            <a:off x="0" y="0"/>
            <a:ext cx="11493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95" r:id="rId1"/>
    <p:sldLayoutId id="2147485096" r:id="rId2"/>
    <p:sldLayoutId id="2147485097" r:id="rId3"/>
    <p:sldLayoutId id="2147485098" r:id="rId4"/>
    <p:sldLayoutId id="2147485099" r:id="rId5"/>
    <p:sldLayoutId id="2147485100" r:id="rId6"/>
    <p:sldLayoutId id="2147485101" r:id="rId7"/>
    <p:sldLayoutId id="2147485102" r:id="rId8"/>
    <p:sldLayoutId id="2147485103" r:id="rId9"/>
    <p:sldLayoutId id="2147485104" r:id="rId10"/>
    <p:sldLayoutId id="2147485105" r:id="rId11"/>
    <p:sldLayoutId id="2147485106" r:id="rId12"/>
    <p:sldLayoutId id="2147485107" r:id="rId13"/>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charset="0"/>
        </a:defRPr>
      </a:lvl2pPr>
      <a:lvl3pPr algn="l" rtl="0" eaLnBrk="0" fontAlgn="base" hangingPunct="0">
        <a:spcBef>
          <a:spcPct val="0"/>
        </a:spcBef>
        <a:spcAft>
          <a:spcPct val="0"/>
        </a:spcAft>
        <a:defRPr sz="4000">
          <a:solidFill>
            <a:schemeClr val="bg1"/>
          </a:solidFill>
          <a:latin typeface="Arial" charset="0"/>
        </a:defRPr>
      </a:lvl3pPr>
      <a:lvl4pPr algn="l" rtl="0" eaLnBrk="0" fontAlgn="base" hangingPunct="0">
        <a:spcBef>
          <a:spcPct val="0"/>
        </a:spcBef>
        <a:spcAft>
          <a:spcPct val="0"/>
        </a:spcAft>
        <a:defRPr sz="4000">
          <a:solidFill>
            <a:schemeClr val="bg1"/>
          </a:solidFill>
          <a:latin typeface="Arial" charset="0"/>
        </a:defRPr>
      </a:lvl4pPr>
      <a:lvl5pPr algn="l" rtl="0" eaLnBrk="0" fontAlgn="base" hangingPunct="0">
        <a:spcBef>
          <a:spcPct val="0"/>
        </a:spcBef>
        <a:spcAft>
          <a:spcPct val="0"/>
        </a:spcAft>
        <a:defRPr sz="4000">
          <a:solidFill>
            <a:schemeClr val="bg1"/>
          </a:solidFill>
          <a:latin typeface="Arial" charset="0"/>
        </a:defRPr>
      </a:lvl5pPr>
      <a:lvl6pPr marL="457200" algn="l" rtl="0" eaLnBrk="1" fontAlgn="base" hangingPunct="1">
        <a:spcBef>
          <a:spcPct val="0"/>
        </a:spcBef>
        <a:spcAft>
          <a:spcPct val="0"/>
        </a:spcAft>
        <a:defRPr sz="4000">
          <a:solidFill>
            <a:schemeClr val="bg1"/>
          </a:solidFill>
          <a:latin typeface="Arial" charset="0"/>
        </a:defRPr>
      </a:lvl6pPr>
      <a:lvl7pPr marL="914400" algn="l" rtl="0" eaLnBrk="1" fontAlgn="base" hangingPunct="1">
        <a:spcBef>
          <a:spcPct val="0"/>
        </a:spcBef>
        <a:spcAft>
          <a:spcPct val="0"/>
        </a:spcAft>
        <a:defRPr sz="4000">
          <a:solidFill>
            <a:schemeClr val="bg1"/>
          </a:solidFill>
          <a:latin typeface="Arial" charset="0"/>
        </a:defRPr>
      </a:lvl7pPr>
      <a:lvl8pPr marL="1371600" algn="l" rtl="0" eaLnBrk="1" fontAlgn="base" hangingPunct="1">
        <a:spcBef>
          <a:spcPct val="0"/>
        </a:spcBef>
        <a:spcAft>
          <a:spcPct val="0"/>
        </a:spcAft>
        <a:defRPr sz="4000">
          <a:solidFill>
            <a:schemeClr val="bg1"/>
          </a:solidFill>
          <a:latin typeface="Arial" charset="0"/>
        </a:defRPr>
      </a:lvl8pPr>
      <a:lvl9pPr marL="1828800" algn="l" rtl="0" eaLnBrk="1" fontAlgn="base" hangingPunct="1">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18.png"/><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21.wmf"/><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1" Type="http://schemas.openxmlformats.org/officeDocument/2006/relationships/slideLayout" Target="../slideLayouts/slideLayout6.xml"/><Relationship Id="rId2" Type="http://schemas.openxmlformats.org/officeDocument/2006/relationships/image" Target="../media/image2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762000" y="1143000"/>
            <a:ext cx="7772400" cy="1920875"/>
          </a:xfrm>
        </p:spPr>
        <p:txBody>
          <a:bodyPr/>
          <a:lstStyle/>
          <a:p>
            <a:pPr>
              <a:defRPr/>
            </a:pPr>
            <a:r>
              <a:rPr lang="en-US" sz="4000" b="0" dirty="0" smtClean="0">
                <a:solidFill>
                  <a:srgbClr val="FFFF00"/>
                </a:solidFill>
              </a:rPr>
              <a:t>Inland Flooding Briefing: </a:t>
            </a:r>
            <a:br>
              <a:rPr lang="en-US" sz="4000" b="0" dirty="0" smtClean="0">
                <a:solidFill>
                  <a:srgbClr val="FFFF00"/>
                </a:solidFill>
              </a:rPr>
            </a:br>
            <a:r>
              <a:rPr lang="en-US" sz="4000" b="0" dirty="0" smtClean="0">
                <a:solidFill>
                  <a:srgbClr val="FFFF00"/>
                </a:solidFill>
              </a:rPr>
              <a:t>State of Minnesota Mitigation Work</a:t>
            </a:r>
            <a:endParaRPr lang="en-US" sz="4000" b="0" dirty="0">
              <a:solidFill>
                <a:srgbClr val="FFFF00"/>
              </a:solidFill>
            </a:endParaRPr>
          </a:p>
        </p:txBody>
      </p:sp>
      <p:sp>
        <p:nvSpPr>
          <p:cNvPr id="2" name="TextBox 1"/>
          <p:cNvSpPr txBox="1"/>
          <p:nvPr/>
        </p:nvSpPr>
        <p:spPr>
          <a:xfrm>
            <a:off x="1219200" y="5486400"/>
            <a:ext cx="7467600" cy="1016000"/>
          </a:xfrm>
          <a:prstGeom prst="rect">
            <a:avLst/>
          </a:prstGeom>
          <a:noFill/>
        </p:spPr>
        <p:txBody>
          <a:bodyPr>
            <a:spAutoFit/>
          </a:bodyPr>
          <a:lstStyle/>
          <a:p>
            <a:pPr>
              <a:defRPr/>
            </a:pPr>
            <a:r>
              <a:rPr lang="en-US" sz="2000" dirty="0">
                <a:solidFill>
                  <a:srgbClr val="FFFFFF"/>
                </a:solidFill>
                <a:effectLst>
                  <a:outerShdw blurRad="38100" dist="38100" dir="2700000" algn="tl">
                    <a:srgbClr val="000000">
                      <a:alpha val="43137"/>
                    </a:srgbClr>
                  </a:outerShdw>
                </a:effectLst>
              </a:rPr>
              <a:t>Ceil Strauss, CFM – MN State Floodplain Manager</a:t>
            </a:r>
          </a:p>
          <a:p>
            <a:pPr>
              <a:defRPr/>
            </a:pPr>
            <a:r>
              <a:rPr lang="en-US" sz="2000" dirty="0">
                <a:solidFill>
                  <a:srgbClr val="FFFFFF"/>
                </a:solidFill>
                <a:effectLst>
                  <a:outerShdw blurRad="38100" dist="38100" dir="2700000" algn="tl">
                    <a:srgbClr val="000000">
                      <a:alpha val="43137"/>
                    </a:srgbClr>
                  </a:outerShdw>
                </a:effectLst>
              </a:rPr>
              <a:t>For American Meteorological Society</a:t>
            </a:r>
          </a:p>
          <a:p>
            <a:pPr>
              <a:defRPr/>
            </a:pPr>
            <a:r>
              <a:rPr lang="en-US" sz="2000" dirty="0">
                <a:solidFill>
                  <a:srgbClr val="FFFFFF"/>
                </a:solidFill>
                <a:effectLst>
                  <a:outerShdw blurRad="38100" dist="38100" dir="2700000" algn="tl">
                    <a:srgbClr val="000000">
                      <a:alpha val="43137"/>
                    </a:srgbClr>
                  </a:outerShdw>
                </a:effectLst>
              </a:rPr>
              <a:t>May 6, 2015</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60338"/>
            <a:ext cx="8585200" cy="1143000"/>
          </a:xfrm>
        </p:spPr>
        <p:txBody>
          <a:bodyPr/>
          <a:lstStyle/>
          <a:p>
            <a:pPr>
              <a:defRPr/>
            </a:pPr>
            <a:r>
              <a:rPr lang="en-US" sz="4400" b="0" dirty="0" smtClean="0">
                <a:solidFill>
                  <a:srgbClr val="FFFF00"/>
                </a:solidFill>
              </a:rPr>
              <a:t>Other </a:t>
            </a:r>
            <a:r>
              <a:rPr lang="en-US" sz="4400" b="0" dirty="0" err="1" smtClean="0">
                <a:solidFill>
                  <a:srgbClr val="FFFF00"/>
                </a:solidFill>
              </a:rPr>
              <a:t>Shoreland</a:t>
            </a:r>
            <a:r>
              <a:rPr lang="en-US" sz="4400" b="0" dirty="0" smtClean="0">
                <a:solidFill>
                  <a:srgbClr val="FFFF00"/>
                </a:solidFill>
              </a:rPr>
              <a:t> Requirements</a:t>
            </a:r>
            <a:endParaRPr lang="en-US" sz="4400" b="0" dirty="0">
              <a:solidFill>
                <a:srgbClr val="FFFF00"/>
              </a:solidFill>
            </a:endParaRPr>
          </a:p>
        </p:txBody>
      </p:sp>
      <p:pic>
        <p:nvPicPr>
          <p:cNvPr id="25603" name="Picture 1"/>
          <p:cNvPicPr>
            <a:picLocks noChangeAspect="1" noChangeArrowheads="1"/>
          </p:cNvPicPr>
          <p:nvPr/>
        </p:nvPicPr>
        <p:blipFill>
          <a:blip r:embed="rId3">
            <a:extLst>
              <a:ext uri="{28A0092B-C50C-407E-A947-70E740481C1C}">
                <a14:useLocalDpi xmlns:a14="http://schemas.microsoft.com/office/drawing/2010/main" val="0"/>
              </a:ext>
            </a:extLst>
          </a:blip>
          <a:srcRect l="56786" t="26434" r="2499" b="50334"/>
          <a:stretch>
            <a:fillRect/>
          </a:stretch>
        </p:blipFill>
        <p:spPr bwMode="auto">
          <a:xfrm>
            <a:off x="4724400" y="1295400"/>
            <a:ext cx="4191000"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4" name="Picture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538" y="3605213"/>
            <a:ext cx="4171950" cy="310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535488" y="5029200"/>
            <a:ext cx="4506912" cy="1384300"/>
          </a:xfrm>
          <a:prstGeom prst="rect">
            <a:avLst/>
          </a:prstGeom>
          <a:noFill/>
        </p:spPr>
        <p:txBody>
          <a:bodyPr>
            <a:spAutoFit/>
          </a:bodyPr>
          <a:lstStyle/>
          <a:p>
            <a:pPr>
              <a:defRPr/>
            </a:pPr>
            <a:r>
              <a:rPr lang="en-US" sz="2800" dirty="0">
                <a:solidFill>
                  <a:srgbClr val="FFFFFF"/>
                </a:solidFill>
                <a:effectLst>
                  <a:outerShdw blurRad="38100" dist="38100" dir="2700000" algn="tl">
                    <a:srgbClr val="000000">
                      <a:alpha val="43137"/>
                    </a:srgbClr>
                  </a:outerShdw>
                </a:effectLst>
              </a:rPr>
              <a:t>Vegetation management: Reduce runoff, Aesthetics / screening</a:t>
            </a:r>
          </a:p>
        </p:txBody>
      </p:sp>
      <p:sp>
        <p:nvSpPr>
          <p:cNvPr id="11" name="TextBox 10"/>
          <p:cNvSpPr txBox="1"/>
          <p:nvPr/>
        </p:nvSpPr>
        <p:spPr>
          <a:xfrm>
            <a:off x="73025" y="990600"/>
            <a:ext cx="4651375" cy="1570038"/>
          </a:xfrm>
          <a:prstGeom prst="rect">
            <a:avLst/>
          </a:prstGeom>
          <a:noFill/>
        </p:spPr>
        <p:txBody>
          <a:bodyPr>
            <a:spAutoFit/>
          </a:bodyPr>
          <a:lstStyle/>
          <a:p>
            <a:pPr algn="ctr">
              <a:defRPr/>
            </a:pPr>
            <a:r>
              <a:rPr lang="en-US" sz="3200" dirty="0">
                <a:solidFill>
                  <a:srgbClr val="FFFFFF"/>
                </a:solidFill>
                <a:effectLst>
                  <a:outerShdw blurRad="38100" dist="38100" dir="2700000" algn="tl">
                    <a:srgbClr val="000000">
                      <a:alpha val="43137"/>
                    </a:srgbClr>
                  </a:outerShdw>
                </a:effectLst>
              </a:rPr>
              <a:t>Structure setbacks     (50 – 150’ from OHWL* and 30’ from bluff line)</a:t>
            </a:r>
          </a:p>
        </p:txBody>
      </p:sp>
      <p:sp>
        <p:nvSpPr>
          <p:cNvPr id="5" name="TextBox 4"/>
          <p:cNvSpPr txBox="1"/>
          <p:nvPr/>
        </p:nvSpPr>
        <p:spPr>
          <a:xfrm>
            <a:off x="236538" y="2657475"/>
            <a:ext cx="4298950" cy="954088"/>
          </a:xfrm>
          <a:prstGeom prst="rect">
            <a:avLst/>
          </a:prstGeom>
          <a:noFill/>
        </p:spPr>
        <p:txBody>
          <a:bodyPr>
            <a:spAutoFit/>
          </a:bodyPr>
          <a:lstStyle/>
          <a:p>
            <a:pPr>
              <a:defRPr/>
            </a:pPr>
            <a:r>
              <a:rPr lang="en-US" sz="2800" i="1" dirty="0">
                <a:solidFill>
                  <a:srgbClr val="FFFFFF"/>
                </a:solidFill>
                <a:effectLst>
                  <a:outerShdw blurRad="38100" dist="38100" dir="2700000" algn="tl">
                    <a:srgbClr val="000000">
                      <a:alpha val="43137"/>
                    </a:srgbClr>
                  </a:outerShdw>
                </a:effectLst>
              </a:rPr>
              <a:t>*Ordinary High Water Level is official boundary</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3" y="1743075"/>
            <a:ext cx="7953375"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5638800"/>
            <a:ext cx="822325"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3"/>
          <p:cNvSpPr>
            <a:spLocks noChangeArrowheads="1"/>
          </p:cNvSpPr>
          <p:nvPr/>
        </p:nvSpPr>
        <p:spPr bwMode="auto">
          <a:xfrm>
            <a:off x="703263" y="1588"/>
            <a:ext cx="7772400" cy="1143000"/>
          </a:xfrm>
          <a:prstGeom prst="rect">
            <a:avLst/>
          </a:prstGeom>
          <a:noFill/>
          <a:ln>
            <a:noFill/>
          </a:ln>
          <a:effectLst/>
          <a:extLst/>
        </p:spPr>
        <p:txBody>
          <a:bodyPr lIns="92075" tIns="46038" rIns="92075" bIns="46038" anchor="ctr"/>
          <a:lstStyle/>
          <a:p>
            <a:pPr algn="ctr">
              <a:defRPr/>
            </a:pPr>
            <a:r>
              <a:rPr lang="en-US" sz="3600" dirty="0">
                <a:effectLst>
                  <a:outerShdw blurRad="38100" dist="38100" dir="2700000" algn="tl">
                    <a:srgbClr val="000000"/>
                  </a:outerShdw>
                </a:effectLst>
                <a:latin typeface="+mj-lt"/>
              </a:rPr>
              <a:t>Funding History for Minnesota’s Flood Damage Reduction (FDR) Grant Program</a:t>
            </a:r>
          </a:p>
        </p:txBody>
      </p:sp>
      <p:sp>
        <p:nvSpPr>
          <p:cNvPr id="1029" name="Text Box 4"/>
          <p:cNvSpPr txBox="1">
            <a:spLocks noChangeArrowheads="1"/>
          </p:cNvSpPr>
          <p:nvPr/>
        </p:nvSpPr>
        <p:spPr bwMode="auto">
          <a:xfrm>
            <a:off x="804863" y="1066800"/>
            <a:ext cx="7769225" cy="646113"/>
          </a:xfrm>
          <a:prstGeom prst="rect">
            <a:avLst/>
          </a:prstGeom>
          <a:noFill/>
          <a:ln w="9525">
            <a:noFill/>
            <a:miter lim="800000"/>
            <a:headEnd/>
            <a:tailEnd/>
          </a:ln>
        </p:spPr>
        <p:txBody>
          <a:bodyPr>
            <a:spAutoFit/>
          </a:bodyPr>
          <a:lstStyle/>
          <a:p>
            <a:pPr>
              <a:spcBef>
                <a:spcPct val="50000"/>
              </a:spcBef>
              <a:defRPr/>
            </a:pPr>
            <a:r>
              <a:rPr lang="en-US" sz="3600" dirty="0">
                <a:solidFill>
                  <a:srgbClr val="FFFFFF"/>
                </a:solidFill>
                <a:effectLst>
                  <a:outerShdw blurRad="38100" dist="38100" dir="2700000" algn="tl">
                    <a:srgbClr val="000000">
                      <a:alpha val="43137"/>
                    </a:srgbClr>
                  </a:outerShdw>
                </a:effectLst>
                <a:latin typeface="+mj-lt"/>
              </a:rPr>
              <a:t>   </a:t>
            </a:r>
            <a:r>
              <a:rPr lang="en-US" sz="3200" dirty="0">
                <a:solidFill>
                  <a:srgbClr val="FFFFFF"/>
                </a:solidFill>
                <a:effectLst>
                  <a:outerShdw blurRad="38100" dist="38100" dir="2700000" algn="tl">
                    <a:srgbClr val="000000">
                      <a:alpha val="43137"/>
                    </a:srgbClr>
                  </a:outerShdw>
                </a:effectLst>
                <a:latin typeface="+mj-lt"/>
              </a:rPr>
              <a:t>$473.7 million - predominantly bond funds</a:t>
            </a:r>
          </a:p>
        </p:txBody>
      </p:sp>
      <p:sp>
        <p:nvSpPr>
          <p:cNvPr id="21510" name="Oval Callout 5"/>
          <p:cNvSpPr>
            <a:spLocks noChangeArrowheads="1"/>
          </p:cNvSpPr>
          <p:nvPr/>
        </p:nvSpPr>
        <p:spPr bwMode="auto">
          <a:xfrm>
            <a:off x="1295400" y="2514600"/>
            <a:ext cx="4143375" cy="609600"/>
          </a:xfrm>
          <a:prstGeom prst="wedgeEllipseCallout">
            <a:avLst>
              <a:gd name="adj1" fmla="val 11524"/>
              <a:gd name="adj2" fmla="val 481335"/>
            </a:avLst>
          </a:prstGeom>
          <a:solidFill>
            <a:srgbClr val="AFECEB"/>
          </a:solidFill>
          <a:ln w="9525" algn="ctr">
            <a:solidFill>
              <a:schemeClr val="bg2"/>
            </a:solidFill>
            <a:round/>
            <a:headEnd/>
            <a:tailEnd/>
          </a:ln>
        </p:spPr>
        <p:txBody>
          <a:bodyPr wrap="none"/>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r>
              <a:rPr lang="en-US" altLang="en-US" sz="2000" b="1" dirty="0" smtClean="0">
                <a:solidFill>
                  <a:srgbClr val="000000"/>
                </a:solidFill>
                <a:latin typeface="+mj-lt"/>
              </a:rPr>
              <a:t>Historic 1997 Red River flood</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8275" y="808038"/>
            <a:ext cx="5041900" cy="5849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599113"/>
            <a:ext cx="8223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61938" y="165100"/>
            <a:ext cx="8629650" cy="646113"/>
          </a:xfrm>
          <a:prstGeom prst="rect">
            <a:avLst/>
          </a:prstGeom>
          <a:noFill/>
        </p:spPr>
        <p:txBody>
          <a:bodyPr>
            <a:spAutoFit/>
          </a:bodyPr>
          <a:lstStyle/>
          <a:p>
            <a:pPr algn="ctr">
              <a:defRPr/>
            </a:pPr>
            <a:r>
              <a:rPr lang="en-US" sz="3600" dirty="0">
                <a:effectLst>
                  <a:outerShdw blurRad="38100" dist="38100" dir="2700000" algn="tl">
                    <a:srgbClr val="000000">
                      <a:alpha val="43137"/>
                    </a:srgbClr>
                  </a:outerShdw>
                </a:effectLst>
              </a:rPr>
              <a:t>Minnesota Flood Risk Reduction Projects</a:t>
            </a:r>
          </a:p>
        </p:txBody>
      </p:sp>
      <p:sp>
        <p:nvSpPr>
          <p:cNvPr id="3" name="TextBox 2"/>
          <p:cNvSpPr txBox="1"/>
          <p:nvPr/>
        </p:nvSpPr>
        <p:spPr>
          <a:xfrm>
            <a:off x="1638300" y="5597525"/>
            <a:ext cx="2400300" cy="1076325"/>
          </a:xfrm>
          <a:prstGeom prst="rect">
            <a:avLst/>
          </a:prstGeom>
          <a:noFill/>
        </p:spPr>
        <p:txBody>
          <a:bodyPr>
            <a:spAutoFit/>
          </a:bodyPr>
          <a:lstStyle/>
          <a:p>
            <a:pPr>
              <a:defRPr/>
            </a:pPr>
            <a:r>
              <a:rPr lang="en-US" sz="3200" dirty="0">
                <a:solidFill>
                  <a:srgbClr val="FFFFFF"/>
                </a:solidFill>
                <a:effectLst>
                  <a:outerShdw blurRad="38100" dist="38100" dir="2700000" algn="tl">
                    <a:srgbClr val="000000">
                      <a:alpha val="43137"/>
                    </a:srgbClr>
                  </a:outerShdw>
                </a:effectLst>
              </a:rPr>
              <a:t>Complete</a:t>
            </a:r>
          </a:p>
          <a:p>
            <a:pPr>
              <a:defRPr/>
            </a:pPr>
            <a:r>
              <a:rPr lang="en-US" sz="3200" dirty="0">
                <a:solidFill>
                  <a:srgbClr val="FFFFFF"/>
                </a:solidFill>
                <a:effectLst>
                  <a:outerShdw blurRad="38100" dist="38100" dir="2700000" algn="tl">
                    <a:srgbClr val="000000">
                      <a:alpha val="43137"/>
                    </a:srgbClr>
                  </a:outerShdw>
                </a:effectLst>
              </a:rPr>
              <a:t>In-Progress</a:t>
            </a:r>
          </a:p>
        </p:txBody>
      </p:sp>
      <p:sp>
        <p:nvSpPr>
          <p:cNvPr id="4" name="TextBox 3"/>
          <p:cNvSpPr txBox="1"/>
          <p:nvPr/>
        </p:nvSpPr>
        <p:spPr>
          <a:xfrm>
            <a:off x="228600" y="1190625"/>
            <a:ext cx="3810000" cy="2122488"/>
          </a:xfrm>
          <a:prstGeom prst="rect">
            <a:avLst/>
          </a:prstGeom>
          <a:noFill/>
        </p:spPr>
        <p:txBody>
          <a:bodyPr>
            <a:spAutoFit/>
          </a:bodyPr>
          <a:lstStyle/>
          <a:p>
            <a:pPr>
              <a:defRPr/>
            </a:pPr>
            <a:r>
              <a:rPr lang="en-US" sz="3600" dirty="0">
                <a:solidFill>
                  <a:srgbClr val="FFFFFF"/>
                </a:solidFill>
                <a:effectLst>
                  <a:outerShdw blurRad="38100" dist="38100" dir="2700000" algn="tl">
                    <a:srgbClr val="000000">
                      <a:alpha val="43137"/>
                    </a:srgbClr>
                  </a:outerShdw>
                </a:effectLst>
              </a:rPr>
              <a:t>1987 – Present:       323 Completed &amp; 44 In-Progress               </a:t>
            </a:r>
            <a:r>
              <a:rPr lang="en-US" dirty="0">
                <a:solidFill>
                  <a:srgbClr val="FFFFFF"/>
                </a:solidFill>
                <a:effectLst>
                  <a:outerShdw blurRad="38100" dist="38100" dir="2700000" algn="tl">
                    <a:srgbClr val="000000">
                      <a:alpha val="43137"/>
                    </a:srgbClr>
                  </a:outerShdw>
                </a:effectLst>
              </a:rPr>
              <a:t>(as of 2/9/15)  </a:t>
            </a:r>
          </a:p>
        </p:txBody>
      </p:sp>
      <p:sp>
        <p:nvSpPr>
          <p:cNvPr id="27655" name="Oval 5"/>
          <p:cNvSpPr>
            <a:spLocks noChangeArrowheads="1"/>
          </p:cNvSpPr>
          <p:nvPr/>
        </p:nvSpPr>
        <p:spPr bwMode="auto">
          <a:xfrm>
            <a:off x="1323975" y="5791200"/>
            <a:ext cx="282575" cy="206375"/>
          </a:xfrm>
          <a:prstGeom prst="ellipse">
            <a:avLst/>
          </a:prstGeom>
          <a:solidFill>
            <a:srgbClr val="FF000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endParaRPr lang="en-US" altLang="en-US"/>
          </a:p>
        </p:txBody>
      </p:sp>
      <p:sp>
        <p:nvSpPr>
          <p:cNvPr id="27656" name="Oval 8"/>
          <p:cNvSpPr>
            <a:spLocks noChangeArrowheads="1"/>
          </p:cNvSpPr>
          <p:nvPr/>
        </p:nvSpPr>
        <p:spPr bwMode="auto">
          <a:xfrm>
            <a:off x="1290638" y="6324600"/>
            <a:ext cx="282575" cy="206375"/>
          </a:xfrm>
          <a:prstGeom prst="ellipse">
            <a:avLst/>
          </a:prstGeom>
          <a:solidFill>
            <a:srgbClr val="0070C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endParaRPr lang="en-US" altLang="en-US"/>
          </a:p>
        </p:txBody>
      </p:sp>
      <p:sp>
        <p:nvSpPr>
          <p:cNvPr id="5" name="TextBox 4"/>
          <p:cNvSpPr txBox="1"/>
          <p:nvPr/>
        </p:nvSpPr>
        <p:spPr>
          <a:xfrm>
            <a:off x="228600" y="3581400"/>
            <a:ext cx="3308350" cy="1754188"/>
          </a:xfrm>
          <a:prstGeom prst="rect">
            <a:avLst/>
          </a:prstGeom>
          <a:noFill/>
        </p:spPr>
        <p:txBody>
          <a:bodyPr>
            <a:spAutoFit/>
          </a:bodyPr>
          <a:lstStyle/>
          <a:p>
            <a:pPr>
              <a:defRPr/>
            </a:pPr>
            <a:r>
              <a:rPr lang="en-US" sz="3600" dirty="0">
                <a:solidFill>
                  <a:srgbClr val="FFFFFF"/>
                </a:solidFill>
                <a:effectLst>
                  <a:outerShdw blurRad="38100" dist="38100" dir="2700000" algn="tl">
                    <a:srgbClr val="000000">
                      <a:alpha val="43137"/>
                    </a:srgbClr>
                  </a:outerShdw>
                </a:effectLst>
              </a:rPr>
              <a:t>~85% of funding in Red River Valley</a:t>
            </a:r>
          </a:p>
        </p:txBody>
      </p:sp>
      <p:sp>
        <p:nvSpPr>
          <p:cNvPr id="27658" name="Rounded Rectangular Callout 5"/>
          <p:cNvSpPr>
            <a:spLocks noChangeArrowheads="1"/>
          </p:cNvSpPr>
          <p:nvPr/>
        </p:nvSpPr>
        <p:spPr bwMode="auto">
          <a:xfrm>
            <a:off x="7543800" y="5181600"/>
            <a:ext cx="1143000" cy="415925"/>
          </a:xfrm>
          <a:prstGeom prst="wedgeRoundRectCallout">
            <a:avLst>
              <a:gd name="adj1" fmla="val -118616"/>
              <a:gd name="adj2" fmla="val 246255"/>
              <a:gd name="adj3" fmla="val 16667"/>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a:r>
              <a:rPr lang="en-US" altLang="en-US">
                <a:solidFill>
                  <a:srgbClr val="000000"/>
                </a:solidFill>
              </a:rPr>
              <a:t>Austin</a:t>
            </a:r>
          </a:p>
        </p:txBody>
      </p:sp>
      <p:sp>
        <p:nvSpPr>
          <p:cNvPr id="7" name="Oval 6"/>
          <p:cNvSpPr/>
          <p:nvPr/>
        </p:nvSpPr>
        <p:spPr bwMode="auto">
          <a:xfrm>
            <a:off x="3810000" y="1157288"/>
            <a:ext cx="1566863" cy="2924175"/>
          </a:xfrm>
          <a:prstGeom prst="ellipse">
            <a:avLst/>
          </a:prstGeom>
          <a:noFill/>
          <a:ln w="38100" cap="flat" cmpd="sng" algn="ctr">
            <a:solidFill>
              <a:srgbClr val="FF0000"/>
            </a:solidFill>
            <a:prstDash val="solid"/>
            <a:round/>
            <a:headEnd type="none" w="med" len="med"/>
            <a:tailEnd type="none" w="med" len="med"/>
          </a:ln>
          <a:effectLst/>
        </p:spPr>
        <p:txBody>
          <a:bodyPr/>
          <a:lstStyle/>
          <a:p>
            <a:pPr eaLnBrk="0" hangingPunct="0">
              <a:defRPr/>
            </a:pPr>
            <a:endParaRPr lang="en-US">
              <a:ln>
                <a:solidFill>
                  <a:srgbClr val="FF0000"/>
                </a:solidFill>
              </a:ln>
            </a:endParaRPr>
          </a:p>
        </p:txBody>
      </p:sp>
      <p:sp>
        <p:nvSpPr>
          <p:cNvPr id="27660" name="Rounded Rectangular Callout 11"/>
          <p:cNvSpPr>
            <a:spLocks noChangeArrowheads="1"/>
          </p:cNvSpPr>
          <p:nvPr/>
        </p:nvSpPr>
        <p:spPr bwMode="auto">
          <a:xfrm>
            <a:off x="7010400" y="4122738"/>
            <a:ext cx="1828800" cy="415925"/>
          </a:xfrm>
          <a:prstGeom prst="wedgeRoundRectCallout">
            <a:avLst>
              <a:gd name="adj1" fmla="val -166671"/>
              <a:gd name="adj2" fmla="val 205468"/>
              <a:gd name="adj3" fmla="val 16667"/>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a:r>
              <a:rPr lang="en-US" altLang="en-US">
                <a:solidFill>
                  <a:srgbClr val="000000"/>
                </a:solidFill>
              </a:rPr>
              <a:t>Montevideo</a:t>
            </a:r>
          </a:p>
        </p:txBody>
      </p:sp>
      <p:sp>
        <p:nvSpPr>
          <p:cNvPr id="27661" name="Rounded Rectangular Callout 12"/>
          <p:cNvSpPr>
            <a:spLocks noChangeArrowheads="1"/>
          </p:cNvSpPr>
          <p:nvPr/>
        </p:nvSpPr>
        <p:spPr bwMode="auto">
          <a:xfrm>
            <a:off x="5943600" y="949325"/>
            <a:ext cx="2438400" cy="415925"/>
          </a:xfrm>
          <a:prstGeom prst="wedgeRoundRectCallout">
            <a:avLst>
              <a:gd name="adj1" fmla="val -74569"/>
              <a:gd name="adj2" fmla="val 250940"/>
              <a:gd name="adj3" fmla="val 16667"/>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a:r>
              <a:rPr lang="en-US" altLang="en-US">
                <a:solidFill>
                  <a:srgbClr val="000000"/>
                </a:solidFill>
              </a:rPr>
              <a:t>Red River Area</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078"/>
          <p:cNvSpPr>
            <a:spLocks noChangeArrowheads="1"/>
          </p:cNvSpPr>
          <p:nvPr/>
        </p:nvSpPr>
        <p:spPr bwMode="auto">
          <a:xfrm>
            <a:off x="365125" y="112713"/>
            <a:ext cx="8686800" cy="762000"/>
          </a:xfrm>
          <a:prstGeom prst="rect">
            <a:avLst/>
          </a:prstGeom>
          <a:noFill/>
          <a:ln w="9525">
            <a:noFill/>
            <a:miter lim="800000"/>
            <a:headEnd/>
            <a:tailEnd/>
          </a:ln>
          <a:effectLst/>
        </p:spPr>
        <p:txBody>
          <a:bodyPr lIns="0" tIns="0" rIns="0" bIns="0"/>
          <a:lstStyle/>
          <a:p>
            <a:pPr algn="ctr" eaLnBrk="0" hangingPunct="0">
              <a:defRPr/>
            </a:pPr>
            <a:r>
              <a:rPr lang="en-US" sz="4400" dirty="0">
                <a:effectLst>
                  <a:outerShdw blurRad="38100" dist="38100" dir="2700000" algn="tl">
                    <a:srgbClr val="000000"/>
                  </a:outerShdw>
                </a:effectLst>
              </a:rPr>
              <a:t>Flood Damage Reduction (FDR)</a:t>
            </a:r>
          </a:p>
        </p:txBody>
      </p:sp>
      <p:pic>
        <p:nvPicPr>
          <p:cNvPr id="28675" name="Picture 3075"/>
          <p:cNvPicPr>
            <a:picLocks noChangeArrowheads="1"/>
          </p:cNvPicPr>
          <p:nvPr/>
        </p:nvPicPr>
        <p:blipFill>
          <a:blip r:embed="rId2" cstate="print">
            <a:extLst>
              <a:ext uri="{28A0092B-C50C-407E-A947-70E740481C1C}">
                <a14:useLocalDpi xmlns:a14="http://schemas.microsoft.com/office/drawing/2010/main" val="0"/>
              </a:ext>
            </a:extLst>
          </a:blip>
          <a:srcRect l="2333" t="3125" r="6667"/>
          <a:stretch>
            <a:fillRect/>
          </a:stretch>
        </p:blipFill>
        <p:spPr bwMode="auto">
          <a:xfrm>
            <a:off x="5953125" y="2076450"/>
            <a:ext cx="2971800" cy="2362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Rectangle 3079"/>
          <p:cNvSpPr>
            <a:spLocks noChangeArrowheads="1"/>
          </p:cNvSpPr>
          <p:nvPr/>
        </p:nvSpPr>
        <p:spPr bwMode="auto">
          <a:xfrm>
            <a:off x="6397625" y="1543050"/>
            <a:ext cx="2527300" cy="552450"/>
          </a:xfrm>
          <a:prstGeom prst="rect">
            <a:avLst/>
          </a:prstGeom>
          <a:noFill/>
          <a:ln w="9525">
            <a:noFill/>
            <a:miter lim="800000"/>
            <a:headEnd/>
            <a:tailEnd/>
          </a:ln>
          <a:effectLst/>
        </p:spPr>
        <p:txBody>
          <a:bodyPr lIns="0" tIns="0" rIns="0" bIns="0"/>
          <a:lstStyle/>
          <a:p>
            <a:pPr eaLnBrk="0" hangingPunct="0">
              <a:defRPr/>
            </a:pPr>
            <a:r>
              <a:rPr lang="en-US" sz="3600" dirty="0">
                <a:effectLst>
                  <a:outerShdw blurRad="38100" dist="38100" dir="2700000" algn="tl">
                    <a:srgbClr val="000000"/>
                  </a:outerShdw>
                </a:effectLst>
                <a:latin typeface="Calibri" pitchFamily="34" charset="0"/>
              </a:rPr>
              <a:t>Acquisitions</a:t>
            </a:r>
          </a:p>
        </p:txBody>
      </p:sp>
      <p:pic>
        <p:nvPicPr>
          <p:cNvPr id="28677" name="Picture 3076"/>
          <p:cNvPicPr>
            <a:picLocks noChangeArrowheads="1"/>
          </p:cNvPicPr>
          <p:nvPr/>
        </p:nvPicPr>
        <p:blipFill>
          <a:blip r:embed="rId3" cstate="print">
            <a:extLst>
              <a:ext uri="{28A0092B-C50C-407E-A947-70E740481C1C}">
                <a14:useLocalDpi xmlns:a14="http://schemas.microsoft.com/office/drawing/2010/main" val="0"/>
              </a:ext>
            </a:extLst>
          </a:blip>
          <a:srcRect l="5363" t="20502"/>
          <a:stretch>
            <a:fillRect/>
          </a:stretch>
        </p:blipFill>
        <p:spPr bwMode="auto">
          <a:xfrm>
            <a:off x="3505200" y="4814888"/>
            <a:ext cx="2930525" cy="1809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tangle 3081"/>
          <p:cNvSpPr>
            <a:spLocks noChangeArrowheads="1"/>
          </p:cNvSpPr>
          <p:nvPr/>
        </p:nvSpPr>
        <p:spPr bwMode="auto">
          <a:xfrm>
            <a:off x="6613525" y="4713288"/>
            <a:ext cx="2209800" cy="439737"/>
          </a:xfrm>
          <a:prstGeom prst="rect">
            <a:avLst/>
          </a:prstGeom>
          <a:noFill/>
          <a:ln w="9525">
            <a:noFill/>
            <a:miter lim="800000"/>
            <a:headEnd/>
            <a:tailEnd/>
          </a:ln>
          <a:effectLst/>
        </p:spPr>
        <p:txBody>
          <a:bodyPr lIns="0" tIns="0" rIns="0" bIns="0"/>
          <a:lstStyle/>
          <a:p>
            <a:pPr eaLnBrk="0" hangingPunct="0">
              <a:defRPr/>
            </a:pPr>
            <a:r>
              <a:rPr lang="en-US" sz="3600" dirty="0">
                <a:effectLst>
                  <a:outerShdw blurRad="38100" dist="38100" dir="2700000" algn="tl">
                    <a:srgbClr val="000000"/>
                  </a:outerShdw>
                </a:effectLst>
                <a:latin typeface="Calibri" pitchFamily="34" charset="0"/>
              </a:rPr>
              <a:t>Ring Dikes</a:t>
            </a:r>
          </a:p>
        </p:txBody>
      </p:sp>
      <p:sp>
        <p:nvSpPr>
          <p:cNvPr id="9" name="Rectangle 3082"/>
          <p:cNvSpPr>
            <a:spLocks noChangeArrowheads="1"/>
          </p:cNvSpPr>
          <p:nvPr/>
        </p:nvSpPr>
        <p:spPr bwMode="auto">
          <a:xfrm>
            <a:off x="6584950" y="5170488"/>
            <a:ext cx="2438400" cy="914400"/>
          </a:xfrm>
          <a:prstGeom prst="rect">
            <a:avLst/>
          </a:prstGeom>
          <a:noFill/>
          <a:ln w="9525">
            <a:noFill/>
            <a:miter lim="800000"/>
            <a:headEnd/>
            <a:tailEnd/>
          </a:ln>
          <a:effectLst/>
        </p:spPr>
        <p:txBody>
          <a:bodyPr lIns="0" tIns="0" rIns="0" bIns="0"/>
          <a:lstStyle/>
          <a:p>
            <a:pPr eaLnBrk="0" hangingPunct="0">
              <a:defRPr/>
            </a:pPr>
            <a:r>
              <a:rPr lang="en-US" i="1" dirty="0">
                <a:solidFill>
                  <a:srgbClr val="FFFFFF"/>
                </a:solidFill>
                <a:effectLst>
                  <a:outerShdw blurRad="38100" dist="38100" dir="2700000" algn="tl">
                    <a:srgbClr val="000000"/>
                  </a:outerShdw>
                </a:effectLst>
                <a:latin typeface="Calibri" pitchFamily="34" charset="0"/>
              </a:rPr>
              <a:t>Red River Valley:  Over 215 ring dikes 1998 to present;     ~ $4.5 Million FDR </a:t>
            </a:r>
          </a:p>
        </p:txBody>
      </p:sp>
      <p:sp>
        <p:nvSpPr>
          <p:cNvPr id="11" name="Rectangle 3083"/>
          <p:cNvSpPr>
            <a:spLocks noChangeArrowheads="1"/>
          </p:cNvSpPr>
          <p:nvPr/>
        </p:nvSpPr>
        <p:spPr bwMode="auto">
          <a:xfrm>
            <a:off x="0" y="1600200"/>
            <a:ext cx="3505200" cy="990600"/>
          </a:xfrm>
          <a:prstGeom prst="rect">
            <a:avLst/>
          </a:prstGeom>
          <a:noFill/>
          <a:ln w="9525">
            <a:noFill/>
            <a:miter lim="800000"/>
            <a:headEnd/>
            <a:tailEnd/>
          </a:ln>
          <a:effectLst/>
        </p:spPr>
        <p:txBody>
          <a:bodyPr lIns="0" tIns="0" rIns="0" bIns="0"/>
          <a:lstStyle/>
          <a:p>
            <a:pPr algn="ctr" eaLnBrk="0" hangingPunct="0">
              <a:defRPr/>
            </a:pPr>
            <a:r>
              <a:rPr lang="en-US" sz="3200" dirty="0">
                <a:effectLst>
                  <a:outerShdw blurRad="38100" dist="38100" dir="2700000" algn="tl">
                    <a:srgbClr val="000000"/>
                  </a:outerShdw>
                </a:effectLst>
                <a:latin typeface="Calibri" pitchFamily="34" charset="0"/>
              </a:rPr>
              <a:t>Large Flood Control Structures</a:t>
            </a:r>
          </a:p>
        </p:txBody>
      </p:sp>
      <p:sp>
        <p:nvSpPr>
          <p:cNvPr id="12" name="Rectangle 3084"/>
          <p:cNvSpPr>
            <a:spLocks noChangeArrowheads="1"/>
          </p:cNvSpPr>
          <p:nvPr/>
        </p:nvSpPr>
        <p:spPr bwMode="auto">
          <a:xfrm>
            <a:off x="1068388" y="5170488"/>
            <a:ext cx="2057400" cy="914400"/>
          </a:xfrm>
          <a:prstGeom prst="rect">
            <a:avLst/>
          </a:prstGeom>
          <a:noFill/>
          <a:ln w="9525">
            <a:noFill/>
            <a:miter lim="800000"/>
            <a:headEnd/>
            <a:tailEnd/>
          </a:ln>
          <a:effectLst/>
        </p:spPr>
        <p:txBody>
          <a:bodyPr lIns="0" tIns="0" rIns="0" bIns="0"/>
          <a:lstStyle/>
          <a:p>
            <a:pPr algn="ctr" eaLnBrk="0" hangingPunct="0">
              <a:defRPr/>
            </a:pPr>
            <a:r>
              <a:rPr lang="en-US" i="1" dirty="0">
                <a:solidFill>
                  <a:srgbClr val="FFFFFF"/>
                </a:solidFill>
                <a:effectLst>
                  <a:outerShdw blurRad="38100" dist="38100" dir="2700000" algn="tl">
                    <a:srgbClr val="000000"/>
                  </a:outerShdw>
                </a:effectLst>
                <a:latin typeface="Calibri" pitchFamily="34" charset="0"/>
              </a:rPr>
              <a:t>East Grand Forks: Set back levee; many buyouts</a:t>
            </a:r>
          </a:p>
        </p:txBody>
      </p:sp>
      <p:pic>
        <p:nvPicPr>
          <p:cNvPr id="28683" name="Picture 3" descr="EGF-US Bing aerial.gif"/>
          <p:cNvPicPr>
            <a:picLocks noChangeAspect="1"/>
          </p:cNvPicPr>
          <p:nvPr/>
        </p:nvPicPr>
        <p:blipFill>
          <a:blip r:embed="rId4" cstate="print">
            <a:extLst>
              <a:ext uri="{28A0092B-C50C-407E-A947-70E740481C1C}">
                <a14:useLocalDpi xmlns:a14="http://schemas.microsoft.com/office/drawing/2010/main" val="0"/>
              </a:ext>
            </a:extLst>
          </a:blip>
          <a:srcRect l="9677" t="10631" r="8601"/>
          <a:stretch>
            <a:fillRect/>
          </a:stretch>
        </p:blipFill>
        <p:spPr bwMode="auto">
          <a:xfrm>
            <a:off x="44450" y="2571750"/>
            <a:ext cx="3251200"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TextBox 1"/>
          <p:cNvSpPr txBox="1">
            <a:spLocks noChangeArrowheads="1"/>
          </p:cNvSpPr>
          <p:nvPr/>
        </p:nvSpPr>
        <p:spPr bwMode="auto">
          <a:xfrm>
            <a:off x="279400" y="762000"/>
            <a:ext cx="87725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eaLnBrk="1" hangingPunct="1"/>
            <a:r>
              <a:rPr lang="en-US" altLang="en-US" sz="3200" dirty="0">
                <a:solidFill>
                  <a:srgbClr val="FFFFFF"/>
                </a:solidFill>
              </a:rPr>
              <a:t>Over 3,500 structures removed from floodplain   </a:t>
            </a:r>
            <a:r>
              <a:rPr lang="en-US" altLang="en-US" dirty="0">
                <a:solidFill>
                  <a:srgbClr val="FFFFFF"/>
                </a:solidFill>
              </a:rPr>
              <a:t>(with FDR assistance)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8595" y="2076450"/>
            <a:ext cx="3115854"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4087" y="2662238"/>
            <a:ext cx="28638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4814888"/>
            <a:ext cx="2930525" cy="1839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defRPr/>
            </a:pPr>
            <a:r>
              <a:rPr lang="en-US" sz="4400" b="0" dirty="0" smtClean="0">
                <a:solidFill>
                  <a:schemeClr val="tx1"/>
                </a:solidFill>
              </a:rPr>
              <a:t>MN Department of Transportation</a:t>
            </a:r>
            <a:br>
              <a:rPr lang="en-US" sz="4400" b="0" dirty="0" smtClean="0">
                <a:solidFill>
                  <a:schemeClr val="tx1"/>
                </a:solidFill>
              </a:rPr>
            </a:br>
            <a:r>
              <a:rPr lang="en-US" sz="4400" b="0" dirty="0" smtClean="0">
                <a:solidFill>
                  <a:schemeClr val="tx1"/>
                </a:solidFill>
              </a:rPr>
              <a:t>Example</a:t>
            </a:r>
            <a:endParaRPr lang="en-US" sz="4400" b="0" dirty="0">
              <a:solidFill>
                <a:schemeClr val="tx1"/>
              </a:solidFill>
            </a:endParaRPr>
          </a:p>
        </p:txBody>
      </p:sp>
      <p:sp>
        <p:nvSpPr>
          <p:cNvPr id="3" name="Content Placeholder 2"/>
          <p:cNvSpPr>
            <a:spLocks noGrp="1"/>
          </p:cNvSpPr>
          <p:nvPr>
            <p:ph idx="1"/>
          </p:nvPr>
        </p:nvSpPr>
        <p:spPr>
          <a:xfrm>
            <a:off x="1219200" y="2057400"/>
            <a:ext cx="6781800" cy="3276600"/>
          </a:xfrm>
        </p:spPr>
        <p:txBody>
          <a:bodyPr/>
          <a:lstStyle/>
          <a:p>
            <a:pPr>
              <a:defRPr/>
            </a:pPr>
            <a:r>
              <a:rPr lang="en-US" sz="3600" dirty="0" smtClean="0">
                <a:solidFill>
                  <a:srgbClr val="FFFFFF"/>
                </a:solidFill>
              </a:rPr>
              <a:t>Worked with </a:t>
            </a:r>
            <a:r>
              <a:rPr lang="en-US" sz="3600" dirty="0" err="1" smtClean="0">
                <a:solidFill>
                  <a:srgbClr val="FFFFFF"/>
                </a:solidFill>
              </a:rPr>
              <a:t>MnDNR</a:t>
            </a:r>
            <a:r>
              <a:rPr lang="en-US" sz="3600" dirty="0" smtClean="0">
                <a:solidFill>
                  <a:srgbClr val="FFFFFF"/>
                </a:solidFill>
              </a:rPr>
              <a:t> early 2001-2002 on streamlining &amp; better coordination</a:t>
            </a:r>
          </a:p>
          <a:p>
            <a:pPr>
              <a:defRPr/>
            </a:pPr>
            <a:r>
              <a:rPr lang="en-US" sz="3600" dirty="0" smtClean="0">
                <a:solidFill>
                  <a:srgbClr val="FFFFFF"/>
                </a:solidFill>
              </a:rPr>
              <a:t>Championed getting updated precipitation data for planning </a:t>
            </a:r>
          </a:p>
          <a:p>
            <a:pPr>
              <a:defRPr/>
            </a:pPr>
            <a:r>
              <a:rPr lang="en-US" sz="3600" dirty="0" smtClean="0">
                <a:solidFill>
                  <a:srgbClr val="FFFFFF"/>
                </a:solidFill>
              </a:rPr>
              <a:t>Flash flood Vulnerability and Climate Adaptation Pilot Project</a:t>
            </a:r>
            <a:endParaRPr lang="en-US" sz="3600"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3" name="Content Placeholder 2"/>
          <p:cNvSpPr>
            <a:spLocks noGrp="1"/>
          </p:cNvSpPr>
          <p:nvPr>
            <p:ph idx="1"/>
          </p:nvPr>
        </p:nvSpPr>
        <p:spPr/>
        <p:txBody>
          <a:bodyPr/>
          <a:lstStyle/>
          <a:p>
            <a:pPr>
              <a:defRPr/>
            </a:pPr>
            <a:endParaRPr lang="en-US" dirty="0"/>
          </a:p>
        </p:txBody>
      </p:sp>
      <p:pic>
        <p:nvPicPr>
          <p:cNvPr id="307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3" y="0"/>
            <a:ext cx="9113837" cy="626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163" y="6145213"/>
            <a:ext cx="9113837" cy="708025"/>
          </a:xfrm>
          <a:prstGeom prst="rect">
            <a:avLst/>
          </a:prstGeom>
          <a:solidFill>
            <a:srgbClr val="000066"/>
          </a:solidFill>
        </p:spPr>
        <p:txBody>
          <a:bodyPr>
            <a:spAutoFit/>
          </a:bodyPr>
          <a:lstStyle/>
          <a:p>
            <a:pPr algn="ctr">
              <a:defRPr/>
            </a:pPr>
            <a:r>
              <a:rPr lang="en-US" dirty="0">
                <a:solidFill>
                  <a:srgbClr val="FFFFFF"/>
                </a:solidFill>
                <a:effectLst>
                  <a:outerShdw blurRad="38100" dist="38100" dir="2700000" algn="tl">
                    <a:srgbClr val="000000">
                      <a:alpha val="43137"/>
                    </a:srgbClr>
                  </a:outerShdw>
                </a:effectLst>
              </a:rPr>
              <a:t>TP-40: based on 1960 data; less stations; shorter record</a:t>
            </a:r>
          </a:p>
          <a:p>
            <a:pPr algn="ctr">
              <a:defRPr/>
            </a:pPr>
            <a:endParaRPr lang="en-US" sz="1600" dirty="0">
              <a:solidFill>
                <a:srgbClr val="FFFFFF"/>
              </a:solidFill>
              <a:effectLst>
                <a:outerShdw blurRad="38100" dist="38100" dir="2700000" algn="tl">
                  <a:srgbClr val="000000">
                    <a:alpha val="43137"/>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endParaRPr lang="en-US" dirty="0"/>
          </a:p>
        </p:txBody>
      </p:sp>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l="728" r="1563"/>
          <a:stretch>
            <a:fillRect/>
          </a:stretch>
        </p:blipFill>
        <p:spPr bwMode="auto">
          <a:xfrm>
            <a:off x="0" y="425450"/>
            <a:ext cx="914400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8600" y="5616575"/>
            <a:ext cx="1000125"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bwMode="auto">
          <a:xfrm>
            <a:off x="3736975" y="5810250"/>
            <a:ext cx="1708150" cy="708025"/>
          </a:xfrm>
          <a:prstGeom prst="rect">
            <a:avLst/>
          </a:prstGeom>
          <a:noFill/>
        </p:spPr>
        <p:txBody>
          <a:bodyPr>
            <a:spAutoFit/>
          </a:bodyPr>
          <a:lstStyle/>
          <a:p>
            <a:pPr>
              <a:defRPr/>
            </a:pPr>
            <a:r>
              <a:rPr lang="en-US" sz="4000" dirty="0">
                <a:solidFill>
                  <a:srgbClr val="FFFFFF"/>
                </a:solidFill>
                <a:effectLst>
                  <a:outerShdw blurRad="38100" dist="38100" dir="2700000" algn="tl">
                    <a:srgbClr val="000000">
                      <a:alpha val="43137"/>
                    </a:srgbClr>
                  </a:outerShdw>
                </a:effectLst>
              </a:rPr>
              <a:t>7-8”</a:t>
            </a:r>
          </a:p>
        </p:txBody>
      </p:sp>
      <p:sp>
        <p:nvSpPr>
          <p:cNvPr id="21" name="TextBox 20"/>
          <p:cNvSpPr txBox="1"/>
          <p:nvPr/>
        </p:nvSpPr>
        <p:spPr bwMode="auto">
          <a:xfrm>
            <a:off x="2901950" y="3733800"/>
            <a:ext cx="1708150" cy="708025"/>
          </a:xfrm>
          <a:prstGeom prst="rect">
            <a:avLst/>
          </a:prstGeom>
          <a:noFill/>
        </p:spPr>
        <p:txBody>
          <a:bodyPr>
            <a:spAutoFit/>
          </a:bodyPr>
          <a:lstStyle/>
          <a:p>
            <a:pPr>
              <a:defRPr/>
            </a:pPr>
            <a:r>
              <a:rPr lang="en-US" sz="4000" dirty="0">
                <a:solidFill>
                  <a:srgbClr val="FFFFFF"/>
                </a:solidFill>
                <a:effectLst>
                  <a:outerShdw blurRad="38100" dist="38100" dir="2700000" algn="tl">
                    <a:srgbClr val="000000">
                      <a:alpha val="43137"/>
                    </a:srgbClr>
                  </a:outerShdw>
                </a:effectLst>
              </a:rPr>
              <a:t>6-7”</a:t>
            </a:r>
          </a:p>
        </p:txBody>
      </p:sp>
      <p:sp>
        <p:nvSpPr>
          <p:cNvPr id="22" name="TextBox 21"/>
          <p:cNvSpPr txBox="1"/>
          <p:nvPr/>
        </p:nvSpPr>
        <p:spPr bwMode="auto">
          <a:xfrm>
            <a:off x="2863850" y="2124075"/>
            <a:ext cx="1708150" cy="708025"/>
          </a:xfrm>
          <a:prstGeom prst="rect">
            <a:avLst/>
          </a:prstGeom>
          <a:noFill/>
        </p:spPr>
        <p:txBody>
          <a:bodyPr>
            <a:spAutoFit/>
          </a:bodyPr>
          <a:lstStyle/>
          <a:p>
            <a:pPr>
              <a:defRPr/>
            </a:pPr>
            <a:r>
              <a:rPr lang="en-US" sz="4000" dirty="0">
                <a:solidFill>
                  <a:srgbClr val="FFFFFF"/>
                </a:solidFill>
                <a:effectLst>
                  <a:outerShdw blurRad="38100" dist="38100" dir="2700000" algn="tl">
                    <a:srgbClr val="000000">
                      <a:alpha val="43137"/>
                    </a:srgbClr>
                  </a:outerShdw>
                </a:effectLst>
              </a:rPr>
              <a:t>5-6”</a:t>
            </a:r>
          </a:p>
        </p:txBody>
      </p:sp>
      <p:sp>
        <p:nvSpPr>
          <p:cNvPr id="23" name="TextBox 22"/>
          <p:cNvSpPr txBox="1"/>
          <p:nvPr/>
        </p:nvSpPr>
        <p:spPr bwMode="auto">
          <a:xfrm>
            <a:off x="1192213" y="4191000"/>
            <a:ext cx="1419225" cy="708025"/>
          </a:xfrm>
          <a:prstGeom prst="rect">
            <a:avLst/>
          </a:prstGeom>
          <a:noFill/>
        </p:spPr>
        <p:txBody>
          <a:bodyPr>
            <a:spAutoFit/>
          </a:bodyPr>
          <a:lstStyle/>
          <a:p>
            <a:pPr>
              <a:defRPr/>
            </a:pPr>
            <a:r>
              <a:rPr lang="en-US" sz="4000" dirty="0">
                <a:solidFill>
                  <a:srgbClr val="FFFFFF"/>
                </a:solidFill>
                <a:effectLst>
                  <a:outerShdw blurRad="38100" dist="38100" dir="2700000" algn="tl">
                    <a:srgbClr val="000000">
                      <a:alpha val="43137"/>
                    </a:srgbClr>
                  </a:outerShdw>
                </a:effectLst>
              </a:rPr>
              <a:t>5-6”</a:t>
            </a:r>
          </a:p>
        </p:txBody>
      </p:sp>
      <p:grpSp>
        <p:nvGrpSpPr>
          <p:cNvPr id="2" name="Group 1"/>
          <p:cNvGrpSpPr>
            <a:grpSpLocks/>
          </p:cNvGrpSpPr>
          <p:nvPr/>
        </p:nvGrpSpPr>
        <p:grpSpPr bwMode="auto">
          <a:xfrm>
            <a:off x="896938" y="1438275"/>
            <a:ext cx="7804150" cy="5383213"/>
            <a:chOff x="896938" y="1438275"/>
            <a:chExt cx="7804150" cy="5383213"/>
          </a:xfrm>
        </p:grpSpPr>
        <p:sp>
          <p:nvSpPr>
            <p:cNvPr id="31756" name="Freeform 7"/>
            <p:cNvSpPr>
              <a:spLocks/>
            </p:cNvSpPr>
            <p:nvPr/>
          </p:nvSpPr>
          <p:spPr bwMode="auto">
            <a:xfrm rot="150657">
              <a:off x="1685925" y="5508625"/>
              <a:ext cx="3652838" cy="1312863"/>
            </a:xfrm>
            <a:custGeom>
              <a:avLst/>
              <a:gdLst>
                <a:gd name="T0" fmla="*/ 0 w 3281523"/>
                <a:gd name="T1" fmla="*/ 33099147 h 1147709"/>
                <a:gd name="T2" fmla="*/ 3406581 w 3281523"/>
                <a:gd name="T3" fmla="*/ 25546593 h 1147709"/>
                <a:gd name="T4" fmla="*/ 8547634 w 3281523"/>
                <a:gd name="T5" fmla="*/ 16206958 h 1147709"/>
                <a:gd name="T6" fmla="*/ 15911871 w 3281523"/>
                <a:gd name="T7" fmla="*/ 7691461 h 1147709"/>
                <a:gd name="T8" fmla="*/ 20497171 w 3281523"/>
                <a:gd name="T9" fmla="*/ 4120392 h 1147709"/>
                <a:gd name="T10" fmla="*/ 26194042 w 3281523"/>
                <a:gd name="T11" fmla="*/ 1373507 h 1147709"/>
                <a:gd name="T12" fmla="*/ 30640378 w 3281523"/>
                <a:gd name="T13" fmla="*/ 0 h 1147709"/>
                <a:gd name="T14" fmla="*/ 36337239 w 3281523"/>
                <a:gd name="T15" fmla="*/ 1098790 h 1147709"/>
                <a:gd name="T16" fmla="*/ 43006765 w 3281523"/>
                <a:gd name="T17" fmla="*/ 4669783 h 1147709"/>
                <a:gd name="T18" fmla="*/ 47869924 w 3281523"/>
                <a:gd name="T19" fmla="*/ 9064918 h 11477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281523" h="1147709">
                  <a:moveTo>
                    <a:pt x="0" y="1147709"/>
                  </a:moveTo>
                  <a:cubicBezTo>
                    <a:pt x="146844" y="976171"/>
                    <a:pt x="135865" y="983447"/>
                    <a:pt x="233523" y="885825"/>
                  </a:cubicBezTo>
                  <a:cubicBezTo>
                    <a:pt x="331181" y="788203"/>
                    <a:pt x="443073" y="665163"/>
                    <a:pt x="585948" y="561975"/>
                  </a:cubicBezTo>
                  <a:cubicBezTo>
                    <a:pt x="728823" y="458788"/>
                    <a:pt x="954248" y="336550"/>
                    <a:pt x="1090773" y="266700"/>
                  </a:cubicBezTo>
                  <a:cubicBezTo>
                    <a:pt x="1227298" y="196850"/>
                    <a:pt x="1287623" y="179388"/>
                    <a:pt x="1405098" y="142875"/>
                  </a:cubicBezTo>
                  <a:cubicBezTo>
                    <a:pt x="1522573" y="106362"/>
                    <a:pt x="1679736" y="71437"/>
                    <a:pt x="1795623" y="47625"/>
                  </a:cubicBezTo>
                  <a:cubicBezTo>
                    <a:pt x="1911510" y="23813"/>
                    <a:pt x="1984536" y="1587"/>
                    <a:pt x="2100423" y="0"/>
                  </a:cubicBezTo>
                  <a:cubicBezTo>
                    <a:pt x="2216310" y="-1587"/>
                    <a:pt x="2349661" y="11113"/>
                    <a:pt x="2490948" y="38100"/>
                  </a:cubicBezTo>
                  <a:cubicBezTo>
                    <a:pt x="2632235" y="65087"/>
                    <a:pt x="2816386" y="115888"/>
                    <a:pt x="2948148" y="161925"/>
                  </a:cubicBezTo>
                  <a:cubicBezTo>
                    <a:pt x="3079911" y="207963"/>
                    <a:pt x="3165636" y="238125"/>
                    <a:pt x="3281523" y="314325"/>
                  </a:cubicBezTo>
                </a:path>
              </a:pathLst>
            </a:custGeom>
            <a:noFill/>
            <a:ln w="50800" cap="flat" cmpd="sng" algn="ctr">
              <a:solidFill>
                <a:srgbClr val="E107C7"/>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7" name="Freeform 3"/>
            <p:cNvSpPr>
              <a:spLocks/>
            </p:cNvSpPr>
            <p:nvPr/>
          </p:nvSpPr>
          <p:spPr bwMode="auto">
            <a:xfrm rot="150657">
              <a:off x="896938" y="1979942"/>
              <a:ext cx="5122434" cy="1499479"/>
            </a:xfrm>
            <a:custGeom>
              <a:avLst/>
              <a:gdLst>
                <a:gd name="T0" fmla="*/ 0 w 4600575"/>
                <a:gd name="T1" fmla="*/ 26287047 h 1310216"/>
                <a:gd name="T2" fmla="*/ 7269206 w 4600575"/>
                <a:gd name="T3" fmla="*/ 12386687 h 1310216"/>
                <a:gd name="T4" fmla="*/ 11882357 w 4600575"/>
                <a:gd name="T5" fmla="*/ 6826583 h 1310216"/>
                <a:gd name="T6" fmla="*/ 16495506 w 4600575"/>
                <a:gd name="T7" fmla="*/ 2378492 h 1310216"/>
                <a:gd name="T8" fmla="*/ 22646380 w 4600575"/>
                <a:gd name="T9" fmla="*/ 154399 h 1310216"/>
                <a:gd name="T10" fmla="*/ 27399293 w 4600575"/>
                <a:gd name="T11" fmla="*/ 432449 h 1310216"/>
                <a:gd name="T12" fmla="*/ 33130810 w 4600575"/>
                <a:gd name="T13" fmla="*/ 2378492 h 1310216"/>
                <a:gd name="T14" fmla="*/ 39002087 w 4600575"/>
                <a:gd name="T15" fmla="*/ 5436543 h 1310216"/>
                <a:gd name="T16" fmla="*/ 44174408 w 4600575"/>
                <a:gd name="T17" fmla="*/ 10718675 h 1310216"/>
                <a:gd name="T18" fmla="*/ 50465072 w 4600575"/>
                <a:gd name="T19" fmla="*/ 16000829 h 1310216"/>
                <a:gd name="T20" fmla="*/ 55078220 w 4600575"/>
                <a:gd name="T21" fmla="*/ 21004934 h 1310216"/>
                <a:gd name="T22" fmla="*/ 57314889 w 4600575"/>
                <a:gd name="T23" fmla="*/ 23506966 h 1310216"/>
                <a:gd name="T24" fmla="*/ 64584094 w 4600575"/>
                <a:gd name="T25" fmla="*/ 33515238 h 1310216"/>
                <a:gd name="T26" fmla="*/ 67519740 w 4600575"/>
                <a:gd name="T27" fmla="*/ 38241345 h 13102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00575" h="1310216">
                  <a:moveTo>
                    <a:pt x="0" y="900641"/>
                  </a:moveTo>
                  <a:cubicBezTo>
                    <a:pt x="138880" y="757747"/>
                    <a:pt x="360363" y="535516"/>
                    <a:pt x="495300" y="424391"/>
                  </a:cubicBezTo>
                  <a:cubicBezTo>
                    <a:pt x="630238" y="313266"/>
                    <a:pt x="704850" y="291041"/>
                    <a:pt x="809625" y="233891"/>
                  </a:cubicBezTo>
                  <a:cubicBezTo>
                    <a:pt x="914400" y="176741"/>
                    <a:pt x="1001713" y="119591"/>
                    <a:pt x="1123950" y="81491"/>
                  </a:cubicBezTo>
                  <a:cubicBezTo>
                    <a:pt x="1246187" y="43391"/>
                    <a:pt x="1419225" y="16404"/>
                    <a:pt x="1543050" y="5291"/>
                  </a:cubicBezTo>
                  <a:cubicBezTo>
                    <a:pt x="1666875" y="-5822"/>
                    <a:pt x="1747838" y="2116"/>
                    <a:pt x="1866900" y="14816"/>
                  </a:cubicBezTo>
                  <a:cubicBezTo>
                    <a:pt x="1985962" y="27516"/>
                    <a:pt x="2125663" y="52916"/>
                    <a:pt x="2257425" y="81491"/>
                  </a:cubicBezTo>
                  <a:cubicBezTo>
                    <a:pt x="2389188" y="110066"/>
                    <a:pt x="2532063" y="138641"/>
                    <a:pt x="2657475" y="186266"/>
                  </a:cubicBezTo>
                  <a:cubicBezTo>
                    <a:pt x="2782887" y="233891"/>
                    <a:pt x="2879725" y="306916"/>
                    <a:pt x="3009900" y="367241"/>
                  </a:cubicBezTo>
                  <a:cubicBezTo>
                    <a:pt x="3140075" y="427566"/>
                    <a:pt x="3314700" y="489479"/>
                    <a:pt x="3438525" y="548216"/>
                  </a:cubicBezTo>
                  <a:cubicBezTo>
                    <a:pt x="3562350" y="606953"/>
                    <a:pt x="3675063" y="676804"/>
                    <a:pt x="3752850" y="719666"/>
                  </a:cubicBezTo>
                  <a:cubicBezTo>
                    <a:pt x="3830637" y="762528"/>
                    <a:pt x="3797300" y="733953"/>
                    <a:pt x="3905250" y="805391"/>
                  </a:cubicBezTo>
                  <a:cubicBezTo>
                    <a:pt x="4013200" y="876828"/>
                    <a:pt x="4284662" y="1064153"/>
                    <a:pt x="4400550" y="1148291"/>
                  </a:cubicBezTo>
                  <a:cubicBezTo>
                    <a:pt x="4516438" y="1232429"/>
                    <a:pt x="4558506" y="1271322"/>
                    <a:pt x="4600575" y="1310216"/>
                  </a:cubicBezTo>
                </a:path>
              </a:pathLst>
            </a:custGeom>
            <a:noFill/>
            <a:ln w="50800" cap="flat" cmpd="sng" algn="ctr">
              <a:solidFill>
                <a:srgbClr val="E107C7"/>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TextBox 4"/>
            <p:cNvSpPr txBox="1"/>
            <p:nvPr/>
          </p:nvSpPr>
          <p:spPr bwMode="auto">
            <a:xfrm rot="19991081">
              <a:off x="1477963" y="1438275"/>
              <a:ext cx="847725" cy="708025"/>
            </a:xfrm>
            <a:prstGeom prst="rect">
              <a:avLst/>
            </a:prstGeom>
            <a:noFill/>
          </p:spPr>
          <p:txBody>
            <a:bodyPr>
              <a:spAutoFit/>
            </a:bodyPr>
            <a:lstStyle/>
            <a:p>
              <a:pPr>
                <a:defRPr/>
              </a:pPr>
              <a:r>
                <a:rPr lang="en-US" sz="4000" b="1" dirty="0">
                  <a:solidFill>
                    <a:srgbClr val="E107C7"/>
                  </a:solidFill>
                  <a:effectLst>
                    <a:outerShdw blurRad="38100" dist="38100" dir="2700000" algn="tl">
                      <a:srgbClr val="000000">
                        <a:alpha val="43137"/>
                      </a:srgbClr>
                    </a:outerShdw>
                  </a:effectLst>
                </a:rPr>
                <a:t>5”</a:t>
              </a:r>
            </a:p>
          </p:txBody>
        </p:sp>
        <p:sp>
          <p:nvSpPr>
            <p:cNvPr id="10" name="TextBox 9"/>
            <p:cNvSpPr txBox="1"/>
            <p:nvPr/>
          </p:nvSpPr>
          <p:spPr bwMode="auto">
            <a:xfrm rot="19544080">
              <a:off x="1704975" y="5578475"/>
              <a:ext cx="847725" cy="708025"/>
            </a:xfrm>
            <a:prstGeom prst="rect">
              <a:avLst/>
            </a:prstGeom>
            <a:noFill/>
          </p:spPr>
          <p:txBody>
            <a:bodyPr>
              <a:spAutoFit/>
            </a:bodyPr>
            <a:lstStyle/>
            <a:p>
              <a:pPr>
                <a:defRPr/>
              </a:pPr>
              <a:r>
                <a:rPr lang="en-US" sz="4000" b="1" dirty="0">
                  <a:solidFill>
                    <a:srgbClr val="E107C7"/>
                  </a:solidFill>
                  <a:effectLst>
                    <a:outerShdw blurRad="38100" dist="38100" dir="2700000" algn="tl">
                      <a:srgbClr val="000000">
                        <a:alpha val="43137"/>
                      </a:srgbClr>
                    </a:outerShdw>
                  </a:effectLst>
                </a:rPr>
                <a:t>6”</a:t>
              </a:r>
            </a:p>
          </p:txBody>
        </p:sp>
        <p:sp>
          <p:nvSpPr>
            <p:cNvPr id="24" name="TextBox 23"/>
            <p:cNvSpPr txBox="1"/>
            <p:nvPr/>
          </p:nvSpPr>
          <p:spPr bwMode="auto">
            <a:xfrm>
              <a:off x="6477000" y="1676400"/>
              <a:ext cx="2224088" cy="708025"/>
            </a:xfrm>
            <a:prstGeom prst="rect">
              <a:avLst/>
            </a:prstGeom>
            <a:noFill/>
          </p:spPr>
          <p:txBody>
            <a:bodyPr>
              <a:spAutoFit/>
            </a:bodyPr>
            <a:lstStyle/>
            <a:p>
              <a:pPr>
                <a:defRPr/>
              </a:pPr>
              <a:r>
                <a:rPr lang="en-US" sz="4000" b="1" dirty="0">
                  <a:solidFill>
                    <a:srgbClr val="E107C7"/>
                  </a:solidFill>
                  <a:effectLst>
                    <a:outerShdw blurRad="38100" dist="38100" dir="2700000" algn="tl">
                      <a:srgbClr val="000000">
                        <a:alpha val="43137"/>
                      </a:srgbClr>
                    </a:outerShdw>
                  </a:effectLst>
                </a:rPr>
                <a:t>   TP-40</a:t>
              </a:r>
            </a:p>
          </p:txBody>
        </p:sp>
        <p:cxnSp>
          <p:nvCxnSpPr>
            <p:cNvPr id="31761" name="Straight Connector 18"/>
            <p:cNvCxnSpPr>
              <a:cxnSpLocks noChangeShapeType="1"/>
            </p:cNvCxnSpPr>
            <p:nvPr/>
          </p:nvCxnSpPr>
          <p:spPr bwMode="auto">
            <a:xfrm>
              <a:off x="6598289" y="2049462"/>
              <a:ext cx="304797" cy="0"/>
            </a:xfrm>
            <a:prstGeom prst="line">
              <a:avLst/>
            </a:prstGeom>
            <a:noFill/>
            <a:ln w="50800" algn="ctr">
              <a:solidFill>
                <a:srgbClr val="E107C7"/>
              </a:solidFill>
              <a:round/>
              <a:headEnd/>
              <a:tailEnd/>
            </a:ln>
            <a:extLst>
              <a:ext uri="{909E8E84-426E-40dd-AFC4-6F175D3DCCD1}">
                <a14:hiddenFill xmlns:a14="http://schemas.microsoft.com/office/drawing/2010/main">
                  <a:noFill/>
                </a14:hiddenFill>
              </a:ext>
            </a:extLst>
          </p:spPr>
        </p:cxnSp>
      </p:grpSp>
      <p:sp>
        <p:nvSpPr>
          <p:cNvPr id="4" name="Rectangular Callout 3"/>
          <p:cNvSpPr>
            <a:spLocks noChangeArrowheads="1"/>
          </p:cNvSpPr>
          <p:nvPr/>
        </p:nvSpPr>
        <p:spPr bwMode="auto">
          <a:xfrm>
            <a:off x="3756025" y="4267200"/>
            <a:ext cx="2187575" cy="687388"/>
          </a:xfrm>
          <a:prstGeom prst="wedgeRectCallout">
            <a:avLst>
              <a:gd name="adj1" fmla="val -47574"/>
              <a:gd name="adj2" fmla="val 102977"/>
            </a:avLst>
          </a:prstGeom>
          <a:solidFill>
            <a:srgbClr val="FFFFFF"/>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sz="2000">
                <a:solidFill>
                  <a:srgbClr val="000000"/>
                </a:solidFill>
              </a:rPr>
              <a:t>Minneapolis               6.0 – 7.9” (+32%)</a:t>
            </a:r>
          </a:p>
        </p:txBody>
      </p:sp>
      <p:sp>
        <p:nvSpPr>
          <p:cNvPr id="18" name="Rectangular Callout 17"/>
          <p:cNvSpPr>
            <a:spLocks noChangeArrowheads="1"/>
          </p:cNvSpPr>
          <p:nvPr/>
        </p:nvSpPr>
        <p:spPr bwMode="auto">
          <a:xfrm>
            <a:off x="1568450" y="2487613"/>
            <a:ext cx="2187575" cy="688975"/>
          </a:xfrm>
          <a:prstGeom prst="wedgeRectCallout">
            <a:avLst>
              <a:gd name="adj1" fmla="val -47574"/>
              <a:gd name="adj2" fmla="val 102977"/>
            </a:avLst>
          </a:prstGeom>
          <a:solidFill>
            <a:srgbClr val="FFFFFF"/>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sz="2000">
                <a:solidFill>
                  <a:srgbClr val="000000"/>
                </a:solidFill>
              </a:rPr>
              <a:t>Fargo/Moorhead              5.3 – 6.3” (+19%)</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152400"/>
            <a:ext cx="8620125" cy="1143000"/>
          </a:xfrm>
        </p:spPr>
        <p:txBody>
          <a:bodyPr/>
          <a:lstStyle/>
          <a:p>
            <a:pPr>
              <a:defRPr/>
            </a:pPr>
            <a:r>
              <a:rPr lang="en-US" sz="4400" b="0" dirty="0" err="1" smtClean="0">
                <a:solidFill>
                  <a:srgbClr val="FFFF00"/>
                </a:solidFill>
              </a:rPr>
              <a:t>MnDOT</a:t>
            </a:r>
            <a:r>
              <a:rPr lang="en-US" sz="4400" b="0" dirty="0" smtClean="0">
                <a:solidFill>
                  <a:srgbClr val="FFFF00"/>
                </a:solidFill>
              </a:rPr>
              <a:t> Flash Flood Vulnerability and Climate Adaptation Pilot Project</a:t>
            </a:r>
            <a:endParaRPr lang="en-US" sz="4400" b="0" dirty="0">
              <a:solidFill>
                <a:srgbClr val="FFFF00"/>
              </a:solidFill>
            </a:endParaRPr>
          </a:p>
        </p:txBody>
      </p:sp>
      <p:pic>
        <p:nvPicPr>
          <p:cNvPr id="3277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113" y="3657600"/>
            <a:ext cx="4138612" cy="289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524000"/>
            <a:ext cx="7896225" cy="193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3657600"/>
            <a:ext cx="4724400" cy="289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3379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9225" y="228600"/>
            <a:ext cx="8902700" cy="654843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a:grpSpLocks/>
          </p:cNvGrpSpPr>
          <p:nvPr/>
        </p:nvGrpSpPr>
        <p:grpSpPr bwMode="auto">
          <a:xfrm>
            <a:off x="5715000" y="231775"/>
            <a:ext cx="3321050" cy="3778250"/>
            <a:chOff x="5715708" y="231030"/>
            <a:chExt cx="3320178" cy="3778995"/>
          </a:xfrm>
        </p:grpSpPr>
        <p:pic>
          <p:nvPicPr>
            <p:cNvPr id="3379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708" y="1866900"/>
              <a:ext cx="3320178" cy="2143125"/>
            </a:xfrm>
            <a:prstGeom prst="rect">
              <a:avLst/>
            </a:prstGeom>
            <a:noFill/>
            <a:ln w="9525">
              <a:solidFill>
                <a:srgbClr val="00B050"/>
              </a:solidFill>
              <a:miter lim="800000"/>
              <a:headEnd/>
              <a:tailEnd/>
            </a:ln>
            <a:extLst>
              <a:ext uri="{909E8E84-426E-40dd-AFC4-6F175D3DCCD1}">
                <a14:hiddenFill xmlns:a14="http://schemas.microsoft.com/office/drawing/2010/main">
                  <a:solidFill>
                    <a:schemeClr val="accent1"/>
                  </a:solidFill>
                </a14:hiddenFill>
              </a:ext>
            </a:extLst>
          </p:spPr>
        </p:pic>
        <p:pic>
          <p:nvPicPr>
            <p:cNvPr id="337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231030"/>
              <a:ext cx="2406486" cy="1635870"/>
            </a:xfrm>
            <a:prstGeom prst="rect">
              <a:avLst/>
            </a:prstGeom>
            <a:noFill/>
            <a:ln w="9525">
              <a:solidFill>
                <a:srgbClr val="00B050"/>
              </a:solidFill>
              <a:miter lim="800000"/>
              <a:headEnd/>
              <a:tailEnd/>
            </a:ln>
            <a:extLst>
              <a:ext uri="{909E8E84-426E-40dd-AFC4-6F175D3DCCD1}">
                <a14:hiddenFill xmlns:a14="http://schemas.microsoft.com/office/drawing/2010/main">
                  <a:solidFill>
                    <a:schemeClr val="accent1"/>
                  </a:solidFill>
                </a14:hiddenFill>
              </a:ext>
            </a:extLst>
          </p:spPr>
        </p:pic>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228600" y="304800"/>
            <a:ext cx="8763000" cy="914400"/>
          </a:xfrm>
        </p:spPr>
        <p:txBody>
          <a:bodyPr/>
          <a:lstStyle/>
          <a:p>
            <a:pPr>
              <a:defRPr/>
            </a:pPr>
            <a:r>
              <a:rPr lang="en-US" sz="4400" b="0" dirty="0" smtClean="0">
                <a:solidFill>
                  <a:srgbClr val="FFFF00"/>
                </a:solidFill>
              </a:rPr>
              <a:t>Continued Need for Better Mapping</a:t>
            </a:r>
            <a:r>
              <a:rPr lang="en-US" sz="4000" b="0" dirty="0" smtClean="0">
                <a:solidFill>
                  <a:srgbClr val="FFFF00"/>
                </a:solidFill>
              </a:rPr>
              <a:t/>
            </a:r>
            <a:br>
              <a:rPr lang="en-US" sz="4000" b="0" dirty="0" smtClean="0">
                <a:solidFill>
                  <a:srgbClr val="FFFF00"/>
                </a:solidFill>
              </a:rPr>
            </a:br>
            <a:r>
              <a:rPr lang="en-US" sz="4000" b="0" dirty="0" smtClean="0">
                <a:solidFill>
                  <a:srgbClr val="FFFFFF"/>
                </a:solidFill>
              </a:rPr>
              <a:t>FEMA’s National Flood Hazard Layer</a:t>
            </a:r>
            <a:endParaRPr lang="en-US" sz="4000" b="0" dirty="0">
              <a:solidFill>
                <a:srgbClr val="FFFFFF"/>
              </a:solidFill>
            </a:endParaRPr>
          </a:p>
        </p:txBody>
      </p:sp>
      <p:pic>
        <p:nvPicPr>
          <p:cNvPr id="34819" name="Picture 2"/>
          <p:cNvPicPr>
            <a:picLocks noChangeAspect="1" noChangeArrowheads="1"/>
          </p:cNvPicPr>
          <p:nvPr/>
        </p:nvPicPr>
        <p:blipFill>
          <a:blip r:embed="rId3">
            <a:extLst>
              <a:ext uri="{28A0092B-C50C-407E-A947-70E740481C1C}">
                <a14:useLocalDpi xmlns:a14="http://schemas.microsoft.com/office/drawing/2010/main" val="0"/>
              </a:ext>
            </a:extLst>
          </a:blip>
          <a:srcRect l="6610" t="8922" r="1405" b="3938"/>
          <a:stretch>
            <a:fillRect/>
          </a:stretch>
        </p:blipFill>
        <p:spPr bwMode="auto">
          <a:xfrm>
            <a:off x="180975" y="1500188"/>
            <a:ext cx="8763000" cy="481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20" name="TextBox 5"/>
          <p:cNvSpPr txBox="1">
            <a:spLocks noChangeArrowheads="1"/>
          </p:cNvSpPr>
          <p:nvPr/>
        </p:nvSpPr>
        <p:spPr bwMode="auto">
          <a:xfrm>
            <a:off x="76200" y="6297613"/>
            <a:ext cx="9067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eaLnBrk="1" hangingPunct="1"/>
            <a:r>
              <a:rPr lang="en-US" altLang="en-US">
                <a:solidFill>
                  <a:srgbClr val="FFFFFF"/>
                </a:solidFill>
              </a:rPr>
              <a:t>Shaded counties have Digital Flood Insurance Rate Map (DFIRM)</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pPr>
              <a:defRPr/>
            </a:pPr>
            <a:r>
              <a:rPr lang="en-US" sz="4400" b="0" dirty="0" smtClean="0">
                <a:solidFill>
                  <a:schemeClr val="tx1"/>
                </a:solidFill>
              </a:rPr>
              <a:t>Approaches to Mitigation</a:t>
            </a:r>
            <a:endParaRPr lang="en-US" sz="4400" b="0" dirty="0">
              <a:solidFill>
                <a:schemeClr val="tx1"/>
              </a:solidFill>
            </a:endParaRPr>
          </a:p>
        </p:txBody>
      </p:sp>
      <p:sp>
        <p:nvSpPr>
          <p:cNvPr id="3" name="Content Placeholder 2"/>
          <p:cNvSpPr>
            <a:spLocks noGrp="1"/>
          </p:cNvSpPr>
          <p:nvPr>
            <p:ph idx="1"/>
          </p:nvPr>
        </p:nvSpPr>
        <p:spPr>
          <a:xfrm>
            <a:off x="914400" y="1600200"/>
            <a:ext cx="7543800" cy="4525963"/>
          </a:xfrm>
        </p:spPr>
        <p:txBody>
          <a:bodyPr/>
          <a:lstStyle/>
          <a:p>
            <a:pPr>
              <a:defRPr/>
            </a:pPr>
            <a:r>
              <a:rPr lang="en-US" sz="3600" dirty="0" smtClean="0">
                <a:solidFill>
                  <a:srgbClr val="FFFFFF"/>
                </a:solidFill>
              </a:rPr>
              <a:t>Forward-thinking Planning</a:t>
            </a:r>
          </a:p>
          <a:p>
            <a:pPr>
              <a:defRPr/>
            </a:pPr>
            <a:r>
              <a:rPr lang="en-US" sz="3600" dirty="0" smtClean="0">
                <a:solidFill>
                  <a:srgbClr val="FFFFFF"/>
                </a:solidFill>
              </a:rPr>
              <a:t>Higher Standards</a:t>
            </a:r>
          </a:p>
          <a:p>
            <a:pPr>
              <a:defRPr/>
            </a:pPr>
            <a:r>
              <a:rPr lang="en-US" sz="3600" dirty="0" smtClean="0">
                <a:solidFill>
                  <a:srgbClr val="FFFFFF"/>
                </a:solidFill>
              </a:rPr>
              <a:t>State Level Flood </a:t>
            </a:r>
            <a:r>
              <a:rPr lang="en-US" sz="3600" dirty="0">
                <a:solidFill>
                  <a:srgbClr val="FFFFFF"/>
                </a:solidFill>
              </a:rPr>
              <a:t>R</a:t>
            </a:r>
            <a:r>
              <a:rPr lang="en-US" sz="3600" dirty="0" smtClean="0">
                <a:solidFill>
                  <a:srgbClr val="FFFFFF"/>
                </a:solidFill>
              </a:rPr>
              <a:t>eduction Grants</a:t>
            </a:r>
          </a:p>
          <a:p>
            <a:pPr>
              <a:defRPr/>
            </a:pPr>
            <a:r>
              <a:rPr lang="en-US" sz="3600" dirty="0" err="1" smtClean="0">
                <a:solidFill>
                  <a:srgbClr val="FFFFFF"/>
                </a:solidFill>
              </a:rPr>
              <a:t>MnDOT</a:t>
            </a:r>
            <a:r>
              <a:rPr lang="en-US" sz="3600" dirty="0" smtClean="0">
                <a:solidFill>
                  <a:srgbClr val="FFFFFF"/>
                </a:solidFill>
              </a:rPr>
              <a:t> Example</a:t>
            </a:r>
          </a:p>
          <a:p>
            <a:pPr>
              <a:defRPr/>
            </a:pPr>
            <a:r>
              <a:rPr lang="en-US" sz="3600" dirty="0" smtClean="0">
                <a:solidFill>
                  <a:srgbClr val="FFFFFF"/>
                </a:solidFill>
              </a:rPr>
              <a:t>Continued Need for Better Mapping</a:t>
            </a:r>
            <a:endParaRPr lang="en-US" sz="3600" dirty="0">
              <a:solidFill>
                <a:srgbClr val="FFFFFF"/>
              </a:solidFill>
            </a:endParaRPr>
          </a:p>
          <a:p>
            <a:pPr marL="0" indent="0">
              <a:buFont typeface="Wingdings" pitchFamily="2" charset="2"/>
              <a:buNone/>
              <a:defRPr/>
            </a:pPr>
            <a:endParaRPr lang="en-US" sz="3600"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228600" y="304800"/>
            <a:ext cx="8763000" cy="914400"/>
          </a:xfrm>
        </p:spPr>
        <p:txBody>
          <a:bodyPr/>
          <a:lstStyle/>
          <a:p>
            <a:pPr>
              <a:defRPr/>
            </a:pPr>
            <a:r>
              <a:rPr lang="en-US" sz="4400" b="0" dirty="0" smtClean="0">
                <a:solidFill>
                  <a:srgbClr val="FFFF00"/>
                </a:solidFill>
              </a:rPr>
              <a:t>Continued Need for Better Mapping</a:t>
            </a:r>
            <a:r>
              <a:rPr lang="en-US" sz="4000" b="0" dirty="0" smtClean="0">
                <a:solidFill>
                  <a:srgbClr val="FFFF00"/>
                </a:solidFill>
              </a:rPr>
              <a:t/>
            </a:r>
            <a:br>
              <a:rPr lang="en-US" sz="4000" b="0" dirty="0" smtClean="0">
                <a:solidFill>
                  <a:srgbClr val="FFFF00"/>
                </a:solidFill>
              </a:rPr>
            </a:br>
            <a:r>
              <a:rPr lang="en-US" sz="4000" b="0" dirty="0" smtClean="0">
                <a:solidFill>
                  <a:srgbClr val="FFFFFF"/>
                </a:solidFill>
              </a:rPr>
              <a:t>FEMA’s National Flood Hazard Layer</a:t>
            </a:r>
            <a:endParaRPr lang="en-US" sz="4000" b="0" dirty="0">
              <a:solidFill>
                <a:srgbClr val="FFFFFF"/>
              </a:solidFill>
            </a:endParaRPr>
          </a:p>
        </p:txBody>
      </p:sp>
      <p:pic>
        <p:nvPicPr>
          <p:cNvPr id="34819" name="Picture 2"/>
          <p:cNvPicPr>
            <a:picLocks noChangeAspect="1" noChangeArrowheads="1"/>
          </p:cNvPicPr>
          <p:nvPr/>
        </p:nvPicPr>
        <p:blipFill>
          <a:blip r:embed="rId3">
            <a:extLst>
              <a:ext uri="{28A0092B-C50C-407E-A947-70E740481C1C}">
                <a14:useLocalDpi xmlns:a14="http://schemas.microsoft.com/office/drawing/2010/main" val="0"/>
              </a:ext>
            </a:extLst>
          </a:blip>
          <a:srcRect l="6610" t="8922" r="1405" b="3938"/>
          <a:stretch>
            <a:fillRect/>
          </a:stretch>
        </p:blipFill>
        <p:spPr bwMode="auto">
          <a:xfrm>
            <a:off x="180975" y="1500188"/>
            <a:ext cx="8763000" cy="481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20" name="TextBox 5"/>
          <p:cNvSpPr txBox="1">
            <a:spLocks noChangeArrowheads="1"/>
          </p:cNvSpPr>
          <p:nvPr/>
        </p:nvSpPr>
        <p:spPr bwMode="auto">
          <a:xfrm>
            <a:off x="76200" y="6297613"/>
            <a:ext cx="9067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eaLnBrk="1" hangingPunct="1"/>
            <a:r>
              <a:rPr lang="en-US" altLang="en-US">
                <a:solidFill>
                  <a:srgbClr val="FFFFFF"/>
                </a:solidFill>
              </a:rPr>
              <a:t>Shaded counties have Digital Flood Insurance Rate Map (DFIRM)</a:t>
            </a:r>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5518" t="3049"/>
          <a:stretch>
            <a:fillRect/>
          </a:stretch>
        </p:blipFill>
        <p:spPr bwMode="auto">
          <a:xfrm>
            <a:off x="2667000" y="1600200"/>
            <a:ext cx="4251325" cy="4618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46378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4"/>
          <p:cNvGrpSpPr>
            <a:grpSpLocks/>
          </p:cNvGrpSpPr>
          <p:nvPr/>
        </p:nvGrpSpPr>
        <p:grpSpPr bwMode="auto">
          <a:xfrm>
            <a:off x="1219200" y="904875"/>
            <a:ext cx="7696200" cy="5792788"/>
            <a:chOff x="-112902" y="405500"/>
            <a:chExt cx="10306050" cy="6540656"/>
          </a:xfrm>
        </p:grpSpPr>
        <p:pic>
          <p:nvPicPr>
            <p:cNvPr id="358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02" y="405500"/>
              <a:ext cx="10306050" cy="6540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845" name="Picture 3"/>
            <p:cNvPicPr>
              <a:picLocks noChangeAspect="1" noChangeArrowheads="1"/>
            </p:cNvPicPr>
            <p:nvPr/>
          </p:nvPicPr>
          <p:blipFill>
            <a:blip r:embed="rId4">
              <a:extLst>
                <a:ext uri="{28A0092B-C50C-407E-A947-70E740481C1C}">
                  <a14:useLocalDpi xmlns:a14="http://schemas.microsoft.com/office/drawing/2010/main" val="0"/>
                </a:ext>
              </a:extLst>
            </a:blip>
            <a:srcRect b="21046"/>
            <a:stretch>
              <a:fillRect/>
            </a:stretch>
          </p:blipFill>
          <p:spPr bwMode="auto">
            <a:xfrm>
              <a:off x="76200" y="647467"/>
              <a:ext cx="3200400" cy="400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Title 5"/>
          <p:cNvSpPr>
            <a:spLocks noGrp="1"/>
          </p:cNvSpPr>
          <p:nvPr>
            <p:ph type="ctrTitle" sz="quarter"/>
          </p:nvPr>
        </p:nvSpPr>
        <p:spPr>
          <a:xfrm>
            <a:off x="152400" y="166688"/>
            <a:ext cx="8915400" cy="738187"/>
          </a:xfrm>
        </p:spPr>
        <p:txBody>
          <a:bodyPr/>
          <a:lstStyle/>
          <a:p>
            <a:pPr>
              <a:defRPr/>
            </a:pPr>
            <a:r>
              <a:rPr lang="en-US" b="0" dirty="0" smtClean="0">
                <a:solidFill>
                  <a:srgbClr val="FFFF00"/>
                </a:solidFill>
              </a:rPr>
              <a:t>MN Has Statewide LiDAR &amp; Public 2’ Contour Viewer</a:t>
            </a:r>
            <a:endParaRPr lang="en-US" b="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pPr>
              <a:defRPr/>
            </a:pPr>
            <a:r>
              <a:rPr lang="en-US" b="0" dirty="0" smtClean="0">
                <a:solidFill>
                  <a:srgbClr val="FFFF00"/>
                </a:solidFill>
              </a:rPr>
              <a:t>MN Silver Jackets Example</a:t>
            </a:r>
            <a:endParaRPr lang="en-US" b="0" dirty="0">
              <a:solidFill>
                <a:srgbClr val="FFFF00"/>
              </a:solidFill>
            </a:endParaRPr>
          </a:p>
        </p:txBody>
      </p:sp>
      <p:pic>
        <p:nvPicPr>
          <p:cNvPr id="3686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1981200"/>
            <a:ext cx="1066800" cy="421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86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714375"/>
            <a:ext cx="62484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60438"/>
          </a:xfrm>
        </p:spPr>
        <p:txBody>
          <a:bodyPr/>
          <a:lstStyle/>
          <a:p>
            <a:pPr>
              <a:defRPr/>
            </a:pPr>
            <a:r>
              <a:rPr lang="en-US" b="0" dirty="0" smtClean="0">
                <a:solidFill>
                  <a:srgbClr val="FFFF00"/>
                </a:solidFill>
              </a:rPr>
              <a:t>Thanks!</a:t>
            </a:r>
            <a:endParaRPr lang="en-US" b="0" dirty="0">
              <a:solidFill>
                <a:srgbClr val="FFFF00"/>
              </a:solidFill>
            </a:endParaRPr>
          </a:p>
        </p:txBody>
      </p:sp>
      <p:sp>
        <p:nvSpPr>
          <p:cNvPr id="3" name="Content Placeholder 2"/>
          <p:cNvSpPr>
            <a:spLocks noGrp="1"/>
          </p:cNvSpPr>
          <p:nvPr>
            <p:ph idx="1"/>
          </p:nvPr>
        </p:nvSpPr>
        <p:spPr>
          <a:xfrm>
            <a:off x="1524000" y="1371600"/>
            <a:ext cx="5867400" cy="4525963"/>
          </a:xfrm>
        </p:spPr>
        <p:txBody>
          <a:bodyPr/>
          <a:lstStyle/>
          <a:p>
            <a:pPr>
              <a:defRPr/>
            </a:pPr>
            <a:r>
              <a:rPr lang="en-US" dirty="0" smtClean="0">
                <a:solidFill>
                  <a:srgbClr val="FFFFFF"/>
                </a:solidFill>
              </a:rPr>
              <a:t>Questions? </a:t>
            </a:r>
          </a:p>
          <a:p>
            <a:pPr>
              <a:defRPr/>
            </a:pPr>
            <a:r>
              <a:rPr lang="en-US" dirty="0" smtClean="0">
                <a:solidFill>
                  <a:srgbClr val="FFFFFF"/>
                </a:solidFill>
              </a:rPr>
              <a:t>Contact Information:</a:t>
            </a:r>
          </a:p>
          <a:p>
            <a:pPr marL="0" indent="0">
              <a:buFont typeface="Wingdings" pitchFamily="2" charset="2"/>
              <a:buNone/>
              <a:defRPr/>
            </a:pPr>
            <a:r>
              <a:rPr lang="en-US" dirty="0">
                <a:solidFill>
                  <a:srgbClr val="FFFFFF"/>
                </a:solidFill>
              </a:rPr>
              <a:t> </a:t>
            </a:r>
            <a:r>
              <a:rPr lang="en-US" dirty="0" smtClean="0">
                <a:solidFill>
                  <a:srgbClr val="FFFFFF"/>
                </a:solidFill>
              </a:rPr>
              <a:t>   Ceil Strauss</a:t>
            </a:r>
          </a:p>
          <a:p>
            <a:pPr marL="0" indent="0">
              <a:buFont typeface="Wingdings" pitchFamily="2" charset="2"/>
              <a:buNone/>
              <a:defRPr/>
            </a:pPr>
            <a:r>
              <a:rPr lang="en-US" dirty="0" smtClean="0">
                <a:solidFill>
                  <a:srgbClr val="FFFFFF"/>
                </a:solidFill>
              </a:rPr>
              <a:t>    651-259-5713</a:t>
            </a:r>
          </a:p>
          <a:p>
            <a:pPr marL="0" indent="0">
              <a:buFont typeface="Wingdings" pitchFamily="2" charset="2"/>
              <a:buNone/>
              <a:defRPr/>
            </a:pPr>
            <a:r>
              <a:rPr lang="en-US" dirty="0">
                <a:solidFill>
                  <a:srgbClr val="FFFFFF"/>
                </a:solidFill>
              </a:rPr>
              <a:t>    ceil.strauss@state.mn.us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http://minneapolisparkhistory.files.wordpress.com/2010/09/horace-clevelands-map.jpg"/>
          <p:cNvPicPr>
            <a:picLocks noChangeAspect="1" noChangeArrowheads="1"/>
          </p:cNvPicPr>
          <p:nvPr/>
        </p:nvPicPr>
        <p:blipFill>
          <a:blip r:embed="rId3">
            <a:extLst>
              <a:ext uri="{28A0092B-C50C-407E-A947-70E740481C1C}">
                <a14:useLocalDpi xmlns:a14="http://schemas.microsoft.com/office/drawing/2010/main" val="0"/>
              </a:ext>
            </a:extLst>
          </a:blip>
          <a:srcRect l="2579" t="2896" r="3093" b="2287"/>
          <a:stretch>
            <a:fillRect/>
          </a:stretch>
        </p:blipFill>
        <p:spPr bwMode="auto">
          <a:xfrm>
            <a:off x="1447800" y="201613"/>
            <a:ext cx="7429500" cy="648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a:grpSpLocks/>
          </p:cNvGrpSpPr>
          <p:nvPr/>
        </p:nvGrpSpPr>
        <p:grpSpPr bwMode="auto">
          <a:xfrm>
            <a:off x="228600" y="201613"/>
            <a:ext cx="4997450" cy="3346450"/>
            <a:chOff x="3886200" y="3404167"/>
            <a:chExt cx="4998051" cy="3346109"/>
          </a:xfrm>
        </p:grpSpPr>
        <p:pic>
          <p:nvPicPr>
            <p:cNvPr id="19461" name="Picture 5" descr="http://minneapolisparkhistory.files.wordpress.com/2010/09/mpls-parks-fig-1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6200" y="3404167"/>
              <a:ext cx="4998051" cy="334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051565" y="6288360"/>
              <a:ext cx="3580244" cy="461916"/>
            </a:xfrm>
            <a:prstGeom prst="rect">
              <a:avLst/>
            </a:prstGeom>
            <a:noFill/>
          </p:spPr>
          <p:txBody>
            <a:bodyPr>
              <a:spAutoFit/>
            </a:bodyPr>
            <a:lstStyle/>
            <a:p>
              <a:pPr algn="r">
                <a:defRPr/>
              </a:pPr>
              <a:r>
                <a:rPr lang="en-US" dirty="0">
                  <a:solidFill>
                    <a:srgbClr val="FFFFFF"/>
                  </a:solidFill>
                  <a:effectLst>
                    <a:outerShdw blurRad="38100" dist="38100" dir="2700000" algn="tl">
                      <a:srgbClr val="000000">
                        <a:alpha val="43137"/>
                      </a:srgbClr>
                    </a:outerShdw>
                  </a:effectLst>
                </a:rPr>
                <a:t>Lake Harriet - 1896</a:t>
              </a:r>
            </a:p>
          </p:txBody>
        </p:sp>
      </p:grpSp>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267200"/>
            <a:ext cx="4638675" cy="246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4788" y="152400"/>
            <a:ext cx="8839200" cy="1143000"/>
          </a:xfrm>
        </p:spPr>
        <p:txBody>
          <a:bodyPr/>
          <a:lstStyle/>
          <a:p>
            <a:pPr>
              <a:defRPr/>
            </a:pPr>
            <a:r>
              <a:rPr lang="en-US" b="0" dirty="0" smtClean="0">
                <a:solidFill>
                  <a:srgbClr val="FFFF00"/>
                </a:solidFill>
              </a:rPr>
              <a:t>Lake Hiawatha &amp; Lake Hiawatha Golf Course</a:t>
            </a:r>
            <a:br>
              <a:rPr lang="en-US" b="0" dirty="0" smtClean="0">
                <a:solidFill>
                  <a:srgbClr val="FFFF00"/>
                </a:solidFill>
              </a:rPr>
            </a:br>
            <a:r>
              <a:rPr lang="en-US" b="0" dirty="0" smtClean="0">
                <a:solidFill>
                  <a:srgbClr val="FFFFFF"/>
                </a:solidFill>
              </a:rPr>
              <a:t>Highest Lake Levels in 130 years of Records</a:t>
            </a:r>
            <a:endParaRPr lang="en-US" b="0" dirty="0">
              <a:solidFill>
                <a:srgbClr val="FFFFFF"/>
              </a:solidFill>
            </a:endParaRPr>
          </a:p>
        </p:txBody>
      </p:sp>
      <p:pic>
        <p:nvPicPr>
          <p:cNvPr id="2048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33500"/>
            <a:ext cx="8134350" cy="544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b="0" dirty="0" smtClean="0">
                <a:solidFill>
                  <a:srgbClr val="FFFF00"/>
                </a:solidFill>
              </a:rPr>
              <a:t>Mainly Public Infrastructure Damage </a:t>
            </a:r>
            <a:endParaRPr lang="en-US" b="0" dirty="0">
              <a:solidFill>
                <a:srgbClr val="FFFF00"/>
              </a:solidFill>
            </a:endParaRPr>
          </a:p>
        </p:txBody>
      </p:sp>
      <p:pic>
        <p:nvPicPr>
          <p:cNvPr id="21507" name="Picture 2"/>
          <p:cNvPicPr>
            <a:picLocks noChangeAspect="1"/>
          </p:cNvPicPr>
          <p:nvPr/>
        </p:nvPicPr>
        <p:blipFill>
          <a:blip r:embed="rId3">
            <a:extLst>
              <a:ext uri="{28A0092B-C50C-407E-A947-70E740481C1C}">
                <a14:useLocalDpi xmlns:a14="http://schemas.microsoft.com/office/drawing/2010/main" val="0"/>
              </a:ext>
            </a:extLst>
          </a:blip>
          <a:srcRect b="35973"/>
          <a:stretch>
            <a:fillRect/>
          </a:stretch>
        </p:blipFill>
        <p:spPr bwMode="auto">
          <a:xfrm>
            <a:off x="4876800" y="3108325"/>
            <a:ext cx="4071938"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ular Callout 9"/>
          <p:cNvSpPr>
            <a:spLocks noChangeArrowheads="1"/>
          </p:cNvSpPr>
          <p:nvPr/>
        </p:nvSpPr>
        <p:spPr bwMode="auto">
          <a:xfrm>
            <a:off x="5943600" y="2028825"/>
            <a:ext cx="2497138" cy="838200"/>
          </a:xfrm>
          <a:prstGeom prst="wedgeRectCallout">
            <a:avLst>
              <a:gd name="adj1" fmla="val -5106"/>
              <a:gd name="adj2" fmla="val 138259"/>
            </a:avLst>
          </a:prstGeom>
          <a:solidFill>
            <a:srgbClr val="00B0F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a:solidFill>
                  <a:schemeClr val="bg2"/>
                </a:solidFill>
              </a:rPr>
              <a:t>Walkers &amp; bikers must share! </a:t>
            </a:r>
          </a:p>
        </p:txBody>
      </p:sp>
      <p:sp>
        <p:nvSpPr>
          <p:cNvPr id="21509" name="TextBox 7"/>
          <p:cNvSpPr txBox="1">
            <a:spLocks noChangeArrowheads="1"/>
          </p:cNvSpPr>
          <p:nvPr/>
        </p:nvSpPr>
        <p:spPr bwMode="auto">
          <a:xfrm>
            <a:off x="4876800" y="6000750"/>
            <a:ext cx="190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eaLnBrk="1" hangingPunct="1"/>
            <a:r>
              <a:rPr lang="en-US" altLang="en-US" sz="1600">
                <a:solidFill>
                  <a:srgbClr val="000000"/>
                </a:solidFill>
              </a:rPr>
              <a:t>Photo source: MNDNR EWR</a:t>
            </a:r>
          </a:p>
        </p:txBody>
      </p:sp>
      <p:sp>
        <p:nvSpPr>
          <p:cNvPr id="11" name="TextBox 10"/>
          <p:cNvSpPr txBox="1"/>
          <p:nvPr/>
        </p:nvSpPr>
        <p:spPr>
          <a:xfrm>
            <a:off x="2514600" y="5859463"/>
            <a:ext cx="1905000" cy="585787"/>
          </a:xfrm>
          <a:prstGeom prst="rect">
            <a:avLst/>
          </a:prstGeom>
          <a:noFill/>
        </p:spPr>
        <p:txBody>
          <a:bodyPr>
            <a:spAutoFit/>
          </a:bodyPr>
          <a:lstStyle/>
          <a:p>
            <a:pPr algn="ctr">
              <a:defRPr/>
            </a:pPr>
            <a:r>
              <a:rPr lang="en-US" sz="1600" dirty="0">
                <a:solidFill>
                  <a:srgbClr val="FFFFFF"/>
                </a:solidFill>
                <a:effectLst>
                  <a:outerShdw blurRad="38100" dist="38100" dir="2700000" algn="tl">
                    <a:srgbClr val="000000">
                      <a:alpha val="43137"/>
                    </a:srgbClr>
                  </a:outerShdw>
                </a:effectLst>
              </a:rPr>
              <a:t>Photo source: MNDNR EWR</a:t>
            </a:r>
          </a:p>
        </p:txBody>
      </p:sp>
      <p:pic>
        <p:nvPicPr>
          <p:cNvPr id="2151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6563" y="800100"/>
            <a:ext cx="3983037"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Rectangular Callout 4"/>
          <p:cNvSpPr>
            <a:spLocks noChangeArrowheads="1"/>
          </p:cNvSpPr>
          <p:nvPr/>
        </p:nvSpPr>
        <p:spPr bwMode="auto">
          <a:xfrm>
            <a:off x="4724400" y="762000"/>
            <a:ext cx="3886200" cy="838200"/>
          </a:xfrm>
          <a:prstGeom prst="wedgeRectCallout">
            <a:avLst>
              <a:gd name="adj1" fmla="val -84731"/>
              <a:gd name="adj2" fmla="val 174620"/>
            </a:avLst>
          </a:prstGeom>
          <a:solidFill>
            <a:srgbClr val="00B0F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a:solidFill>
                  <a:schemeClr val="bg2"/>
                </a:solidFill>
              </a:rPr>
              <a:t>Landslide next to U of MN Hospital (closes road) </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b="0" dirty="0" smtClean="0">
                <a:solidFill>
                  <a:srgbClr val="FFFF00"/>
                </a:solidFill>
              </a:rPr>
              <a:t>Mainly Public Infrastructure Damage </a:t>
            </a:r>
            <a:endParaRPr lang="en-US" b="0" dirty="0">
              <a:solidFill>
                <a:srgbClr val="FFFF00"/>
              </a:solidFill>
            </a:endParaRPr>
          </a:p>
        </p:txBody>
      </p:sp>
      <p:pic>
        <p:nvPicPr>
          <p:cNvPr id="21507" name="Picture 2"/>
          <p:cNvPicPr>
            <a:picLocks noChangeAspect="1"/>
          </p:cNvPicPr>
          <p:nvPr/>
        </p:nvPicPr>
        <p:blipFill>
          <a:blip r:embed="rId3">
            <a:extLst>
              <a:ext uri="{28A0092B-C50C-407E-A947-70E740481C1C}">
                <a14:useLocalDpi xmlns:a14="http://schemas.microsoft.com/office/drawing/2010/main" val="0"/>
              </a:ext>
            </a:extLst>
          </a:blip>
          <a:srcRect b="35973"/>
          <a:stretch>
            <a:fillRect/>
          </a:stretch>
        </p:blipFill>
        <p:spPr bwMode="auto">
          <a:xfrm>
            <a:off x="4876800" y="3108325"/>
            <a:ext cx="4071938"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ular Callout 9"/>
          <p:cNvSpPr>
            <a:spLocks noChangeArrowheads="1"/>
          </p:cNvSpPr>
          <p:nvPr/>
        </p:nvSpPr>
        <p:spPr bwMode="auto">
          <a:xfrm>
            <a:off x="5943600" y="2028825"/>
            <a:ext cx="2497138" cy="838200"/>
          </a:xfrm>
          <a:prstGeom prst="wedgeRectCallout">
            <a:avLst>
              <a:gd name="adj1" fmla="val -5106"/>
              <a:gd name="adj2" fmla="val 138259"/>
            </a:avLst>
          </a:prstGeom>
          <a:solidFill>
            <a:srgbClr val="00B0F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a:solidFill>
                  <a:srgbClr val="3E3E5C"/>
                </a:solidFill>
              </a:rPr>
              <a:t>Walkers &amp; bikers must share! </a:t>
            </a:r>
          </a:p>
        </p:txBody>
      </p:sp>
      <p:sp>
        <p:nvSpPr>
          <p:cNvPr id="21509" name="TextBox 7"/>
          <p:cNvSpPr txBox="1">
            <a:spLocks noChangeArrowheads="1"/>
          </p:cNvSpPr>
          <p:nvPr/>
        </p:nvSpPr>
        <p:spPr bwMode="auto">
          <a:xfrm>
            <a:off x="4876800" y="6000750"/>
            <a:ext cx="190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eaLnBrk="1" hangingPunct="1"/>
            <a:r>
              <a:rPr lang="en-US" altLang="en-US" sz="1600">
                <a:solidFill>
                  <a:srgbClr val="000000"/>
                </a:solidFill>
              </a:rPr>
              <a:t>Photo source: MNDNR EWR</a:t>
            </a:r>
          </a:p>
        </p:txBody>
      </p:sp>
      <p:sp>
        <p:nvSpPr>
          <p:cNvPr id="11" name="TextBox 10"/>
          <p:cNvSpPr txBox="1"/>
          <p:nvPr/>
        </p:nvSpPr>
        <p:spPr>
          <a:xfrm>
            <a:off x="2514600" y="5859463"/>
            <a:ext cx="1905000" cy="585787"/>
          </a:xfrm>
          <a:prstGeom prst="rect">
            <a:avLst/>
          </a:prstGeom>
          <a:noFill/>
        </p:spPr>
        <p:txBody>
          <a:bodyPr>
            <a:spAutoFit/>
          </a:bodyPr>
          <a:lstStyle/>
          <a:p>
            <a:pPr algn="ctr">
              <a:defRPr/>
            </a:pPr>
            <a:r>
              <a:rPr lang="en-US" sz="1600" dirty="0">
                <a:solidFill>
                  <a:srgbClr val="FFFFFF"/>
                </a:solidFill>
                <a:effectLst>
                  <a:outerShdw blurRad="38100" dist="38100" dir="2700000" algn="tl">
                    <a:srgbClr val="000000">
                      <a:alpha val="43137"/>
                    </a:srgbClr>
                  </a:outerShdw>
                </a:effectLst>
              </a:rPr>
              <a:t>Photo source: MNDNR EWR</a:t>
            </a:r>
          </a:p>
        </p:txBody>
      </p:sp>
      <p:pic>
        <p:nvPicPr>
          <p:cNvPr id="2151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6563" y="800100"/>
            <a:ext cx="3983037"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2" descr="I:\WAT\Floods\2014 June floods\Landslide Inventory\Minneapolis-Fairview Hospital\IMG_159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3" y="762000"/>
            <a:ext cx="4503737" cy="600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Rectangular Callout 4"/>
          <p:cNvSpPr>
            <a:spLocks noChangeArrowheads="1"/>
          </p:cNvSpPr>
          <p:nvPr/>
        </p:nvSpPr>
        <p:spPr bwMode="auto">
          <a:xfrm>
            <a:off x="4724400" y="762000"/>
            <a:ext cx="3886200" cy="838200"/>
          </a:xfrm>
          <a:prstGeom prst="wedgeRectCallout">
            <a:avLst>
              <a:gd name="adj1" fmla="val -84731"/>
              <a:gd name="adj2" fmla="val 174620"/>
            </a:avLst>
          </a:prstGeom>
          <a:solidFill>
            <a:srgbClr val="00B0F0"/>
          </a:solidFill>
          <a:ln w="9525" algn="ctr">
            <a:solidFill>
              <a:srgbClr val="000000"/>
            </a:solidFill>
            <a:round/>
            <a:headEnd/>
            <a:tailEnd/>
          </a:ln>
        </p:spPr>
        <p:txBody>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r>
              <a:rPr lang="en-US" altLang="en-US">
                <a:solidFill>
                  <a:srgbClr val="3E3E5C"/>
                </a:solidFill>
              </a:rPr>
              <a:t>Landslide next to U of MN Hospital (closes road) </a:t>
            </a:r>
          </a:p>
        </p:txBody>
      </p:sp>
    </p:spTree>
    <p:extLst>
      <p:ext uri="{BB962C8B-B14F-4D97-AF65-F5344CB8AC3E}">
        <p14:creationId xmlns:p14="http://schemas.microsoft.com/office/powerpoint/2010/main" val="21113144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fade">
                                      <p:cBhvr>
                                        <p:cTn id="7"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8229600" cy="1143000"/>
          </a:xfrm>
        </p:spPr>
        <p:txBody>
          <a:bodyPr/>
          <a:lstStyle/>
          <a:p>
            <a:pPr>
              <a:defRPr/>
            </a:pPr>
            <a:r>
              <a:rPr lang="en-US" sz="4000" b="0" dirty="0" smtClean="0">
                <a:solidFill>
                  <a:schemeClr val="tx1"/>
                </a:solidFill>
              </a:rPr>
              <a:t>July 15, 2014 All Star Game</a:t>
            </a:r>
            <a:endParaRPr lang="en-US" sz="4000" b="0" dirty="0">
              <a:solidFill>
                <a:schemeClr val="tx1"/>
              </a:solidFill>
            </a:endParaRPr>
          </a:p>
        </p:txBody>
      </p:sp>
      <p:pic>
        <p:nvPicPr>
          <p:cNvPr id="22531" name="Picture 2" descr="http://stmedia.startribune.com/images/08-316457_04cgSTAR0716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79475"/>
            <a:ext cx="8153400" cy="576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2"/>
          <p:cNvSpPr txBox="1">
            <a:spLocks noChangeArrowheads="1"/>
          </p:cNvSpPr>
          <p:nvPr/>
        </p:nvSpPr>
        <p:spPr bwMode="auto">
          <a:xfrm>
            <a:off x="5334000" y="1143000"/>
            <a:ext cx="304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eaLnBrk="1" hangingPunct="1"/>
            <a:r>
              <a:rPr lang="en-US" altLang="en-US">
                <a:solidFill>
                  <a:srgbClr val="FFFFFF"/>
                </a:solidFill>
              </a:rPr>
              <a:t>Photo: Star Tribune</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0722" name="Rectangle 2"/>
          <p:cNvSpPr>
            <a:spLocks noGrp="1" noChangeArrowheads="1"/>
          </p:cNvSpPr>
          <p:nvPr>
            <p:ph type="title"/>
          </p:nvPr>
        </p:nvSpPr>
        <p:spPr>
          <a:xfrm>
            <a:off x="533400" y="228600"/>
            <a:ext cx="8229600" cy="1143000"/>
          </a:xfrm>
        </p:spPr>
        <p:txBody>
          <a:bodyPr/>
          <a:lstStyle/>
          <a:p>
            <a:pPr>
              <a:defRPr/>
            </a:pPr>
            <a:r>
              <a:rPr lang="en-US" b="0" dirty="0" smtClean="0">
                <a:solidFill>
                  <a:srgbClr val="FFFF00"/>
                </a:solidFill>
                <a:latin typeface="Arial" charset="0"/>
              </a:rPr>
              <a:t>Higher State Freeboard Requirement</a:t>
            </a:r>
            <a:endParaRPr lang="en-US" b="0" dirty="0">
              <a:solidFill>
                <a:srgbClr val="FFFF00"/>
              </a:solidFill>
              <a:latin typeface="Arial" charset="0"/>
            </a:endParaRPr>
          </a:p>
        </p:txBody>
      </p:sp>
      <p:pic>
        <p:nvPicPr>
          <p:cNvPr id="23555" name="Picture 4" descr="D:\CeilFiles\ccsfiles\2002 flood\2002 flood photos\061202 Roseau\#11 Bridge.JPG"/>
          <p:cNvPicPr>
            <a:picLocks noChangeAspect="1" noChangeArrowheads="1"/>
          </p:cNvPicPr>
          <p:nvPr/>
        </p:nvPicPr>
        <p:blipFill>
          <a:blip r:embed="rId3">
            <a:extLst>
              <a:ext uri="{28A0092B-C50C-407E-A947-70E740481C1C}">
                <a14:useLocalDpi xmlns:a14="http://schemas.microsoft.com/office/drawing/2010/main" val="0"/>
              </a:ext>
            </a:extLst>
          </a:blip>
          <a:srcRect t="18056" r="54167"/>
          <a:stretch>
            <a:fillRect/>
          </a:stretch>
        </p:blipFill>
        <p:spPr bwMode="auto">
          <a:xfrm>
            <a:off x="5334000" y="1752600"/>
            <a:ext cx="3657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0725" name="Text Box 5"/>
          <p:cNvSpPr txBox="1">
            <a:spLocks noChangeArrowheads="1"/>
          </p:cNvSpPr>
          <p:nvPr/>
        </p:nvSpPr>
        <p:spPr bwMode="auto">
          <a:xfrm>
            <a:off x="1143000" y="4970463"/>
            <a:ext cx="3714750" cy="1755775"/>
          </a:xfrm>
          <a:prstGeom prst="rect">
            <a:avLst/>
          </a:prstGeom>
          <a:noFill/>
          <a:ln w="9525">
            <a:noFill/>
            <a:miter lim="800000"/>
            <a:headEnd/>
            <a:tailEnd/>
          </a:ln>
          <a:effectLst/>
        </p:spPr>
        <p:txBody>
          <a:bodyPr>
            <a:spAutoFit/>
          </a:bodyPr>
          <a:lstStyle/>
          <a:p>
            <a:pPr algn="ctr" eaLnBrk="0" hangingPunct="0">
              <a:spcBef>
                <a:spcPct val="50000"/>
              </a:spcBef>
              <a:defRPr/>
            </a:pPr>
            <a:r>
              <a:rPr lang="en-US" sz="3600" dirty="0">
                <a:effectLst>
                  <a:outerShdw blurRad="38100" dist="38100" dir="2700000" algn="tl">
                    <a:srgbClr val="000000"/>
                  </a:outerShdw>
                </a:effectLst>
              </a:rPr>
              <a:t>Roseau, MN  June 12, 2002 (close to 500-yr) </a:t>
            </a:r>
          </a:p>
        </p:txBody>
      </p:sp>
      <p:pic>
        <p:nvPicPr>
          <p:cNvPr id="19461" name="Picture 3" descr="D:\CeilFiles\ccsfiles\2002 flood\2002 flood photos\061202 Roseau\Golf Course Houses.JPG"/>
          <p:cNvPicPr>
            <a:picLocks noChangeAspect="1" noChangeArrowheads="1"/>
          </p:cNvPicPr>
          <p:nvPr/>
        </p:nvPicPr>
        <p:blipFill>
          <a:blip r:embed="rId4">
            <a:extLst>
              <a:ext uri="{28A0092B-C50C-407E-A947-70E740481C1C}">
                <a14:useLocalDpi xmlns:a14="http://schemas.microsoft.com/office/drawing/2010/main" val="0"/>
              </a:ext>
            </a:extLst>
          </a:blip>
          <a:srcRect l="20142" t="32674" r="447" b="18065"/>
          <a:stretch>
            <a:fillRect/>
          </a:stretch>
        </p:blipFill>
        <p:spPr bwMode="auto">
          <a:xfrm>
            <a:off x="152400" y="1006475"/>
            <a:ext cx="6629400"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Box 1"/>
          <p:cNvSpPr txBox="1">
            <a:spLocks noChangeArrowheads="1"/>
          </p:cNvSpPr>
          <p:nvPr/>
        </p:nvSpPr>
        <p:spPr bwMode="auto">
          <a:xfrm>
            <a:off x="5486400" y="5875338"/>
            <a:ext cx="190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FFF00"/>
                </a:solidFill>
                <a:latin typeface="Arial" pitchFamily="34" charset="0"/>
              </a:defRPr>
            </a:lvl1pPr>
            <a:lvl2pPr marL="742950" indent="-285750" eaLnBrk="0" hangingPunct="0">
              <a:defRPr sz="2400">
                <a:solidFill>
                  <a:srgbClr val="FFFF00"/>
                </a:solidFill>
                <a:latin typeface="Arial" pitchFamily="34" charset="0"/>
              </a:defRPr>
            </a:lvl2pPr>
            <a:lvl3pPr marL="1143000" indent="-228600" eaLnBrk="0" hangingPunct="0">
              <a:defRPr sz="2400">
                <a:solidFill>
                  <a:srgbClr val="FFFF00"/>
                </a:solidFill>
                <a:latin typeface="Arial" pitchFamily="34" charset="0"/>
              </a:defRPr>
            </a:lvl3pPr>
            <a:lvl4pPr marL="1600200" indent="-228600" eaLnBrk="0" hangingPunct="0">
              <a:defRPr sz="2400">
                <a:solidFill>
                  <a:srgbClr val="FFFF00"/>
                </a:solidFill>
                <a:latin typeface="Arial" pitchFamily="34" charset="0"/>
              </a:defRPr>
            </a:lvl4pPr>
            <a:lvl5pPr marL="2057400" indent="-228600" eaLnBrk="0" hangingPunct="0">
              <a:defRPr sz="2400">
                <a:solidFill>
                  <a:srgbClr val="FFFF00"/>
                </a:solidFill>
                <a:latin typeface="Arial" pitchFamily="34" charset="0"/>
              </a:defRPr>
            </a:lvl5pPr>
            <a:lvl6pPr marL="2514600" indent="-228600" eaLnBrk="0" fontAlgn="base" hangingPunct="0">
              <a:spcBef>
                <a:spcPct val="0"/>
              </a:spcBef>
              <a:spcAft>
                <a:spcPct val="0"/>
              </a:spcAft>
              <a:defRPr sz="2400">
                <a:solidFill>
                  <a:srgbClr val="FFFF00"/>
                </a:solidFill>
                <a:latin typeface="Arial" pitchFamily="34" charset="0"/>
              </a:defRPr>
            </a:lvl6pPr>
            <a:lvl7pPr marL="2971800" indent="-228600" eaLnBrk="0" fontAlgn="base" hangingPunct="0">
              <a:spcBef>
                <a:spcPct val="0"/>
              </a:spcBef>
              <a:spcAft>
                <a:spcPct val="0"/>
              </a:spcAft>
              <a:defRPr sz="2400">
                <a:solidFill>
                  <a:srgbClr val="FFFF00"/>
                </a:solidFill>
                <a:latin typeface="Arial" pitchFamily="34" charset="0"/>
              </a:defRPr>
            </a:lvl7pPr>
            <a:lvl8pPr marL="3429000" indent="-228600" eaLnBrk="0" fontAlgn="base" hangingPunct="0">
              <a:spcBef>
                <a:spcPct val="0"/>
              </a:spcBef>
              <a:spcAft>
                <a:spcPct val="0"/>
              </a:spcAft>
              <a:defRPr sz="2400">
                <a:solidFill>
                  <a:srgbClr val="FFFF00"/>
                </a:solidFill>
                <a:latin typeface="Arial" pitchFamily="34" charset="0"/>
              </a:defRPr>
            </a:lvl8pPr>
            <a:lvl9pPr marL="3886200" indent="-228600" eaLnBrk="0" fontAlgn="base" hangingPunct="0">
              <a:spcBef>
                <a:spcPct val="0"/>
              </a:spcBef>
              <a:spcAft>
                <a:spcPct val="0"/>
              </a:spcAft>
              <a:defRPr sz="2400">
                <a:solidFill>
                  <a:srgbClr val="FFFF00"/>
                </a:solidFill>
                <a:latin typeface="Arial" pitchFamily="34" charset="0"/>
              </a:defRPr>
            </a:lvl9pPr>
          </a:lstStyle>
          <a:p>
            <a:pPr algn="ctr" eaLnBrk="1" hangingPunct="1"/>
            <a:r>
              <a:rPr lang="en-US" altLang="en-US" sz="1600" b="1">
                <a:solidFill>
                  <a:srgbClr val="FFFFFF"/>
                </a:solidFill>
              </a:rPr>
              <a:t>Photos source: MNDNR Forestry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pPr>
              <a:defRPr/>
            </a:pPr>
            <a:r>
              <a:rPr lang="en-US" sz="4400" b="0" dirty="0" smtClean="0">
                <a:solidFill>
                  <a:srgbClr val="FFFF00"/>
                </a:solidFill>
              </a:rPr>
              <a:t>Higher Standards</a:t>
            </a:r>
            <a:endParaRPr lang="en-US" sz="4400" b="0" dirty="0">
              <a:solidFill>
                <a:srgbClr val="FFFF00"/>
              </a:solidFill>
            </a:endParaRPr>
          </a:p>
        </p:txBody>
      </p:sp>
      <p:sp>
        <p:nvSpPr>
          <p:cNvPr id="3" name="Content Placeholder 2"/>
          <p:cNvSpPr>
            <a:spLocks noGrp="1"/>
          </p:cNvSpPr>
          <p:nvPr>
            <p:ph idx="1"/>
          </p:nvPr>
        </p:nvSpPr>
        <p:spPr>
          <a:xfrm>
            <a:off x="176213" y="1143000"/>
            <a:ext cx="4343400" cy="4525963"/>
          </a:xfrm>
        </p:spPr>
        <p:txBody>
          <a:bodyPr/>
          <a:lstStyle/>
          <a:p>
            <a:pPr marL="0" indent="0">
              <a:buFont typeface="Wingdings" pitchFamily="2" charset="2"/>
              <a:buNone/>
              <a:defRPr/>
            </a:pPr>
            <a:r>
              <a:rPr lang="en-US" dirty="0" err="1" smtClean="0">
                <a:solidFill>
                  <a:srgbClr val="FFFFFF"/>
                </a:solidFill>
              </a:rPr>
              <a:t>Shoreland</a:t>
            </a:r>
            <a:r>
              <a:rPr lang="en-US" dirty="0" smtClean="0">
                <a:solidFill>
                  <a:srgbClr val="FFFFFF"/>
                </a:solidFill>
              </a:rPr>
              <a:t> management regulations have required minimum lowest floor elevations in “</a:t>
            </a:r>
            <a:r>
              <a:rPr lang="en-US" dirty="0" err="1" smtClean="0">
                <a:solidFill>
                  <a:srgbClr val="FFFFFF"/>
                </a:solidFill>
              </a:rPr>
              <a:t>shoreland</a:t>
            </a:r>
            <a:r>
              <a:rPr lang="en-US" dirty="0" smtClean="0">
                <a:solidFill>
                  <a:srgbClr val="FFFFFF"/>
                </a:solidFill>
              </a:rPr>
              <a:t> districts” in counties (unincorporated areas) since 1970, and in priority cities since 1973.  </a:t>
            </a:r>
          </a:p>
          <a:p>
            <a:pPr>
              <a:defRPr/>
            </a:pPr>
            <a:endParaRPr lang="en-US" dirty="0">
              <a:solidFill>
                <a:srgbClr val="FFFFFF"/>
              </a:solidFill>
            </a:endParaRPr>
          </a:p>
        </p:txBody>
      </p:sp>
      <p:pic>
        <p:nvPicPr>
          <p:cNvPr id="24580" name="Picture 3" descr="Shoreland District"/>
          <p:cNvPicPr>
            <a:picLocks noChangeAspect="1" noChangeArrowheads="1"/>
          </p:cNvPicPr>
          <p:nvPr/>
        </p:nvPicPr>
        <p:blipFill>
          <a:blip r:embed="rId3">
            <a:extLst>
              <a:ext uri="{28A0092B-C50C-407E-A947-70E740481C1C}">
                <a14:useLocalDpi xmlns:a14="http://schemas.microsoft.com/office/drawing/2010/main" val="0"/>
              </a:ext>
            </a:extLst>
          </a:blip>
          <a:srcRect l="4620" t="5260" r="7156" b="27351"/>
          <a:stretch>
            <a:fillRect/>
          </a:stretch>
        </p:blipFill>
        <p:spPr bwMode="auto">
          <a:xfrm>
            <a:off x="4508500" y="1143000"/>
            <a:ext cx="4424363" cy="4724400"/>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2.1.3179"/>
  <p:tag name="PPTVERSION" val="14"/>
  <p:tag name="TPOS" val="2"/>
</p:tagLst>
</file>

<file path=ppt/theme/theme1.xml><?xml version="1.0" encoding="utf-8"?>
<a:theme xmlns:a="http://schemas.openxmlformats.org/drawingml/2006/main" name="Presentationtemp">
  <a:themeElements>
    <a:clrScheme name="Custom 2">
      <a:dk1>
        <a:srgbClr val="3E3E5C"/>
      </a:dk1>
      <a:lt1>
        <a:srgbClr val="FFFF00"/>
      </a:lt1>
      <a:dk2>
        <a:srgbClr val="4E8199"/>
      </a:dk2>
      <a:lt2>
        <a:srgbClr val="DFDFE9"/>
      </a:lt2>
      <a:accent1>
        <a:srgbClr val="4E8199"/>
      </a:accent1>
      <a:accent2>
        <a:srgbClr val="679ACD"/>
      </a:accent2>
      <a:accent3>
        <a:srgbClr val="B2C1CA"/>
      </a:accent3>
      <a:accent4>
        <a:srgbClr val="DADADA"/>
      </a:accent4>
      <a:accent5>
        <a:srgbClr val="B2C1CA"/>
      </a:accent5>
      <a:accent6>
        <a:srgbClr val="5D8BBA"/>
      </a:accent6>
      <a:hlink>
        <a:srgbClr val="99CCFF"/>
      </a:hlink>
      <a:folHlink>
        <a:srgbClr val="CC99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FFFF00"/>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FFFF00"/>
            </a:solidFill>
            <a:effectLst/>
            <a:latin typeface="Arial" pitchFamily="34" charset="0"/>
          </a:defRPr>
        </a:defPPr>
      </a:lstStyle>
    </a:lnDef>
  </a:objectDefaults>
  <a:extraClrSchemeLst>
    <a:extraClrScheme>
      <a:clrScheme name="Presentationtemp 1">
        <a:dk1>
          <a:srgbClr val="5C1F00"/>
        </a:dk1>
        <a:lt1>
          <a:srgbClr val="FFFFFF"/>
        </a:lt1>
        <a:dk2>
          <a:srgbClr val="8C0000"/>
        </a:dk2>
        <a:lt2>
          <a:srgbClr val="DFD293"/>
        </a:lt2>
        <a:accent1>
          <a:srgbClr val="D80000"/>
        </a:accent1>
        <a:accent2>
          <a:srgbClr val="BE7960"/>
        </a:accent2>
        <a:accent3>
          <a:srgbClr val="C5AAAA"/>
        </a:accent3>
        <a:accent4>
          <a:srgbClr val="DADADA"/>
        </a:accent4>
        <a:accent5>
          <a:srgbClr val="E9AA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temp 2">
        <a:dk1>
          <a:srgbClr val="5E4444"/>
        </a:dk1>
        <a:lt1>
          <a:srgbClr val="F7F3F3"/>
        </a:lt1>
        <a:dk2>
          <a:srgbClr val="8A6362"/>
        </a:dk2>
        <a:lt2>
          <a:srgbClr val="D8C1BA"/>
        </a:lt2>
        <a:accent1>
          <a:srgbClr val="362626"/>
        </a:accent1>
        <a:accent2>
          <a:srgbClr val="C16059"/>
        </a:accent2>
        <a:accent3>
          <a:srgbClr val="C4B7B7"/>
        </a:accent3>
        <a:accent4>
          <a:srgbClr val="D3D0D0"/>
        </a:accent4>
        <a:accent5>
          <a:srgbClr val="AEACAC"/>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Presentationtemp 3">
        <a:dk1>
          <a:srgbClr val="7F6737"/>
        </a:dk1>
        <a:lt1>
          <a:srgbClr val="FFFFFF"/>
        </a:lt1>
        <a:dk2>
          <a:srgbClr val="BFA673"/>
        </a:dk2>
        <a:lt2>
          <a:srgbClr val="E6E3AA"/>
        </a:lt2>
        <a:accent1>
          <a:srgbClr val="49411F"/>
        </a:accent1>
        <a:accent2>
          <a:srgbClr val="808000"/>
        </a:accent2>
        <a:accent3>
          <a:srgbClr val="DCD0BC"/>
        </a:accent3>
        <a:accent4>
          <a:srgbClr val="DADADA"/>
        </a:accent4>
        <a:accent5>
          <a:srgbClr val="B1B0AB"/>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Presentationtemp 4">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Presentationtemp 5">
        <a:dk1>
          <a:srgbClr val="2A5400"/>
        </a:dk1>
        <a:lt1>
          <a:srgbClr val="FFFFFF"/>
        </a:lt1>
        <a:dk2>
          <a:srgbClr val="4A9400"/>
        </a:dk2>
        <a:lt2>
          <a:srgbClr val="BAE8BA"/>
        </a:lt2>
        <a:accent1>
          <a:srgbClr val="003300"/>
        </a:accent1>
        <a:accent2>
          <a:srgbClr val="33CC33"/>
        </a:accent2>
        <a:accent3>
          <a:srgbClr val="B1C8AA"/>
        </a:accent3>
        <a:accent4>
          <a:srgbClr val="DADADA"/>
        </a:accent4>
        <a:accent5>
          <a:srgbClr val="AAADAA"/>
        </a:accent5>
        <a:accent6>
          <a:srgbClr val="2DB92D"/>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Presentationtemp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Presentationtemp 7">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Presentationtemp 8">
        <a:dk1>
          <a:srgbClr val="3E3E5C"/>
        </a:dk1>
        <a:lt1>
          <a:srgbClr val="FFFFFF"/>
        </a:lt1>
        <a:dk2>
          <a:srgbClr val="666699"/>
        </a:dk2>
        <a:lt2>
          <a:srgbClr val="DFDFE9"/>
        </a:lt2>
        <a:accent1>
          <a:srgbClr val="2E2E46"/>
        </a:accent1>
        <a:accent2>
          <a:srgbClr val="679ACD"/>
        </a:accent2>
        <a:accent3>
          <a:srgbClr val="B8B8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
      <a:clrScheme name="Presentationtemp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
      <a:clrScheme name="Presentationtemp 10">
        <a:dk1>
          <a:srgbClr val="3E3E5C"/>
        </a:dk1>
        <a:lt1>
          <a:srgbClr val="FFFFFF"/>
        </a:lt1>
        <a:dk2>
          <a:srgbClr val="4E8199"/>
        </a:dk2>
        <a:lt2>
          <a:srgbClr val="DFDFE9"/>
        </a:lt2>
        <a:accent1>
          <a:srgbClr val="2E2E46"/>
        </a:accent1>
        <a:accent2>
          <a:srgbClr val="679ACD"/>
        </a:accent2>
        <a:accent3>
          <a:srgbClr val="B2C1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amTheme">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8912</TotalTime>
  <Words>1116</Words>
  <Application>Microsoft Macintosh PowerPoint</Application>
  <PresentationFormat>On-screen Show (4:3)</PresentationFormat>
  <Paragraphs>112</Paragraphs>
  <Slides>23</Slides>
  <Notes>17</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Presentationtemp</vt:lpstr>
      <vt:lpstr>SamTheme</vt:lpstr>
      <vt:lpstr>Inland Flooding Briefing:  State of Minnesota Mitigation Work</vt:lpstr>
      <vt:lpstr>Approaches to Mitigation</vt:lpstr>
      <vt:lpstr>PowerPoint Presentation</vt:lpstr>
      <vt:lpstr>Lake Hiawatha &amp; Lake Hiawatha Golf Course Highest Lake Levels in 130 years of Records</vt:lpstr>
      <vt:lpstr>Mainly Public Infrastructure Damage </vt:lpstr>
      <vt:lpstr>Mainly Public Infrastructure Damage </vt:lpstr>
      <vt:lpstr>July 15, 2014 All Star Game</vt:lpstr>
      <vt:lpstr>Higher State Freeboard Requirement</vt:lpstr>
      <vt:lpstr>Higher Standards</vt:lpstr>
      <vt:lpstr>Other Shoreland Requirements</vt:lpstr>
      <vt:lpstr>PowerPoint Presentation</vt:lpstr>
      <vt:lpstr>PowerPoint Presentation</vt:lpstr>
      <vt:lpstr>PowerPoint Presentation</vt:lpstr>
      <vt:lpstr>MN Department of Transportation Example</vt:lpstr>
      <vt:lpstr>PowerPoint Presentation</vt:lpstr>
      <vt:lpstr>PowerPoint Presentation</vt:lpstr>
      <vt:lpstr>MnDOT Flash Flood Vulnerability and Climate Adaptation Pilot Project</vt:lpstr>
      <vt:lpstr>PowerPoint Presentation</vt:lpstr>
      <vt:lpstr>Continued Need for Better Mapping FEMA’s National Flood Hazard Layer</vt:lpstr>
      <vt:lpstr>Continued Need for Better Mapping FEMA’s National Flood Hazard Layer</vt:lpstr>
      <vt:lpstr>MN Has Statewide LiDAR &amp; Public 2’ Contour Viewer</vt:lpstr>
      <vt:lpstr>MN Silver Jackets Example</vt:lpstr>
      <vt:lpstr>Thanks!</vt:lpstr>
    </vt:vector>
  </TitlesOfParts>
  <Company>Minnesota Department of Natural Resources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Minnesota Department of Natural Resources PowerPoint Template</dc:title>
  <dc:creator>Minnesota Department of Natural Resources</dc:creator>
  <cp:lastModifiedBy>AMS</cp:lastModifiedBy>
  <cp:revision>660</cp:revision>
  <cp:lastPrinted>2015-05-21T15:31:48Z</cp:lastPrinted>
  <dcterms:created xsi:type="dcterms:W3CDTF">2008-03-14T19:12:18Z</dcterms:created>
  <dcterms:modified xsi:type="dcterms:W3CDTF">2015-08-12T18:41:37Z</dcterms:modified>
</cp:coreProperties>
</file>