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kOqpgrmxOceb4zWbFxZkpA==" hashData="+L1LZ4KPtU80bDZvMd7XhKmXXU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0" d="100"/>
          <a:sy n="100" d="100"/>
        </p:scale>
        <p:origin x="-5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AD7359-1BB8-194F-AF87-DB01B22611A6}" type="datetimeFigureOut">
              <a:rPr lang="en-US" smtClean="0"/>
              <a:t>12/1/14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7982A2-43AF-6A4E-B258-EB662C44120C}" type="slidenum">
              <a:rPr lang="en-US" smtClean="0"/>
              <a:t>‹#›</a:t>
            </a:fld>
            <a:endParaRPr lang="en-US"/>
          </a:p>
        </p:txBody>
      </p:sp>
    </p:spTree>
    <p:extLst>
      <p:ext uri="{BB962C8B-B14F-4D97-AF65-F5344CB8AC3E}">
        <p14:creationId xmlns:p14="http://schemas.microsoft.com/office/powerpoint/2010/main" val="357405050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2F0CEB-9BF0-434A-828A-4A2011A73B65}" type="slidenum">
              <a:rPr lang="en-US">
                <a:solidFill>
                  <a:prstClr val="black"/>
                </a:solidFill>
                <a:latin typeface="Calibri"/>
              </a:rPr>
              <a:pPr/>
              <a:t>3</a:t>
            </a:fld>
            <a:endParaRPr lang="en-US">
              <a:solidFill>
                <a:prstClr val="black"/>
              </a:solidFill>
              <a:latin typeface="Calibri"/>
            </a:endParaRPr>
          </a:p>
        </p:txBody>
      </p:sp>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FABA6D-B4A7-4CCC-894F-33E53F7BD813}" type="slidenum">
              <a:rPr lang="en-US" smtClean="0">
                <a:solidFill>
                  <a:prstClr val="black"/>
                </a:solidFill>
                <a:latin typeface="Calibri"/>
              </a:rPr>
              <a:pPr/>
              <a:t>20</a:t>
            </a:fld>
            <a:endParaRPr lang="en-US">
              <a:solidFill>
                <a:prstClr val="black"/>
              </a:solidFill>
              <a:latin typeface="Calibri"/>
            </a:endParaRPr>
          </a:p>
        </p:txBody>
      </p:sp>
    </p:spTree>
    <p:extLst>
      <p:ext uri="{BB962C8B-B14F-4D97-AF65-F5344CB8AC3E}">
        <p14:creationId xmlns:p14="http://schemas.microsoft.com/office/powerpoint/2010/main" val="1634329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31811">
              <a:defRPr sz="2000">
                <a:solidFill>
                  <a:schemeClr val="tx1"/>
                </a:solidFill>
                <a:latin typeface="Arial" charset="0"/>
              </a:defRPr>
            </a:lvl1pPr>
            <a:lvl2pPr marL="742909" indent="-285734" defTabSz="931811">
              <a:defRPr sz="2000">
                <a:solidFill>
                  <a:schemeClr val="tx1"/>
                </a:solidFill>
                <a:latin typeface="Arial" charset="0"/>
              </a:defRPr>
            </a:lvl2pPr>
            <a:lvl3pPr marL="1142937" indent="-228587" defTabSz="931811">
              <a:defRPr sz="2000">
                <a:solidFill>
                  <a:schemeClr val="tx1"/>
                </a:solidFill>
                <a:latin typeface="Arial" charset="0"/>
              </a:defRPr>
            </a:lvl3pPr>
            <a:lvl4pPr marL="1600112" indent="-228587" defTabSz="931811">
              <a:defRPr sz="2000">
                <a:solidFill>
                  <a:schemeClr val="tx1"/>
                </a:solidFill>
                <a:latin typeface="Arial" charset="0"/>
              </a:defRPr>
            </a:lvl4pPr>
            <a:lvl5pPr marL="2057287" indent="-228587" defTabSz="931811">
              <a:defRPr sz="2000">
                <a:solidFill>
                  <a:schemeClr val="tx1"/>
                </a:solidFill>
                <a:latin typeface="Arial" charset="0"/>
              </a:defRPr>
            </a:lvl5pPr>
            <a:lvl6pPr marL="2514461" indent="-228587" algn="ctr" defTabSz="931811" eaLnBrk="0" fontAlgn="base" hangingPunct="0">
              <a:lnSpc>
                <a:spcPct val="90000"/>
              </a:lnSpc>
              <a:spcBef>
                <a:spcPct val="50000"/>
              </a:spcBef>
              <a:spcAft>
                <a:spcPct val="0"/>
              </a:spcAft>
              <a:defRPr sz="2000">
                <a:solidFill>
                  <a:schemeClr val="tx1"/>
                </a:solidFill>
                <a:latin typeface="Arial" charset="0"/>
              </a:defRPr>
            </a:lvl6pPr>
            <a:lvl7pPr marL="2971635" indent="-228587" algn="ctr" defTabSz="931811" eaLnBrk="0" fontAlgn="base" hangingPunct="0">
              <a:lnSpc>
                <a:spcPct val="90000"/>
              </a:lnSpc>
              <a:spcBef>
                <a:spcPct val="50000"/>
              </a:spcBef>
              <a:spcAft>
                <a:spcPct val="0"/>
              </a:spcAft>
              <a:defRPr sz="2000">
                <a:solidFill>
                  <a:schemeClr val="tx1"/>
                </a:solidFill>
                <a:latin typeface="Arial" charset="0"/>
              </a:defRPr>
            </a:lvl7pPr>
            <a:lvl8pPr marL="3428810" indent="-228587" algn="ctr" defTabSz="931811" eaLnBrk="0" fontAlgn="base" hangingPunct="0">
              <a:lnSpc>
                <a:spcPct val="90000"/>
              </a:lnSpc>
              <a:spcBef>
                <a:spcPct val="50000"/>
              </a:spcBef>
              <a:spcAft>
                <a:spcPct val="0"/>
              </a:spcAft>
              <a:defRPr sz="2000">
                <a:solidFill>
                  <a:schemeClr val="tx1"/>
                </a:solidFill>
                <a:latin typeface="Arial" charset="0"/>
              </a:defRPr>
            </a:lvl8pPr>
            <a:lvl9pPr marL="3885985" indent="-228587" algn="ctr" defTabSz="931811" eaLnBrk="0" fontAlgn="base" hangingPunct="0">
              <a:lnSpc>
                <a:spcPct val="90000"/>
              </a:lnSpc>
              <a:spcBef>
                <a:spcPct val="50000"/>
              </a:spcBef>
              <a:spcAft>
                <a:spcPct val="0"/>
              </a:spcAft>
              <a:defRPr sz="2000">
                <a:solidFill>
                  <a:schemeClr val="tx1"/>
                </a:solidFill>
                <a:latin typeface="Arial" charset="0"/>
              </a:defRPr>
            </a:lvl9pPr>
          </a:lstStyle>
          <a:p>
            <a:fld id="{0C8C6845-3EE9-4344-AB2D-6DB45CE68902}" type="slidenum">
              <a:rPr lang="en-US" sz="1200">
                <a:solidFill>
                  <a:prstClr val="black"/>
                </a:solidFill>
              </a:rPr>
              <a:pPr/>
              <a:t>21</a:t>
            </a:fld>
            <a:endParaRPr lang="en-US" sz="1200">
              <a:solidFill>
                <a:prstClr val="black"/>
              </a:solidFill>
            </a:endParaRPr>
          </a:p>
        </p:txBody>
      </p:sp>
      <p:sp>
        <p:nvSpPr>
          <p:cNvPr id="56323" name="Rectangle 2"/>
          <p:cNvSpPr>
            <a:spLocks noGrp="1" noRot="1" noChangeAspect="1" noChangeArrowheads="1" noTextEdit="1"/>
          </p:cNvSpPr>
          <p:nvPr>
            <p:ph type="sldImg"/>
          </p:nvPr>
        </p:nvSpPr>
        <p:spPr>
          <a:solidFill>
            <a:srgbClr val="FFFFFF"/>
          </a:solidFill>
          <a:ln/>
        </p:spPr>
      </p:sp>
      <p:sp>
        <p:nvSpPr>
          <p:cNvPr id="56324" name="Rectangle 3"/>
          <p:cNvSpPr>
            <a:spLocks noGrp="1" noChangeArrowheads="1"/>
          </p:cNvSpPr>
          <p:nvPr>
            <p:ph type="body" idx="1"/>
          </p:nvPr>
        </p:nvSpPr>
        <p:spPr>
          <a:xfrm>
            <a:off x="914400" y="4344025"/>
            <a:ext cx="5029200" cy="4114488"/>
          </a:xfrm>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BFD303-89C8-4855-A932-84E20C48544B}" type="slidenum">
              <a:rPr lang="en-US" smtClean="0">
                <a:solidFill>
                  <a:prstClr val="black"/>
                </a:solidFill>
                <a:latin typeface="Calibri"/>
              </a:rPr>
              <a:pPr/>
              <a:t>10</a:t>
            </a:fld>
            <a:endParaRPr lang="en-US">
              <a:solidFill>
                <a:prstClr val="black"/>
              </a:solidFill>
              <a:latin typeface="Calibri"/>
            </a:endParaRPr>
          </a:p>
        </p:txBody>
      </p:sp>
    </p:spTree>
    <p:extLst>
      <p:ext uri="{BB962C8B-B14F-4D97-AF65-F5344CB8AC3E}">
        <p14:creationId xmlns:p14="http://schemas.microsoft.com/office/powerpoint/2010/main" val="3808269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BFD303-89C8-4855-A932-84E20C48544B}" type="slidenum">
              <a:rPr lang="en-US" smtClean="0">
                <a:solidFill>
                  <a:prstClr val="black"/>
                </a:solidFill>
                <a:latin typeface="Calibri"/>
              </a:rPr>
              <a:pPr/>
              <a:t>11</a:t>
            </a:fld>
            <a:endParaRPr lang="en-US">
              <a:solidFill>
                <a:prstClr val="black"/>
              </a:solidFill>
              <a:latin typeface="Calibri"/>
            </a:endParaRPr>
          </a:p>
        </p:txBody>
      </p:sp>
    </p:spTree>
    <p:extLst>
      <p:ext uri="{BB962C8B-B14F-4D97-AF65-F5344CB8AC3E}">
        <p14:creationId xmlns:p14="http://schemas.microsoft.com/office/powerpoint/2010/main" val="1757380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BFD303-89C8-4855-A932-84E20C48544B}" type="slidenum">
              <a:rPr lang="en-US" smtClean="0">
                <a:solidFill>
                  <a:prstClr val="black"/>
                </a:solidFill>
                <a:latin typeface="Calibri"/>
              </a:rPr>
              <a:pPr/>
              <a:t>12</a:t>
            </a:fld>
            <a:endParaRPr lang="en-US">
              <a:solidFill>
                <a:prstClr val="black"/>
              </a:solidFill>
              <a:latin typeface="Calibri"/>
            </a:endParaRPr>
          </a:p>
        </p:txBody>
      </p:sp>
    </p:spTree>
    <p:extLst>
      <p:ext uri="{BB962C8B-B14F-4D97-AF65-F5344CB8AC3E}">
        <p14:creationId xmlns:p14="http://schemas.microsoft.com/office/powerpoint/2010/main" val="692186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BFD303-89C8-4855-A932-84E20C48544B}" type="slidenum">
              <a:rPr lang="en-US" smtClean="0">
                <a:solidFill>
                  <a:prstClr val="black"/>
                </a:solidFill>
                <a:latin typeface="Calibri"/>
              </a:rPr>
              <a:pPr/>
              <a:t>13</a:t>
            </a:fld>
            <a:endParaRPr lang="en-US">
              <a:solidFill>
                <a:prstClr val="black"/>
              </a:solidFill>
              <a:latin typeface="Calibri"/>
            </a:endParaRPr>
          </a:p>
        </p:txBody>
      </p:sp>
    </p:spTree>
    <p:extLst>
      <p:ext uri="{BB962C8B-B14F-4D97-AF65-F5344CB8AC3E}">
        <p14:creationId xmlns:p14="http://schemas.microsoft.com/office/powerpoint/2010/main" val="692186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BFD303-89C8-4855-A932-84E20C48544B}" type="slidenum">
              <a:rPr lang="en-US" smtClean="0">
                <a:solidFill>
                  <a:prstClr val="black"/>
                </a:solidFill>
                <a:latin typeface="Calibri"/>
              </a:rPr>
              <a:pPr/>
              <a:t>14</a:t>
            </a:fld>
            <a:endParaRPr lang="en-US">
              <a:solidFill>
                <a:prstClr val="black"/>
              </a:solidFill>
              <a:latin typeface="Calibri"/>
            </a:endParaRPr>
          </a:p>
        </p:txBody>
      </p:sp>
    </p:spTree>
    <p:extLst>
      <p:ext uri="{BB962C8B-B14F-4D97-AF65-F5344CB8AC3E}">
        <p14:creationId xmlns:p14="http://schemas.microsoft.com/office/powerpoint/2010/main" val="692186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BFD303-89C8-4855-A932-84E20C48544B}" type="slidenum">
              <a:rPr lang="en-US" smtClean="0">
                <a:solidFill>
                  <a:prstClr val="black"/>
                </a:solidFill>
                <a:latin typeface="Calibri"/>
              </a:rPr>
              <a:pPr/>
              <a:t>15</a:t>
            </a:fld>
            <a:endParaRPr lang="en-US">
              <a:solidFill>
                <a:prstClr val="black"/>
              </a:solidFill>
              <a:latin typeface="Calibri"/>
            </a:endParaRPr>
          </a:p>
        </p:txBody>
      </p:sp>
    </p:spTree>
    <p:extLst>
      <p:ext uri="{BB962C8B-B14F-4D97-AF65-F5344CB8AC3E}">
        <p14:creationId xmlns:p14="http://schemas.microsoft.com/office/powerpoint/2010/main" val="6921868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BFD303-89C8-4855-A932-84E20C48544B}" type="slidenum">
              <a:rPr lang="en-US" smtClean="0">
                <a:solidFill>
                  <a:prstClr val="black"/>
                </a:solidFill>
                <a:latin typeface="Calibri"/>
              </a:rPr>
              <a:pPr/>
              <a:t>16</a:t>
            </a:fld>
            <a:endParaRPr lang="en-US">
              <a:solidFill>
                <a:prstClr val="black"/>
              </a:solidFill>
              <a:latin typeface="Calibri"/>
            </a:endParaRPr>
          </a:p>
        </p:txBody>
      </p:sp>
    </p:spTree>
    <p:extLst>
      <p:ext uri="{BB962C8B-B14F-4D97-AF65-F5344CB8AC3E}">
        <p14:creationId xmlns:p14="http://schemas.microsoft.com/office/powerpoint/2010/main" val="692186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FABA6D-B4A7-4CCC-894F-33E53F7BD813}" type="slidenum">
              <a:rPr lang="en-US" smtClean="0">
                <a:solidFill>
                  <a:prstClr val="black"/>
                </a:solidFill>
                <a:latin typeface="Calibri"/>
              </a:rPr>
              <a:pPr/>
              <a:t>18</a:t>
            </a:fld>
            <a:endParaRPr lang="en-US">
              <a:solidFill>
                <a:prstClr val="black"/>
              </a:solidFill>
              <a:latin typeface="Calibri"/>
            </a:endParaRPr>
          </a:p>
        </p:txBody>
      </p:sp>
    </p:spTree>
    <p:extLst>
      <p:ext uri="{BB962C8B-B14F-4D97-AF65-F5344CB8AC3E}">
        <p14:creationId xmlns:p14="http://schemas.microsoft.com/office/powerpoint/2010/main" val="1397993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88482" name="Picture 2" descr="kansikuva 200 opti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513388"/>
          </a:xfrm>
          <a:prstGeom prst="rect">
            <a:avLst/>
          </a:prstGeom>
          <a:noFill/>
          <a:extLst>
            <a:ext uri="{909E8E84-426E-40dd-AFC4-6F175D3DCCD1}">
              <a14:hiddenFill xmlns:a14="http://schemas.microsoft.com/office/drawing/2010/main">
                <a:solidFill>
                  <a:srgbClr val="FFFFFF"/>
                </a:solidFill>
              </a14:hiddenFill>
            </a:ext>
          </a:extLst>
        </p:spPr>
      </p:pic>
      <p:pic>
        <p:nvPicPr>
          <p:cNvPr id="788483" name="Picture 3" descr="VAISALA_Logo_Negative cop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1425" y="4829175"/>
            <a:ext cx="1092200" cy="298450"/>
          </a:xfrm>
          <a:prstGeom prst="rect">
            <a:avLst/>
          </a:prstGeom>
          <a:noFill/>
          <a:extLst>
            <a:ext uri="{909E8E84-426E-40dd-AFC4-6F175D3DCCD1}">
              <a14:hiddenFill xmlns:a14="http://schemas.microsoft.com/office/drawing/2010/main">
                <a:solidFill>
                  <a:srgbClr val="FFFFFF"/>
                </a:solidFill>
              </a14:hiddenFill>
            </a:ext>
          </a:extLst>
        </p:spPr>
      </p:pic>
      <p:sp>
        <p:nvSpPr>
          <p:cNvPr id="788487" name="Rectangle 7"/>
          <p:cNvSpPr>
            <a:spLocks noGrp="1" noChangeArrowheads="1"/>
          </p:cNvSpPr>
          <p:nvPr>
            <p:ph type="ctrTitle" sz="quarter"/>
          </p:nvPr>
        </p:nvSpPr>
        <p:spPr>
          <a:xfrm>
            <a:off x="611188" y="1089025"/>
            <a:ext cx="7831137" cy="2249488"/>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440" tIns="45720" rIns="91440" bIns="45720" anchor="b"/>
          <a:lstStyle>
            <a:lvl1pPr>
              <a:tabLst>
                <a:tab pos="673100" algn="l"/>
              </a:tabLst>
              <a:defRPr sz="4600">
                <a:solidFill>
                  <a:schemeClr val="bg1"/>
                </a:solidFill>
              </a:defRPr>
            </a:lvl1pPr>
          </a:lstStyle>
          <a:p>
            <a:pPr lvl="0"/>
            <a:r>
              <a:rPr lang="en-US" altLang="en-US" noProof="0" smtClean="0"/>
              <a:t>Click to edit Master title style</a:t>
            </a:r>
            <a:endParaRPr lang="fi-FI" altLang="en-US" noProof="0" smtClean="0"/>
          </a:p>
        </p:txBody>
      </p:sp>
      <p:sp>
        <p:nvSpPr>
          <p:cNvPr id="788488" name="Rectangle 8"/>
          <p:cNvSpPr>
            <a:spLocks noGrp="1" noChangeArrowheads="1"/>
          </p:cNvSpPr>
          <p:nvPr>
            <p:ph type="subTitle" sz="quarter" idx="1"/>
          </p:nvPr>
        </p:nvSpPr>
        <p:spPr>
          <a:xfrm>
            <a:off x="611188" y="3429000"/>
            <a:ext cx="7831137" cy="809625"/>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440" tIns="45720" rIns="91440" bIns="45720"/>
          <a:lstStyle>
            <a:lvl1pPr marL="0" indent="0">
              <a:lnSpc>
                <a:spcPct val="95000"/>
              </a:lnSpc>
              <a:spcBef>
                <a:spcPct val="0"/>
              </a:spcBef>
              <a:buFont typeface="Wingdings" pitchFamily="2" charset="2"/>
              <a:buNone/>
              <a:defRPr sz="2000">
                <a:solidFill>
                  <a:schemeClr val="bg1"/>
                </a:solidFill>
              </a:defRPr>
            </a:lvl1pPr>
          </a:lstStyle>
          <a:p>
            <a:pPr lvl="0"/>
            <a:r>
              <a:rPr lang="en-US" altLang="en-US" noProof="0" smtClean="0"/>
              <a:t>Click to edit Master subtitle style</a:t>
            </a:r>
            <a:endParaRPr lang="fi-FI" altLang="en-US"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1176727"/>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43725" y="277813"/>
            <a:ext cx="2200275" cy="56657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8138" y="277813"/>
            <a:ext cx="6453187" cy="5665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810"/>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2883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76531095"/>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20700" y="1711325"/>
            <a:ext cx="3973513" cy="4232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11325"/>
            <a:ext cx="3975100" cy="4232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9537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9542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74931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10631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21862882"/>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39001360"/>
      </p:ext>
    </p:extLst>
  </p:cSld>
  <p:clrMapOvr>
    <a:masterClrMapping/>
  </p:clrMapOvr>
  <p:hf hdr="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87458" name="Picture 2" descr="PP_uusi_alapalkki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126163"/>
            <a:ext cx="9144000" cy="731837"/>
          </a:xfrm>
          <a:prstGeom prst="rect">
            <a:avLst/>
          </a:prstGeom>
          <a:noFill/>
          <a:extLst>
            <a:ext uri="{909E8E84-426E-40dd-AFC4-6F175D3DCCD1}">
              <a14:hiddenFill xmlns:a14="http://schemas.microsoft.com/office/drawing/2010/main">
                <a:solidFill>
                  <a:srgbClr val="FFFFFF"/>
                </a:solidFill>
              </a14:hiddenFill>
            </a:ext>
          </a:extLst>
        </p:spPr>
      </p:pic>
      <p:pic>
        <p:nvPicPr>
          <p:cNvPr id="787459" name="Picture 3" descr="VAISALA_Logo_Negative copy"/>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910513" y="6405563"/>
            <a:ext cx="881062" cy="241300"/>
          </a:xfrm>
          <a:prstGeom prst="rect">
            <a:avLst/>
          </a:prstGeom>
          <a:noFill/>
          <a:extLst>
            <a:ext uri="{909E8E84-426E-40dd-AFC4-6F175D3DCCD1}">
              <a14:hiddenFill xmlns:a14="http://schemas.microsoft.com/office/drawing/2010/main">
                <a:solidFill>
                  <a:srgbClr val="FFFFFF"/>
                </a:solidFill>
              </a14:hiddenFill>
            </a:ext>
          </a:extLst>
        </p:spPr>
      </p:pic>
      <p:sp>
        <p:nvSpPr>
          <p:cNvPr id="787460" name="Rectangle 4"/>
          <p:cNvSpPr>
            <a:spLocks noGrp="1" noChangeArrowheads="1"/>
          </p:cNvSpPr>
          <p:nvPr>
            <p:ph type="title"/>
          </p:nvPr>
        </p:nvSpPr>
        <p:spPr bwMode="auto">
          <a:xfrm>
            <a:off x="338138" y="277813"/>
            <a:ext cx="8805862" cy="1293812"/>
          </a:xfrm>
          <a:prstGeom prst="rect">
            <a:avLst/>
          </a:prstGeom>
          <a:noFill/>
          <a:ln>
            <a:noFill/>
          </a:ln>
          <a:effectLst/>
          <a:extLst>
            <a:ext uri="{909E8E84-426E-40dd-AFC4-6F175D3DCCD1}">
              <a14:hiddenFill xmlns:a14="http://schemas.microsoft.com/office/drawing/2010/main">
                <a:solidFill>
                  <a:srgbClr val="27529A"/>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0000" tIns="180000" rIns="180000" bIns="72000" numCol="1" anchor="t" anchorCtr="0" compatLnSpc="1">
            <a:prstTxWarp prst="textNoShape">
              <a:avLst/>
            </a:prstTxWarp>
          </a:bodyPr>
          <a:lstStyle/>
          <a:p>
            <a:pPr lvl="0"/>
            <a:r>
              <a:rPr lang="en-US" altLang="en-US" smtClean="0"/>
              <a:t>Click to edit Master title style</a:t>
            </a:r>
          </a:p>
        </p:txBody>
      </p:sp>
      <p:sp>
        <p:nvSpPr>
          <p:cNvPr id="787461" name="Rectangle 5"/>
          <p:cNvSpPr>
            <a:spLocks noGrp="1" noChangeArrowheads="1"/>
          </p:cNvSpPr>
          <p:nvPr>
            <p:ph type="body" idx="1"/>
          </p:nvPr>
        </p:nvSpPr>
        <p:spPr bwMode="auto">
          <a:xfrm>
            <a:off x="520700" y="1711325"/>
            <a:ext cx="8101013" cy="4232275"/>
          </a:xfrm>
          <a:prstGeom prst="rect">
            <a:avLst/>
          </a:prstGeom>
          <a:noFill/>
          <a:ln>
            <a:noFill/>
          </a:ln>
          <a:effectLst/>
          <a:extLst>
            <a:ext uri="{909E8E84-426E-40dd-AFC4-6F175D3DCCD1}">
              <a14:hiddenFill xmlns:a14="http://schemas.microsoft.com/office/drawing/2010/main">
                <a:solidFill>
                  <a:srgbClr val="037C03"/>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87462" name="Text Box 6"/>
          <p:cNvSpPr txBox="1">
            <a:spLocks noChangeArrowheads="1"/>
          </p:cNvSpPr>
          <p:nvPr/>
        </p:nvSpPr>
        <p:spPr bwMode="auto">
          <a:xfrm>
            <a:off x="336550" y="6443663"/>
            <a:ext cx="3289300" cy="15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defTabSz="914400">
              <a:lnSpc>
                <a:spcPct val="130000"/>
              </a:lnSpc>
              <a:spcBef>
                <a:spcPct val="0"/>
              </a:spcBef>
            </a:pPr>
            <a:r>
              <a:rPr lang="en-US" altLang="en-US" sz="800" b="1">
                <a:solidFill>
                  <a:srgbClr val="FFFFFF"/>
                </a:solidFill>
                <a:latin typeface="Arial"/>
              </a:rPr>
              <a:t>Page </a:t>
            </a:r>
            <a:fld id="{D104A194-5614-4666-8F18-B61B51BEAB8F}" type="slidenum">
              <a:rPr lang="en-US" altLang="en-US" sz="800" b="1">
                <a:solidFill>
                  <a:srgbClr val="FFFFFF"/>
                </a:solidFill>
                <a:latin typeface="Arial"/>
              </a:rPr>
              <a:pPr defTabSz="914400">
                <a:lnSpc>
                  <a:spcPct val="130000"/>
                </a:lnSpc>
                <a:spcBef>
                  <a:spcPct val="0"/>
                </a:spcBef>
              </a:pPr>
              <a:t>‹#›</a:t>
            </a:fld>
            <a:r>
              <a:rPr lang="en-US" altLang="en-US" sz="800" b="1">
                <a:solidFill>
                  <a:srgbClr val="FFFFFF"/>
                </a:solidFill>
                <a:latin typeface="Arial"/>
              </a:rPr>
              <a:t> / date / name / Internal use / ©Vaisala </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fontAlgn="base" hangingPunct="1">
        <a:lnSpc>
          <a:spcPct val="90000"/>
        </a:lnSpc>
        <a:spcBef>
          <a:spcPct val="0"/>
        </a:spcBef>
        <a:spcAft>
          <a:spcPct val="0"/>
        </a:spcAft>
        <a:defRPr sz="3500" b="1">
          <a:solidFill>
            <a:schemeClr val="tx2"/>
          </a:solidFill>
          <a:latin typeface="+mj-lt"/>
          <a:ea typeface="+mj-ea"/>
          <a:cs typeface="+mj-cs"/>
        </a:defRPr>
      </a:lvl1pPr>
      <a:lvl2pPr algn="l" rtl="0" eaLnBrk="1" fontAlgn="base" hangingPunct="1">
        <a:lnSpc>
          <a:spcPct val="90000"/>
        </a:lnSpc>
        <a:spcBef>
          <a:spcPct val="0"/>
        </a:spcBef>
        <a:spcAft>
          <a:spcPct val="0"/>
        </a:spcAft>
        <a:defRPr sz="3500" b="1">
          <a:solidFill>
            <a:schemeClr val="tx2"/>
          </a:solidFill>
          <a:latin typeface="Arial" charset="0"/>
        </a:defRPr>
      </a:lvl2pPr>
      <a:lvl3pPr algn="l" rtl="0" eaLnBrk="1" fontAlgn="base" hangingPunct="1">
        <a:lnSpc>
          <a:spcPct val="90000"/>
        </a:lnSpc>
        <a:spcBef>
          <a:spcPct val="0"/>
        </a:spcBef>
        <a:spcAft>
          <a:spcPct val="0"/>
        </a:spcAft>
        <a:defRPr sz="3500" b="1">
          <a:solidFill>
            <a:schemeClr val="tx2"/>
          </a:solidFill>
          <a:latin typeface="Arial" charset="0"/>
        </a:defRPr>
      </a:lvl3pPr>
      <a:lvl4pPr algn="l" rtl="0" eaLnBrk="1" fontAlgn="base" hangingPunct="1">
        <a:lnSpc>
          <a:spcPct val="90000"/>
        </a:lnSpc>
        <a:spcBef>
          <a:spcPct val="0"/>
        </a:spcBef>
        <a:spcAft>
          <a:spcPct val="0"/>
        </a:spcAft>
        <a:defRPr sz="3500" b="1">
          <a:solidFill>
            <a:schemeClr val="tx2"/>
          </a:solidFill>
          <a:latin typeface="Arial" charset="0"/>
        </a:defRPr>
      </a:lvl4pPr>
      <a:lvl5pPr algn="l" rtl="0" eaLnBrk="1" fontAlgn="base" hangingPunct="1">
        <a:lnSpc>
          <a:spcPct val="90000"/>
        </a:lnSpc>
        <a:spcBef>
          <a:spcPct val="0"/>
        </a:spcBef>
        <a:spcAft>
          <a:spcPct val="0"/>
        </a:spcAft>
        <a:defRPr sz="3500" b="1">
          <a:solidFill>
            <a:schemeClr val="tx2"/>
          </a:solidFill>
          <a:latin typeface="Arial" charset="0"/>
        </a:defRPr>
      </a:lvl5pPr>
      <a:lvl6pPr marL="457200" algn="l" rtl="0" eaLnBrk="1" fontAlgn="base" hangingPunct="1">
        <a:lnSpc>
          <a:spcPct val="90000"/>
        </a:lnSpc>
        <a:spcBef>
          <a:spcPct val="0"/>
        </a:spcBef>
        <a:spcAft>
          <a:spcPct val="0"/>
        </a:spcAft>
        <a:defRPr sz="3500" b="1">
          <a:solidFill>
            <a:schemeClr val="tx2"/>
          </a:solidFill>
          <a:latin typeface="Arial" charset="0"/>
        </a:defRPr>
      </a:lvl6pPr>
      <a:lvl7pPr marL="914400" algn="l" rtl="0" eaLnBrk="1" fontAlgn="base" hangingPunct="1">
        <a:lnSpc>
          <a:spcPct val="90000"/>
        </a:lnSpc>
        <a:spcBef>
          <a:spcPct val="0"/>
        </a:spcBef>
        <a:spcAft>
          <a:spcPct val="0"/>
        </a:spcAft>
        <a:defRPr sz="3500" b="1">
          <a:solidFill>
            <a:schemeClr val="tx2"/>
          </a:solidFill>
          <a:latin typeface="Arial" charset="0"/>
        </a:defRPr>
      </a:lvl7pPr>
      <a:lvl8pPr marL="1371600" algn="l" rtl="0" eaLnBrk="1" fontAlgn="base" hangingPunct="1">
        <a:lnSpc>
          <a:spcPct val="90000"/>
        </a:lnSpc>
        <a:spcBef>
          <a:spcPct val="0"/>
        </a:spcBef>
        <a:spcAft>
          <a:spcPct val="0"/>
        </a:spcAft>
        <a:defRPr sz="3500" b="1">
          <a:solidFill>
            <a:schemeClr val="tx2"/>
          </a:solidFill>
          <a:latin typeface="Arial" charset="0"/>
        </a:defRPr>
      </a:lvl8pPr>
      <a:lvl9pPr marL="1828800" algn="l" rtl="0" eaLnBrk="1" fontAlgn="base" hangingPunct="1">
        <a:lnSpc>
          <a:spcPct val="90000"/>
        </a:lnSpc>
        <a:spcBef>
          <a:spcPct val="0"/>
        </a:spcBef>
        <a:spcAft>
          <a:spcPct val="0"/>
        </a:spcAft>
        <a:defRPr sz="3500" b="1">
          <a:solidFill>
            <a:schemeClr val="tx2"/>
          </a:solidFill>
          <a:latin typeface="Arial" charset="0"/>
        </a:defRPr>
      </a:lvl9pPr>
    </p:titleStyle>
    <p:bodyStyle>
      <a:lvl1pPr marL="180975" indent="-180975" algn="l" rtl="0" eaLnBrk="1" fontAlgn="base" hangingPunct="1">
        <a:spcBef>
          <a:spcPct val="20000"/>
        </a:spcBef>
        <a:spcAft>
          <a:spcPct val="0"/>
        </a:spcAft>
        <a:buClr>
          <a:schemeClr val="hlink"/>
        </a:buClr>
        <a:buFont typeface="Wingdings" pitchFamily="2" charset="2"/>
        <a:buChar char="§"/>
        <a:defRPr sz="2300">
          <a:solidFill>
            <a:srgbClr val="4C4C4C"/>
          </a:solidFill>
          <a:latin typeface="+mn-lt"/>
          <a:ea typeface="+mn-ea"/>
          <a:cs typeface="+mn-cs"/>
        </a:defRPr>
      </a:lvl1pPr>
      <a:lvl2pPr marL="625475" indent="-180975" algn="l" rtl="0" eaLnBrk="1" fontAlgn="base" hangingPunct="1">
        <a:spcBef>
          <a:spcPct val="20000"/>
        </a:spcBef>
        <a:spcAft>
          <a:spcPct val="0"/>
        </a:spcAft>
        <a:buClr>
          <a:schemeClr val="hlink"/>
        </a:buClr>
        <a:buFont typeface="Wingdings" pitchFamily="2" charset="2"/>
        <a:buChar char="§"/>
        <a:defRPr sz="2000">
          <a:solidFill>
            <a:srgbClr val="4C4C4C"/>
          </a:solidFill>
          <a:latin typeface="+mn-lt"/>
        </a:defRPr>
      </a:lvl2pPr>
      <a:lvl3pPr marL="1079500" indent="-180975" algn="l" rtl="0" eaLnBrk="1" fontAlgn="base" hangingPunct="1">
        <a:spcBef>
          <a:spcPct val="20000"/>
        </a:spcBef>
        <a:spcAft>
          <a:spcPct val="0"/>
        </a:spcAft>
        <a:buClr>
          <a:schemeClr val="hlink"/>
        </a:buClr>
        <a:buFont typeface="Times New Roman" pitchFamily="18" charset="0"/>
        <a:buChar char="–"/>
        <a:defRPr sz="2000">
          <a:solidFill>
            <a:srgbClr val="4C4C4C"/>
          </a:solidFill>
          <a:latin typeface="+mn-lt"/>
        </a:defRPr>
      </a:lvl3pPr>
      <a:lvl4pPr marL="1449388" indent="-190500" algn="l" rtl="0" eaLnBrk="1" fontAlgn="base" hangingPunct="1">
        <a:spcBef>
          <a:spcPct val="20000"/>
        </a:spcBef>
        <a:spcAft>
          <a:spcPct val="0"/>
        </a:spcAft>
        <a:buClr>
          <a:schemeClr val="hlink"/>
        </a:buClr>
        <a:buFont typeface="Times New Roman" pitchFamily="18" charset="0"/>
        <a:buChar char="–"/>
        <a:defRPr sz="1700">
          <a:solidFill>
            <a:srgbClr val="4C4C4C"/>
          </a:solidFill>
          <a:latin typeface="+mn-lt"/>
        </a:defRPr>
      </a:lvl4pPr>
      <a:lvl5pPr marL="18192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5pPr>
      <a:lvl6pPr marL="22764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6pPr>
      <a:lvl7pPr marL="27336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7pPr>
      <a:lvl8pPr marL="31908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8pPr>
      <a:lvl9pPr marL="36480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5"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352763" y="951827"/>
            <a:ext cx="8614251" cy="2249488"/>
          </a:xfrm>
        </p:spPr>
        <p:txBody>
          <a:bodyPr/>
          <a:lstStyle/>
          <a:p>
            <a:r>
              <a:rPr lang="en-US" sz="4800" dirty="0" smtClean="0"/>
              <a:t>Lightning</a:t>
            </a:r>
            <a:r>
              <a:rPr lang="en-US" sz="4800" dirty="0"/>
              <a:t>:</a:t>
            </a:r>
            <a:r>
              <a:rPr lang="en-US" sz="4800" dirty="0" smtClean="0"/>
              <a:t> Economic Impact and Data Sources</a:t>
            </a:r>
            <a:br>
              <a:rPr lang="en-US" sz="4800" dirty="0" smtClean="0"/>
            </a:br>
            <a:r>
              <a:rPr lang="en-US" sz="2000" dirty="0" smtClean="0"/>
              <a:t/>
            </a:r>
            <a:br>
              <a:rPr lang="en-US" sz="2000" dirty="0" smtClean="0"/>
            </a:br>
            <a:r>
              <a:rPr lang="en-US" sz="2000" dirty="0" smtClean="0"/>
              <a:t>AMS Capitol Hill Briefing</a:t>
            </a:r>
            <a:br>
              <a:rPr lang="en-US" sz="2000" dirty="0" smtClean="0"/>
            </a:br>
            <a:r>
              <a:rPr lang="en-US" sz="2000" dirty="0" smtClean="0"/>
              <a:t>Washington, D. C., November 20, 2014</a:t>
            </a:r>
            <a:endParaRPr lang="en-US" sz="4800" dirty="0"/>
          </a:p>
        </p:txBody>
      </p:sp>
      <p:sp>
        <p:nvSpPr>
          <p:cNvPr id="3" name="Subtitle 2"/>
          <p:cNvSpPr>
            <a:spLocks noGrp="1"/>
          </p:cNvSpPr>
          <p:nvPr>
            <p:ph type="subTitle" sz="quarter" idx="1"/>
          </p:nvPr>
        </p:nvSpPr>
        <p:spPr>
          <a:xfrm>
            <a:off x="350651" y="3491432"/>
            <a:ext cx="7831137" cy="572693"/>
          </a:xfrm>
        </p:spPr>
        <p:txBody>
          <a:bodyPr/>
          <a:lstStyle/>
          <a:p>
            <a:r>
              <a:rPr lang="en-US" dirty="0" smtClean="0"/>
              <a:t>Amitabh Nag, Ph.D.</a:t>
            </a:r>
          </a:p>
          <a:p>
            <a:r>
              <a:rPr lang="en-US" dirty="0" smtClean="0"/>
              <a:t>Scientist, </a:t>
            </a:r>
            <a:r>
              <a:rPr lang="en-US" dirty="0" err="1" smtClean="0"/>
              <a:t>Vaisala</a:t>
            </a:r>
            <a:r>
              <a:rPr lang="en-US" dirty="0" smtClean="0"/>
              <a:t> Inc., Boulder, Colorado</a:t>
            </a:r>
          </a:p>
        </p:txBody>
      </p:sp>
    </p:spTree>
    <p:extLst>
      <p:ext uri="{BB962C8B-B14F-4D97-AF65-F5344CB8AC3E}">
        <p14:creationId xmlns:p14="http://schemas.microsoft.com/office/powerpoint/2010/main" val="238084029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3"/>
          <p:cNvGrpSpPr/>
          <p:nvPr/>
        </p:nvGrpSpPr>
        <p:grpSpPr>
          <a:xfrm>
            <a:off x="674418" y="2247262"/>
            <a:ext cx="7843923" cy="4293433"/>
            <a:chOff x="3633272" y="1930403"/>
            <a:chExt cx="5475187" cy="3086606"/>
          </a:xfrm>
        </p:grpSpPr>
        <p:pic>
          <p:nvPicPr>
            <p:cNvPr id="8" name="Picture 7" descr="Ltg_spect02_b"/>
            <p:cNvPicPr>
              <a:picLocks noChangeAspect="1" noChangeArrowheads="1"/>
            </p:cNvPicPr>
            <p:nvPr/>
          </p:nvPicPr>
          <p:blipFill>
            <a:blip r:embed="rId3" cstate="print">
              <a:extLst>
                <a:ext uri="{28A0092B-C50C-407E-A947-70E740481C1C}">
                  <a14:useLocalDpi xmlns:a14="http://schemas.microsoft.com/office/drawing/2010/main" val="0"/>
                </a:ext>
              </a:extLst>
            </a:blip>
            <a:srcRect l="311" r="623" b="6122"/>
            <a:stretch>
              <a:fillRect/>
            </a:stretch>
          </p:blipFill>
          <p:spPr bwMode="auto">
            <a:xfrm>
              <a:off x="3633272" y="1930403"/>
              <a:ext cx="5475187" cy="308660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9" name="Picture 3"/>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8210435" y="1943451"/>
              <a:ext cx="441814" cy="2822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Straight Arrow Connector 9"/>
            <p:cNvCxnSpPr/>
            <p:nvPr/>
          </p:nvCxnSpPr>
          <p:spPr>
            <a:xfrm flipV="1">
              <a:off x="8335780" y="2225687"/>
              <a:ext cx="4082" cy="180426"/>
            </a:xfrm>
            <a:prstGeom prst="straightConnector1">
              <a:avLst/>
            </a:prstGeom>
            <a:ln w="12700">
              <a:solidFill>
                <a:schemeClr val="tx1">
                  <a:lumMod val="85000"/>
                  <a:lumOff val="15000"/>
                </a:schemeClr>
              </a:solidFill>
              <a:tailEnd type="stealth"/>
            </a:ln>
          </p:spPr>
          <p:style>
            <a:lnRef idx="1">
              <a:schemeClr val="dk1"/>
            </a:lnRef>
            <a:fillRef idx="0">
              <a:schemeClr val="dk1"/>
            </a:fillRef>
            <a:effectRef idx="0">
              <a:schemeClr val="dk1"/>
            </a:effectRef>
            <a:fontRef idx="minor">
              <a:schemeClr val="tx1"/>
            </a:fontRef>
          </p:style>
        </p:cxnSp>
        <p:sp>
          <p:nvSpPr>
            <p:cNvPr id="2" name="TextBox 1"/>
            <p:cNvSpPr txBox="1"/>
            <p:nvPr/>
          </p:nvSpPr>
          <p:spPr>
            <a:xfrm>
              <a:off x="7954332" y="2244273"/>
              <a:ext cx="474534" cy="177012"/>
            </a:xfrm>
            <a:prstGeom prst="rect">
              <a:avLst/>
            </a:prstGeom>
            <a:noFill/>
          </p:spPr>
          <p:txBody>
            <a:bodyPr wrap="square" rtlCol="0">
              <a:spAutoFit/>
            </a:bodyPr>
            <a:lstStyle/>
            <a:p>
              <a:pPr defTabSz="914400"/>
              <a:r>
                <a:rPr lang="en-US" sz="1000" b="1" dirty="0">
                  <a:solidFill>
                    <a:srgbClr val="000000">
                      <a:lumMod val="75000"/>
                      <a:lumOff val="25000"/>
                    </a:srgbClr>
                  </a:solidFill>
                  <a:latin typeface="Arial"/>
                </a:rPr>
                <a:t>Optical</a:t>
              </a:r>
            </a:p>
          </p:txBody>
        </p:sp>
        <p:cxnSp>
          <p:nvCxnSpPr>
            <p:cNvPr id="11" name="Straight Arrow Connector 10"/>
            <p:cNvCxnSpPr/>
            <p:nvPr/>
          </p:nvCxnSpPr>
          <p:spPr>
            <a:xfrm flipV="1">
              <a:off x="8451438" y="2221605"/>
              <a:ext cx="4082" cy="180426"/>
            </a:xfrm>
            <a:prstGeom prst="straightConnector1">
              <a:avLst/>
            </a:prstGeom>
            <a:ln w="12700">
              <a:solidFill>
                <a:schemeClr val="tx1">
                  <a:lumMod val="85000"/>
                  <a:lumOff val="15000"/>
                </a:schemeClr>
              </a:solidFill>
              <a:tailEnd type="stealth"/>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8349055" y="1960947"/>
              <a:ext cx="678877" cy="161886"/>
            </a:xfrm>
            <a:prstGeom prst="rect">
              <a:avLst/>
            </a:prstGeom>
            <a:noFill/>
          </p:spPr>
          <p:txBody>
            <a:bodyPr wrap="none" rtlCol="0">
              <a:spAutoFit/>
            </a:bodyPr>
            <a:lstStyle/>
            <a:p>
              <a:pPr defTabSz="914400"/>
              <a:r>
                <a:rPr lang="en-US" sz="1000" b="1" dirty="0">
                  <a:solidFill>
                    <a:srgbClr val="000000">
                      <a:lumMod val="75000"/>
                      <a:lumOff val="25000"/>
                    </a:srgbClr>
                  </a:solidFill>
                  <a:latin typeface="Arial"/>
                </a:rPr>
                <a:t>Optical Sensor</a:t>
              </a:r>
            </a:p>
          </p:txBody>
        </p:sp>
      </p:grpSp>
      <p:sp>
        <p:nvSpPr>
          <p:cNvPr id="17" name="Title 1"/>
          <p:cNvSpPr>
            <a:spLocks noGrp="1"/>
          </p:cNvSpPr>
          <p:nvPr>
            <p:ph type="title"/>
          </p:nvPr>
        </p:nvSpPr>
        <p:spPr>
          <a:xfrm>
            <a:off x="338138" y="277813"/>
            <a:ext cx="8805862" cy="1293812"/>
          </a:xfrm>
        </p:spPr>
        <p:txBody>
          <a:bodyPr/>
          <a:lstStyle/>
          <a:p>
            <a:r>
              <a:rPr lang="en-US" sz="3600" dirty="0"/>
              <a:t>Modern Lightning Locating Systems</a:t>
            </a:r>
          </a:p>
        </p:txBody>
      </p:sp>
      <p:sp>
        <p:nvSpPr>
          <p:cNvPr id="14"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10</a:t>
            </a:fld>
            <a:endParaRPr lang="en-US" sz="1400" dirty="0">
              <a:solidFill>
                <a:srgbClr val="000000">
                  <a:lumMod val="50000"/>
                  <a:lumOff val="50000"/>
                </a:srgbClr>
              </a:solidFill>
              <a:latin typeface="Calibri" panose="020F0502020204030204" pitchFamily="34" charset="0"/>
            </a:endParaRPr>
          </a:p>
        </p:txBody>
      </p:sp>
      <p:sp>
        <p:nvSpPr>
          <p:cNvPr id="3" name="Rectangle 2"/>
          <p:cNvSpPr/>
          <p:nvPr/>
        </p:nvSpPr>
        <p:spPr>
          <a:xfrm>
            <a:off x="199630" y="1018069"/>
            <a:ext cx="8755060" cy="1172629"/>
          </a:xfrm>
          <a:prstGeom prst="rect">
            <a:avLst/>
          </a:prstGeom>
        </p:spPr>
        <p:txBody>
          <a:bodyPr wrap="square">
            <a:spAutoFit/>
          </a:bodyPr>
          <a:lstStyle/>
          <a:p>
            <a:pPr marL="266700" indent="-180975" defTabSz="914400" fontAlgn="base">
              <a:spcBef>
                <a:spcPct val="20000"/>
              </a:spcBef>
              <a:spcAft>
                <a:spcPct val="0"/>
              </a:spcAft>
              <a:buClr>
                <a:srgbClr val="D15B05"/>
              </a:buClr>
              <a:buFont typeface="Wingdings" pitchFamily="2" charset="2"/>
              <a:buChar char="§"/>
            </a:pPr>
            <a:r>
              <a:rPr lang="en-US" sz="1500" dirty="0">
                <a:solidFill>
                  <a:srgbClr val="4C4C4C"/>
                </a:solidFill>
                <a:latin typeface="Arial"/>
              </a:rPr>
              <a:t>Lightning discharges may have durations of a second or more and individual processes within a particular discharge may last from a </a:t>
            </a:r>
            <a:r>
              <a:rPr lang="en-US" sz="1500" dirty="0">
                <a:solidFill>
                  <a:srgbClr val="0000FF"/>
                </a:solidFill>
                <a:latin typeface="Arial"/>
              </a:rPr>
              <a:t>few hundred milliseconds to a few microseconds or less</a:t>
            </a:r>
            <a:r>
              <a:rPr lang="en-US" sz="1500" dirty="0">
                <a:solidFill>
                  <a:srgbClr val="4C4C4C"/>
                </a:solidFill>
                <a:latin typeface="Arial"/>
              </a:rPr>
              <a:t>. </a:t>
            </a:r>
          </a:p>
          <a:p>
            <a:pPr marL="266700" indent="-180975" defTabSz="914400" fontAlgn="base">
              <a:spcBef>
                <a:spcPct val="20000"/>
              </a:spcBef>
              <a:spcAft>
                <a:spcPct val="0"/>
              </a:spcAft>
              <a:buClr>
                <a:srgbClr val="D15B05"/>
              </a:buClr>
              <a:buFont typeface="Wingdings" pitchFamily="2" charset="2"/>
              <a:buChar char="§"/>
            </a:pPr>
            <a:endParaRPr lang="en-US" sz="600" dirty="0">
              <a:solidFill>
                <a:srgbClr val="4C4C4C"/>
              </a:solidFill>
              <a:latin typeface="Arial"/>
            </a:endParaRPr>
          </a:p>
          <a:p>
            <a:pPr marL="266700" indent="-180975" defTabSz="914400" fontAlgn="base">
              <a:spcBef>
                <a:spcPct val="20000"/>
              </a:spcBef>
              <a:spcAft>
                <a:spcPct val="0"/>
              </a:spcAft>
              <a:buClr>
                <a:srgbClr val="D15B05"/>
              </a:buClr>
              <a:buFont typeface="Wingdings" pitchFamily="2" charset="2"/>
              <a:buChar char="§"/>
            </a:pPr>
            <a:r>
              <a:rPr lang="en-US" sz="1500" dirty="0">
                <a:solidFill>
                  <a:srgbClr val="4C4C4C"/>
                </a:solidFill>
                <a:latin typeface="Arial"/>
              </a:rPr>
              <a:t>These processes produce electromagnetic signatures in the range from a </a:t>
            </a:r>
            <a:r>
              <a:rPr lang="en-US" sz="1500" dirty="0">
                <a:solidFill>
                  <a:srgbClr val="0000FF"/>
                </a:solidFill>
                <a:latin typeface="Arial"/>
              </a:rPr>
              <a:t>few hertz (long continuing currents) to 10</a:t>
            </a:r>
            <a:r>
              <a:rPr lang="en-US" sz="1500" baseline="30000" dirty="0">
                <a:solidFill>
                  <a:srgbClr val="0000FF"/>
                </a:solidFill>
                <a:latin typeface="Arial"/>
              </a:rPr>
              <a:t>20</a:t>
            </a:r>
            <a:r>
              <a:rPr lang="en-US" sz="1500" dirty="0">
                <a:solidFill>
                  <a:srgbClr val="0000FF"/>
                </a:solidFill>
                <a:latin typeface="Arial"/>
              </a:rPr>
              <a:t> Hz (hard x-rays) </a:t>
            </a:r>
            <a:r>
              <a:rPr lang="en-US" sz="1500" dirty="0">
                <a:solidFill>
                  <a:srgbClr val="4C4C4C"/>
                </a:solidFill>
                <a:latin typeface="Arial"/>
              </a:rPr>
              <a:t>[</a:t>
            </a:r>
            <a:r>
              <a:rPr lang="en-US" sz="1500" dirty="0" err="1">
                <a:solidFill>
                  <a:srgbClr val="4C4C4C"/>
                </a:solidFill>
                <a:latin typeface="Arial"/>
              </a:rPr>
              <a:t>Rakov</a:t>
            </a:r>
            <a:r>
              <a:rPr lang="en-US" sz="1500" dirty="0">
                <a:solidFill>
                  <a:srgbClr val="4C4C4C"/>
                </a:solidFill>
                <a:latin typeface="Arial"/>
              </a:rPr>
              <a:t>, 2008]. </a:t>
            </a:r>
          </a:p>
        </p:txBody>
      </p:sp>
    </p:spTree>
    <p:extLst>
      <p:ext uri="{BB962C8B-B14F-4D97-AF65-F5344CB8AC3E}">
        <p14:creationId xmlns:p14="http://schemas.microsoft.com/office/powerpoint/2010/main" val="276743792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3"/>
          <p:cNvSpPr txBox="1">
            <a:spLocks noChangeArrowheads="1"/>
          </p:cNvSpPr>
          <p:nvPr/>
        </p:nvSpPr>
        <p:spPr>
          <a:xfrm>
            <a:off x="75895" y="1076255"/>
            <a:ext cx="8973910" cy="5483140"/>
          </a:xfrm>
          <a:prstGeom prst="rect">
            <a:avLst/>
          </a:prstGeom>
        </p:spPr>
        <p:txBody>
          <a:bodyPr/>
          <a:lstStyle>
            <a:lvl1pPr marL="180975" indent="-180975" algn="l" rtl="0" eaLnBrk="1" fontAlgn="base" hangingPunct="1">
              <a:spcBef>
                <a:spcPct val="20000"/>
              </a:spcBef>
              <a:spcAft>
                <a:spcPct val="0"/>
              </a:spcAft>
              <a:buClr>
                <a:schemeClr val="hlink"/>
              </a:buClr>
              <a:buFont typeface="Wingdings" pitchFamily="2" charset="2"/>
              <a:buChar char="§"/>
              <a:defRPr sz="2300">
                <a:solidFill>
                  <a:srgbClr val="4C4C4C"/>
                </a:solidFill>
                <a:latin typeface="+mn-lt"/>
                <a:ea typeface="+mn-ea"/>
                <a:cs typeface="+mn-cs"/>
              </a:defRPr>
            </a:lvl1pPr>
            <a:lvl2pPr marL="625475" indent="-180975" algn="l" rtl="0" eaLnBrk="1" fontAlgn="base" hangingPunct="1">
              <a:spcBef>
                <a:spcPct val="20000"/>
              </a:spcBef>
              <a:spcAft>
                <a:spcPct val="0"/>
              </a:spcAft>
              <a:buClr>
                <a:schemeClr val="hlink"/>
              </a:buClr>
              <a:buFont typeface="Wingdings" pitchFamily="2" charset="2"/>
              <a:buChar char="§"/>
              <a:defRPr sz="2000">
                <a:solidFill>
                  <a:srgbClr val="4C4C4C"/>
                </a:solidFill>
                <a:latin typeface="+mn-lt"/>
              </a:defRPr>
            </a:lvl2pPr>
            <a:lvl3pPr marL="1079500" indent="-180975" algn="l" rtl="0" eaLnBrk="1" fontAlgn="base" hangingPunct="1">
              <a:spcBef>
                <a:spcPct val="20000"/>
              </a:spcBef>
              <a:spcAft>
                <a:spcPct val="0"/>
              </a:spcAft>
              <a:buClr>
                <a:schemeClr val="hlink"/>
              </a:buClr>
              <a:buFont typeface="Times New Roman" pitchFamily="18" charset="0"/>
              <a:buChar char="–"/>
              <a:defRPr sz="2000">
                <a:solidFill>
                  <a:srgbClr val="4C4C4C"/>
                </a:solidFill>
                <a:latin typeface="+mn-lt"/>
              </a:defRPr>
            </a:lvl3pPr>
            <a:lvl4pPr marL="1449388" indent="-190500" algn="l" rtl="0" eaLnBrk="1" fontAlgn="base" hangingPunct="1">
              <a:spcBef>
                <a:spcPct val="20000"/>
              </a:spcBef>
              <a:spcAft>
                <a:spcPct val="0"/>
              </a:spcAft>
              <a:buClr>
                <a:schemeClr val="hlink"/>
              </a:buClr>
              <a:buFont typeface="Times New Roman" pitchFamily="18" charset="0"/>
              <a:buChar char="–"/>
              <a:defRPr sz="1700">
                <a:solidFill>
                  <a:srgbClr val="4C4C4C"/>
                </a:solidFill>
                <a:latin typeface="+mn-lt"/>
              </a:defRPr>
            </a:lvl4pPr>
            <a:lvl5pPr marL="18192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5pPr>
            <a:lvl6pPr marL="22764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6pPr>
            <a:lvl7pPr marL="27336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7pPr>
            <a:lvl8pPr marL="31908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8pPr>
            <a:lvl9pPr marL="36480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9pPr>
          </a:lstStyle>
          <a:p>
            <a:pPr marL="266700" lvl="1" indent="-266700" defTabSz="914400">
              <a:buClr>
                <a:srgbClr val="D15B05"/>
              </a:buClr>
            </a:pPr>
            <a:r>
              <a:rPr lang="en-US" sz="1800" b="1" dirty="0">
                <a:latin typeface="Arial"/>
              </a:rPr>
              <a:t>Ground Based LLSs</a:t>
            </a:r>
          </a:p>
          <a:p>
            <a:pPr marL="914400" lvl="2" indent="-231775" algn="just" defTabSz="914400">
              <a:buClrTx/>
            </a:pPr>
            <a:endParaRPr lang="en-US" sz="500" dirty="0" smtClean="0">
              <a:solidFill>
                <a:srgbClr val="000000"/>
              </a:solidFill>
              <a:latin typeface="Arial"/>
            </a:endParaRPr>
          </a:p>
          <a:p>
            <a:pPr marL="858838" lvl="2" indent="-342900" algn="just" defTabSz="914400">
              <a:buClr>
                <a:srgbClr val="C95B05"/>
              </a:buClr>
              <a:buFont typeface="Courier New" panose="02070309020205020404" pitchFamily="49" charset="0"/>
              <a:buChar char="o"/>
            </a:pPr>
            <a:r>
              <a:rPr lang="en-US" sz="1600" dirty="0">
                <a:latin typeface="Arial"/>
              </a:rPr>
              <a:t>Typically a network of a minimum </a:t>
            </a:r>
            <a:r>
              <a:rPr lang="en-US" sz="1600" dirty="0">
                <a:solidFill>
                  <a:srgbClr val="0000FF"/>
                </a:solidFill>
                <a:latin typeface="Arial"/>
              </a:rPr>
              <a:t>of 4 to 5 sensors </a:t>
            </a:r>
            <a:r>
              <a:rPr lang="en-US" sz="1600" dirty="0">
                <a:latin typeface="Arial"/>
              </a:rPr>
              <a:t>and a </a:t>
            </a:r>
            <a:r>
              <a:rPr lang="en-US" sz="1600" dirty="0">
                <a:solidFill>
                  <a:srgbClr val="0000FF"/>
                </a:solidFill>
                <a:latin typeface="Arial"/>
              </a:rPr>
              <a:t>central processor</a:t>
            </a:r>
            <a:r>
              <a:rPr lang="en-US" sz="1600" dirty="0">
                <a:latin typeface="Arial"/>
              </a:rPr>
              <a:t>. </a:t>
            </a:r>
          </a:p>
          <a:p>
            <a:pPr marL="798513" lvl="2" indent="-282575" algn="just" defTabSz="914400">
              <a:buClr>
                <a:srgbClr val="C95B05"/>
              </a:buClr>
              <a:buFont typeface="Courier New" panose="02070309020205020404" pitchFamily="49" charset="0"/>
              <a:buChar char="o"/>
            </a:pPr>
            <a:endParaRPr lang="en-US" sz="800" dirty="0">
              <a:latin typeface="Arial"/>
            </a:endParaRPr>
          </a:p>
          <a:p>
            <a:pPr marL="858838" lvl="2" indent="-342900" algn="just" defTabSz="914400">
              <a:buClr>
                <a:srgbClr val="C95B05"/>
              </a:buClr>
              <a:buFont typeface="Courier New" panose="02070309020205020404" pitchFamily="49" charset="0"/>
              <a:buChar char="o"/>
            </a:pPr>
            <a:r>
              <a:rPr lang="en-US" sz="1600" dirty="0">
                <a:latin typeface="Arial"/>
              </a:rPr>
              <a:t>Each sensor, operating in a part of the ELF to VHF range, measures the EM signal produced by a lightning process (or event) and sends back key information to the central processor.</a:t>
            </a:r>
          </a:p>
          <a:p>
            <a:pPr marL="798513" lvl="2" indent="-282575" algn="just" defTabSz="914400">
              <a:buClr>
                <a:srgbClr val="C95B05"/>
              </a:buClr>
              <a:buFont typeface="Courier New" panose="02070309020205020404" pitchFamily="49" charset="0"/>
              <a:buChar char="o"/>
            </a:pPr>
            <a:endParaRPr lang="en-US" sz="800" dirty="0">
              <a:latin typeface="Arial"/>
            </a:endParaRPr>
          </a:p>
          <a:p>
            <a:pPr marL="858838" lvl="2" indent="-342900" algn="just" defTabSz="914400">
              <a:buClr>
                <a:srgbClr val="C95B05"/>
              </a:buClr>
              <a:buFont typeface="Courier New" panose="02070309020205020404" pitchFamily="49" charset="0"/>
              <a:buChar char="o"/>
            </a:pPr>
            <a:r>
              <a:rPr lang="en-US" sz="1600" dirty="0">
                <a:latin typeface="Arial"/>
              </a:rPr>
              <a:t>In the central processor, information from multiple sensors about the same lightning event along with one or more techniques can be used to </a:t>
            </a:r>
            <a:r>
              <a:rPr lang="en-US" sz="1600" dirty="0" err="1">
                <a:latin typeface="Arial"/>
              </a:rPr>
              <a:t>geolocate</a:t>
            </a:r>
            <a:r>
              <a:rPr lang="en-US" sz="1600" dirty="0">
                <a:latin typeface="Arial"/>
              </a:rPr>
              <a:t> the lightning event</a:t>
            </a:r>
            <a:r>
              <a:rPr lang="en-US" sz="1600" dirty="0" smtClean="0">
                <a:latin typeface="Arial"/>
              </a:rPr>
              <a:t>.</a:t>
            </a:r>
            <a:endParaRPr lang="en-US" sz="1600" dirty="0">
              <a:latin typeface="Arial"/>
            </a:endParaRPr>
          </a:p>
          <a:p>
            <a:pPr marL="858838" lvl="2" indent="-342900" algn="just" defTabSz="914400">
              <a:buClrTx/>
              <a:buFont typeface="Courier New" panose="02070309020205020404" pitchFamily="49" charset="0"/>
              <a:buChar char="o"/>
            </a:pPr>
            <a:endParaRPr lang="en-US" sz="1500" dirty="0">
              <a:latin typeface="Arial"/>
            </a:endParaRPr>
          </a:p>
          <a:p>
            <a:pPr marL="266700" lvl="1" indent="-266700" defTabSz="914400">
              <a:buClr>
                <a:srgbClr val="D15B05"/>
              </a:buClr>
            </a:pPr>
            <a:r>
              <a:rPr lang="en-US" sz="1800" b="1" dirty="0">
                <a:latin typeface="Arial"/>
              </a:rPr>
              <a:t>Satellite Based LLSs</a:t>
            </a:r>
          </a:p>
          <a:p>
            <a:pPr marL="857250" lvl="2" indent="-344488" algn="just" defTabSz="914400">
              <a:buClrTx/>
              <a:buFont typeface="Courier New" panose="02070309020205020404" pitchFamily="49" charset="0"/>
              <a:buChar char="o"/>
            </a:pPr>
            <a:endParaRPr lang="en-US" sz="500" dirty="0" smtClean="0">
              <a:solidFill>
                <a:srgbClr val="000000"/>
              </a:solidFill>
              <a:latin typeface="Arial"/>
            </a:endParaRPr>
          </a:p>
          <a:p>
            <a:pPr marL="857250" lvl="2" indent="-344488" algn="just" defTabSz="914400">
              <a:buClr>
                <a:srgbClr val="C95B05"/>
              </a:buClr>
              <a:buFont typeface="Courier New" panose="02070309020205020404" pitchFamily="49" charset="0"/>
              <a:buChar char="o"/>
            </a:pPr>
            <a:r>
              <a:rPr lang="en-US" sz="1600" dirty="0">
                <a:latin typeface="Arial"/>
              </a:rPr>
              <a:t>Modern satellite-based LLSs use </a:t>
            </a:r>
            <a:r>
              <a:rPr lang="en-US" sz="1600" dirty="0">
                <a:solidFill>
                  <a:srgbClr val="0000FF"/>
                </a:solidFill>
                <a:latin typeface="Arial"/>
              </a:rPr>
              <a:t>CCD-array-based optical imagers </a:t>
            </a:r>
            <a:r>
              <a:rPr lang="en-US" sz="1600" dirty="0">
                <a:latin typeface="Arial"/>
              </a:rPr>
              <a:t>on board </a:t>
            </a:r>
            <a:r>
              <a:rPr lang="en-US" sz="1600" dirty="0">
                <a:solidFill>
                  <a:srgbClr val="0000FF"/>
                </a:solidFill>
                <a:latin typeface="Arial"/>
              </a:rPr>
              <a:t>low earth orbiting satellites </a:t>
            </a:r>
            <a:r>
              <a:rPr lang="en-US" sz="1600" dirty="0">
                <a:latin typeface="Arial"/>
              </a:rPr>
              <a:t>[e.g. </a:t>
            </a:r>
            <a:r>
              <a:rPr lang="en-US" sz="1600" dirty="0" err="1">
                <a:latin typeface="Arial"/>
              </a:rPr>
              <a:t>Boccippio</a:t>
            </a:r>
            <a:r>
              <a:rPr lang="en-US" sz="1600" dirty="0">
                <a:latin typeface="Arial"/>
              </a:rPr>
              <a:t> et al., 2002].</a:t>
            </a:r>
          </a:p>
          <a:p>
            <a:pPr marL="857250" lvl="2" indent="-344488" algn="just" defTabSz="914400">
              <a:buClr>
                <a:srgbClr val="C95B05"/>
              </a:buClr>
              <a:buFont typeface="Courier New" panose="02070309020205020404" pitchFamily="49" charset="0"/>
              <a:buChar char="o"/>
            </a:pPr>
            <a:endParaRPr lang="en-US" sz="800" dirty="0">
              <a:latin typeface="Arial"/>
            </a:endParaRPr>
          </a:p>
          <a:p>
            <a:pPr marL="857250" lvl="2" indent="-344488" algn="just" defTabSz="914400">
              <a:buClr>
                <a:srgbClr val="C95B05"/>
              </a:buClr>
              <a:buFont typeface="Courier New" panose="02070309020205020404" pitchFamily="49" charset="0"/>
              <a:buChar char="o"/>
            </a:pPr>
            <a:r>
              <a:rPr lang="en-US" sz="1600" dirty="0" smtClean="0">
                <a:solidFill>
                  <a:srgbClr val="0000FF"/>
                </a:solidFill>
                <a:latin typeface="Arial"/>
              </a:rPr>
              <a:t>VHF </a:t>
            </a:r>
            <a:r>
              <a:rPr lang="en-US" sz="1600" dirty="0">
                <a:solidFill>
                  <a:srgbClr val="0000FF"/>
                </a:solidFill>
                <a:latin typeface="Arial"/>
              </a:rPr>
              <a:t>direction-finding systems </a:t>
            </a:r>
            <a:r>
              <a:rPr lang="en-US" sz="1600" dirty="0">
                <a:latin typeface="Arial"/>
              </a:rPr>
              <a:t>[e.g. Jacobson et al., 2011] </a:t>
            </a:r>
            <a:r>
              <a:rPr lang="en-US" sz="1600" dirty="0" smtClean="0">
                <a:latin typeface="Arial"/>
              </a:rPr>
              <a:t>in </a:t>
            </a:r>
            <a:r>
              <a:rPr lang="en-US" sz="1600" dirty="0">
                <a:latin typeface="Arial"/>
              </a:rPr>
              <a:t>combination with optical imaging [Morimoto et al., 2011] on board low-earth orbiting satellites have also been used.</a:t>
            </a:r>
          </a:p>
          <a:p>
            <a:pPr marL="857250" lvl="2" indent="-344488" algn="just" defTabSz="914400">
              <a:buClr>
                <a:srgbClr val="C95B05"/>
              </a:buClr>
              <a:buFont typeface="Courier New" panose="02070309020205020404" pitchFamily="49" charset="0"/>
              <a:buChar char="o"/>
            </a:pPr>
            <a:endParaRPr lang="en-US" sz="800" dirty="0">
              <a:latin typeface="Arial"/>
            </a:endParaRPr>
          </a:p>
          <a:p>
            <a:pPr marL="857250" lvl="2" indent="-344488" algn="just" defTabSz="914400">
              <a:buClr>
                <a:srgbClr val="C95B05"/>
              </a:buClr>
              <a:buFont typeface="Courier New" panose="02070309020205020404" pitchFamily="49" charset="0"/>
              <a:buChar char="o"/>
            </a:pPr>
            <a:r>
              <a:rPr lang="en-US" sz="1600" dirty="0">
                <a:latin typeface="Arial"/>
              </a:rPr>
              <a:t>The first geostationary satellite-based LLS is expected to be launched in the near future </a:t>
            </a:r>
            <a:r>
              <a:rPr lang="en-US" sz="1600" dirty="0" smtClean="0">
                <a:latin typeface="Arial"/>
              </a:rPr>
              <a:t>(early </a:t>
            </a:r>
            <a:r>
              <a:rPr lang="en-US" sz="1600" dirty="0">
                <a:latin typeface="Arial"/>
              </a:rPr>
              <a:t>2016 [</a:t>
            </a:r>
            <a:r>
              <a:rPr lang="en-US" sz="1600" dirty="0" smtClean="0">
                <a:latin typeface="Arial"/>
              </a:rPr>
              <a:t>Goodman, personal communication]).</a:t>
            </a:r>
            <a:endParaRPr lang="en-US" sz="1600" dirty="0">
              <a:latin typeface="Arial"/>
            </a:endParaRPr>
          </a:p>
        </p:txBody>
      </p:sp>
      <p:sp>
        <p:nvSpPr>
          <p:cNvPr id="7" name="Rectangle 2"/>
          <p:cNvSpPr>
            <a:spLocks noGrp="1" noChangeArrowheads="1"/>
          </p:cNvSpPr>
          <p:nvPr>
            <p:ph type="title"/>
          </p:nvPr>
        </p:nvSpPr>
        <p:spPr>
          <a:xfrm>
            <a:off x="338138" y="277813"/>
            <a:ext cx="8805862" cy="703846"/>
          </a:xfrm>
        </p:spPr>
        <p:txBody>
          <a:bodyPr/>
          <a:lstStyle/>
          <a:p>
            <a:pPr marL="528638" indent="-528638"/>
            <a:r>
              <a:rPr lang="en-US" sz="3600" dirty="0"/>
              <a:t>Modern Lightning Locating Systems</a:t>
            </a:r>
          </a:p>
        </p:txBody>
      </p:sp>
      <p:sp>
        <p:nvSpPr>
          <p:cNvPr id="6"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11</a:t>
            </a:fld>
            <a:endParaRPr lang="en-US" sz="1400" dirty="0">
              <a:solidFill>
                <a:srgbClr val="000000">
                  <a:lumMod val="50000"/>
                  <a:lumOff val="50000"/>
                </a:srgbClr>
              </a:solidFill>
              <a:latin typeface="Calibri" panose="020F0502020204030204" pitchFamily="34" charset="0"/>
            </a:endParaRPr>
          </a:p>
        </p:txBody>
      </p:sp>
    </p:spTree>
    <p:extLst>
      <p:ext uri="{BB962C8B-B14F-4D97-AF65-F5344CB8AC3E}">
        <p14:creationId xmlns:p14="http://schemas.microsoft.com/office/powerpoint/2010/main" val="407296463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464276116"/>
              </p:ext>
            </p:extLst>
          </p:nvPr>
        </p:nvGraphicFramePr>
        <p:xfrm>
          <a:off x="5600" y="734880"/>
          <a:ext cx="9133020" cy="5882640"/>
        </p:xfrm>
        <a:graphic>
          <a:graphicData uri="http://schemas.openxmlformats.org/drawingml/2006/table">
            <a:tbl>
              <a:tblPr firstRow="1" bandRow="1"/>
              <a:tblGrid>
                <a:gridCol w="614480"/>
                <a:gridCol w="834845"/>
                <a:gridCol w="986635"/>
                <a:gridCol w="758950"/>
                <a:gridCol w="612540"/>
                <a:gridCol w="607160"/>
                <a:gridCol w="1062530"/>
                <a:gridCol w="981255"/>
                <a:gridCol w="908293"/>
                <a:gridCol w="842672"/>
                <a:gridCol w="923660"/>
              </a:tblGrid>
              <a:tr h="351340">
                <a:tc rowSpan="2"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LLS Type</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hMerge="1">
                  <a:txBody>
                    <a:bodyPr/>
                    <a:lstStyle/>
                    <a:p>
                      <a:endParaRPr lang="en-US"/>
                    </a:p>
                  </a:txBody>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a:effectLst/>
                        </a:rPr>
                        <a:t>Sensor Baseline Distance/ Optical Imager Field of View</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gridSpan="3">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200">
                          <a:effectLst/>
                        </a:rPr>
                        <a:t>Detection Efficiency</a:t>
                      </a:r>
                      <a:endParaRPr lang="en-US" sz="12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hMerge="1">
                  <a:txBody>
                    <a:bodyPr/>
                    <a:lstStyle/>
                    <a:p>
                      <a:endParaRPr lang="en-US"/>
                    </a:p>
                  </a:txBody>
                  <a:tcPr/>
                </a:tc>
                <a:tc hMerge="1">
                  <a:txBody>
                    <a:bodyPr/>
                    <a:lstStyle/>
                    <a:p>
                      <a:endParaRPr lang="en-US"/>
                    </a:p>
                  </a:txBody>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a:effectLst/>
                        </a:rPr>
                        <a:t>Median Location Accuracy/ Spatial Resolution</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Temporal Resolution</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CG Stroke Peak Current, Polarity Estimation Error</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smtClean="0">
                          <a:effectLst/>
                        </a:rPr>
                        <a:t>CG </a:t>
                      </a:r>
                      <a:r>
                        <a:rPr lang="en-US" sz="1100" dirty="0">
                          <a:effectLst/>
                        </a:rPr>
                        <a:t>Stroke Location and Multiplicity</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Lightning Type Classification Accuracy</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r>
              <a:tr h="531265">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a:effectLst/>
                        </a:rPr>
                        <a:t>CG Stroke</a:t>
                      </a:r>
                      <a:endParaRPr lang="en-US" sz="1100" b="1">
                        <a:effectLst/>
                        <a:latin typeface="Times New Roman"/>
                        <a:ea typeface="SimSun"/>
                      </a:endParaRPr>
                    </a:p>
                  </a:txBody>
                  <a:tcPr marL="64657" marR="64657" marT="0" marB="0" anchor="ctr">
                    <a:lnL w="381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a:effectLst/>
                        </a:rPr>
                        <a:t>CG Flash</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dirty="0">
                          <a:effectLst/>
                        </a:rPr>
                        <a:t>IC Flash</a:t>
                      </a:r>
                      <a:endParaRPr lang="en-US" sz="1100" b="1" dirty="0">
                        <a:effectLst/>
                        <a:latin typeface="Times New Roman"/>
                        <a:ea typeface="SimSun"/>
                      </a:endParaRPr>
                    </a:p>
                  </a:txBody>
                  <a:tcPr marL="64657" marR="64657" marT="0" marB="0" anchor="ctr">
                    <a:lnL w="12700" cmpd="sng">
                      <a:solidFill>
                        <a:sysClr val="window" lastClr="FFFFFF"/>
                      </a:solidFill>
                    </a:lnL>
                    <a:lnR w="381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401160">
                <a:tc rowSpan="4">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Ground Based</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Long-range</a:t>
                      </a:r>
                    </a:p>
                    <a:p>
                      <a:pPr algn="ctr">
                        <a:spcAft>
                          <a:spcPts val="0"/>
                        </a:spcAft>
                      </a:pPr>
                      <a:r>
                        <a:rPr lang="en-US" sz="1000" dirty="0">
                          <a:effectLst/>
                        </a:rPr>
                        <a:t>(VLF)</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thousand kilometers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3-40%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10-70%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Few to less than 10%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2 km to more than 10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to several tens of microseconds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25-30%, 1-4%</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Yes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55738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Medium-range (ELF-HF)</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150-400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70-90%</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85% to more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40-50%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About 100 meters to less than 1 kilometer</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of nanoseconds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15-20%, negligible</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Yes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48-96%</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r h="40315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Short-range (ELF-HF)</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50-75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Greater than 90%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Greater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About 75%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About 100 meters to few hundred meters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of nanoseconds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15-20%, negligible</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Yes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48-96%</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787505">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VHF mapping</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10-40 km for TOA, 150 km or less for interferometry</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Total flash DE of greater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to few hundred 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microseconds or more for TOA), 100 µs for interferometry</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NA</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r h="625955">
                <a:tc row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Satellite Based</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Low earth orbit optical imaging/ mapping</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600 x 600 km to 1300 x 1300 km areas for 90 s to a few minutes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Total flash DE of 38 to 88%, depending upon instrument and time of day</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to a few tens of kilometers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 </a:t>
                      </a:r>
                      <a:r>
                        <a:rPr lang="en-US" sz="1000" dirty="0" err="1">
                          <a:effectLst/>
                        </a:rPr>
                        <a:t>ms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NA</a:t>
                      </a:r>
                      <a:r>
                        <a:rPr lang="en-US" sz="1000" baseline="30000">
                          <a:effectLst/>
                        </a:rPr>
                        <a:t>a</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136611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Geo-stationary optical imaging/ mapping</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Two optical imagers on board two satellites (east and west) staring continuously at the Americas and nearby oceans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Total flash DE of 85-90%</a:t>
                      </a:r>
                      <a:r>
                        <a:rPr lang="en-US" sz="1000" baseline="30000">
                          <a:effectLst/>
                        </a:rPr>
                        <a:t>b</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8-14 km</a:t>
                      </a:r>
                      <a:r>
                        <a:rPr lang="en-US" sz="1000" baseline="30000">
                          <a:effectLst/>
                        </a:rPr>
                        <a:t>b</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 </a:t>
                      </a:r>
                      <a:r>
                        <a:rPr lang="en-US" sz="1000" dirty="0" err="1">
                          <a:effectLst/>
                        </a:rPr>
                        <a:t>ms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err="1">
                          <a:effectLst/>
                        </a:rPr>
                        <a:t>NA</a:t>
                      </a:r>
                      <a:r>
                        <a:rPr lang="en-US" sz="1000" baseline="30000" dirty="0" err="1">
                          <a:effectLst/>
                        </a:rPr>
                        <a:t>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bl>
          </a:graphicData>
        </a:graphic>
      </p:graphicFrame>
      <p:sp>
        <p:nvSpPr>
          <p:cNvPr id="10" name="Rectangle 9"/>
          <p:cNvSpPr/>
          <p:nvPr/>
        </p:nvSpPr>
        <p:spPr>
          <a:xfrm>
            <a:off x="94195" y="6287191"/>
            <a:ext cx="9049805" cy="461665"/>
          </a:xfrm>
          <a:prstGeom prst="rect">
            <a:avLst/>
          </a:prstGeom>
        </p:spPr>
        <p:txBody>
          <a:bodyPr wrap="square">
            <a:spAutoFit/>
          </a:bodyPr>
          <a:lstStyle/>
          <a:p>
            <a:pPr defTabSz="914400"/>
            <a:r>
              <a:rPr lang="en-US" sz="1200" baseline="30000" dirty="0" err="1">
                <a:solidFill>
                  <a:prstClr val="black"/>
                </a:solidFill>
                <a:latin typeface="Calibri"/>
              </a:rPr>
              <a:t>a</a:t>
            </a:r>
            <a:r>
              <a:rPr lang="en-US" sz="1200" dirty="0" err="1">
                <a:solidFill>
                  <a:prstClr val="black"/>
                </a:solidFill>
                <a:latin typeface="Calibri"/>
              </a:rPr>
              <a:t>Estimation</a:t>
            </a:r>
            <a:r>
              <a:rPr lang="en-US" sz="1200" dirty="0">
                <a:solidFill>
                  <a:prstClr val="black"/>
                </a:solidFill>
                <a:latin typeface="Calibri"/>
              </a:rPr>
              <a:t> of the fraction of cloud-to-ground flashes in thunderstorms may be available [</a:t>
            </a:r>
            <a:r>
              <a:rPr lang="en-US" sz="1200" dirty="0" err="1">
                <a:solidFill>
                  <a:prstClr val="black"/>
                </a:solidFill>
                <a:latin typeface="Calibri"/>
              </a:rPr>
              <a:t>Koshak</a:t>
            </a:r>
            <a:r>
              <a:rPr lang="en-US" sz="1200" dirty="0">
                <a:solidFill>
                  <a:prstClr val="black"/>
                </a:solidFill>
                <a:latin typeface="Calibri"/>
              </a:rPr>
              <a:t>, 2010; </a:t>
            </a:r>
            <a:r>
              <a:rPr lang="en-US" sz="1200" dirty="0" err="1">
                <a:solidFill>
                  <a:prstClr val="black"/>
                </a:solidFill>
                <a:latin typeface="Calibri"/>
              </a:rPr>
              <a:t>Koshak</a:t>
            </a:r>
            <a:r>
              <a:rPr lang="en-US" sz="1200" dirty="0">
                <a:solidFill>
                  <a:prstClr val="black"/>
                </a:solidFill>
                <a:latin typeface="Calibri"/>
              </a:rPr>
              <a:t> and </a:t>
            </a:r>
            <a:r>
              <a:rPr lang="en-US" sz="1200" dirty="0" err="1">
                <a:solidFill>
                  <a:prstClr val="black"/>
                </a:solidFill>
                <a:latin typeface="Calibri"/>
              </a:rPr>
              <a:t>Solakiewicz</a:t>
            </a:r>
            <a:r>
              <a:rPr lang="en-US" sz="1200" dirty="0">
                <a:solidFill>
                  <a:prstClr val="black"/>
                </a:solidFill>
                <a:latin typeface="Calibri"/>
              </a:rPr>
              <a:t>, 2011]. </a:t>
            </a:r>
            <a:endParaRPr lang="en-US" sz="1200" b="1" dirty="0">
              <a:solidFill>
                <a:prstClr val="black"/>
              </a:solidFill>
              <a:latin typeface="Calibri"/>
            </a:endParaRPr>
          </a:p>
          <a:p>
            <a:pPr defTabSz="914400"/>
            <a:r>
              <a:rPr lang="en-US" sz="1200" baseline="30000" dirty="0" err="1">
                <a:solidFill>
                  <a:prstClr val="black"/>
                </a:solidFill>
                <a:latin typeface="Calibri"/>
              </a:rPr>
              <a:t>b</a:t>
            </a:r>
            <a:r>
              <a:rPr lang="en-US" sz="1200" dirty="0" err="1">
                <a:solidFill>
                  <a:prstClr val="black"/>
                </a:solidFill>
                <a:latin typeface="Calibri"/>
              </a:rPr>
              <a:t>Estimated</a:t>
            </a:r>
            <a:r>
              <a:rPr lang="en-US" sz="1200" dirty="0">
                <a:solidFill>
                  <a:prstClr val="black"/>
                </a:solidFill>
                <a:latin typeface="Calibri"/>
              </a:rPr>
              <a:t> performance characteristics for the GLM which will be operational in the near future.</a:t>
            </a:r>
            <a:endParaRPr lang="en-US" sz="1200" b="1" dirty="0">
              <a:solidFill>
                <a:prstClr val="black"/>
              </a:solidFill>
              <a:latin typeface="Calibri"/>
            </a:endParaRPr>
          </a:p>
        </p:txBody>
      </p:sp>
      <p:sp>
        <p:nvSpPr>
          <p:cNvPr id="11" name="Rectangle 2"/>
          <p:cNvSpPr>
            <a:spLocks noGrp="1" noChangeArrowheads="1"/>
          </p:cNvSpPr>
          <p:nvPr>
            <p:ph type="title"/>
          </p:nvPr>
        </p:nvSpPr>
        <p:spPr>
          <a:xfrm>
            <a:off x="106590" y="100013"/>
            <a:ext cx="8973910" cy="703846"/>
          </a:xfrm>
        </p:spPr>
        <p:txBody>
          <a:bodyPr/>
          <a:lstStyle/>
          <a:p>
            <a:r>
              <a:rPr lang="en-US" sz="2650" dirty="0"/>
              <a:t>Characteristics of Lightning Data from Different LLSs</a:t>
            </a:r>
            <a:endParaRPr lang="en-US" altLang="en-US" sz="2650" dirty="0">
              <a:cs typeface="Arial" pitchFamily="34" charset="0"/>
            </a:endParaRPr>
          </a:p>
        </p:txBody>
      </p:sp>
    </p:spTree>
    <p:extLst>
      <p:ext uri="{BB962C8B-B14F-4D97-AF65-F5344CB8AC3E}">
        <p14:creationId xmlns:p14="http://schemas.microsoft.com/office/powerpoint/2010/main" val="384631507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3103313690"/>
              </p:ext>
            </p:extLst>
          </p:nvPr>
        </p:nvGraphicFramePr>
        <p:xfrm>
          <a:off x="5600" y="734880"/>
          <a:ext cx="9133020" cy="5882640"/>
        </p:xfrm>
        <a:graphic>
          <a:graphicData uri="http://schemas.openxmlformats.org/drawingml/2006/table">
            <a:tbl>
              <a:tblPr firstRow="1" bandRow="1"/>
              <a:tblGrid>
                <a:gridCol w="614480"/>
                <a:gridCol w="834845"/>
                <a:gridCol w="986635"/>
                <a:gridCol w="758950"/>
                <a:gridCol w="612540"/>
                <a:gridCol w="607160"/>
                <a:gridCol w="1062530"/>
                <a:gridCol w="981255"/>
                <a:gridCol w="908293"/>
                <a:gridCol w="842672"/>
                <a:gridCol w="923660"/>
              </a:tblGrid>
              <a:tr h="351340">
                <a:tc rowSpan="2"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LLS Type</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hMerge="1">
                  <a:txBody>
                    <a:bodyPr/>
                    <a:lstStyle/>
                    <a:p>
                      <a:endParaRPr lang="en-US"/>
                    </a:p>
                  </a:txBody>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a:effectLst/>
                        </a:rPr>
                        <a:t>Sensor Baseline Distance/ Optical Imager Field of View</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gridSpan="3">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200">
                          <a:effectLst/>
                        </a:rPr>
                        <a:t>Detection Efficiency</a:t>
                      </a:r>
                      <a:endParaRPr lang="en-US" sz="12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hMerge="1">
                  <a:txBody>
                    <a:bodyPr/>
                    <a:lstStyle/>
                    <a:p>
                      <a:endParaRPr lang="en-US"/>
                    </a:p>
                  </a:txBody>
                  <a:tcPr/>
                </a:tc>
                <a:tc hMerge="1">
                  <a:txBody>
                    <a:bodyPr/>
                    <a:lstStyle/>
                    <a:p>
                      <a:endParaRPr lang="en-US"/>
                    </a:p>
                  </a:txBody>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a:effectLst/>
                        </a:rPr>
                        <a:t>Median Location Accuracy/ Spatial Resolution</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Temporal Resolution</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CG Stroke Peak Current, Polarity Estimation Error</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smtClean="0">
                          <a:effectLst/>
                        </a:rPr>
                        <a:t>CG </a:t>
                      </a:r>
                      <a:r>
                        <a:rPr lang="en-US" sz="1100" dirty="0">
                          <a:effectLst/>
                        </a:rPr>
                        <a:t>Stroke Location and Multiplicity</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Lightning Type Classification Accuracy</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r>
              <a:tr h="531265">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a:effectLst/>
                        </a:rPr>
                        <a:t>CG Stroke</a:t>
                      </a:r>
                      <a:endParaRPr lang="en-US" sz="1100" b="1">
                        <a:effectLst/>
                        <a:latin typeface="Times New Roman"/>
                        <a:ea typeface="SimSun"/>
                      </a:endParaRPr>
                    </a:p>
                  </a:txBody>
                  <a:tcPr marL="64657" marR="64657" marT="0" marB="0" anchor="ctr">
                    <a:lnL w="381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dirty="0">
                          <a:effectLst/>
                        </a:rPr>
                        <a:t>CG Flash</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dirty="0">
                          <a:effectLst/>
                        </a:rPr>
                        <a:t>IC Flash</a:t>
                      </a:r>
                      <a:endParaRPr lang="en-US" sz="1100" b="1" dirty="0">
                        <a:effectLst/>
                        <a:latin typeface="Times New Roman"/>
                        <a:ea typeface="SimSun"/>
                      </a:endParaRPr>
                    </a:p>
                  </a:txBody>
                  <a:tcPr marL="64657" marR="64657" marT="0" marB="0" anchor="ctr">
                    <a:lnL w="12700" cmpd="sng">
                      <a:solidFill>
                        <a:sysClr val="window" lastClr="FFFFFF"/>
                      </a:solidFill>
                    </a:lnL>
                    <a:lnR w="381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401160">
                <a:tc rowSpan="4">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Ground Based</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Long-range</a:t>
                      </a:r>
                    </a:p>
                    <a:p>
                      <a:pPr algn="ctr">
                        <a:spcAft>
                          <a:spcPts val="0"/>
                        </a:spcAft>
                      </a:pPr>
                      <a:r>
                        <a:rPr lang="en-US" sz="1000" dirty="0">
                          <a:effectLst/>
                        </a:rPr>
                        <a:t>(VLF)</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thousand kilometers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3-40%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10-70%</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Few to less than 10%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2 km to more than 10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to several tens of microseconds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25-30%, 1-4%</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Yes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r>
              <a:tr h="55738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Medium-range (ELF-HF)</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150-400 km</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70-90%</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85% to more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40-50%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About 100 meters to less than 1 kilometer</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of nanoseconds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15-20%, negligible</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Yes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48-96%</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r h="40315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Short-range (ELF-HF)</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50-75 km</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Greater than 90%</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Greater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About 75%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About 100 meters to few hundred meters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of nanoseconds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15-20%, negligible</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Yes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48-96%</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787505">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VHF mapping</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10-40 km for TOA, 150 km or less for interferometry</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Total flash DE of greater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to few hundred 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microseconds or more for TOA), 100 µs for interferometry</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NA</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r h="625955">
                <a:tc row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Satellite Based</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Low earth orbit optical imaging/ mapping</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600 x 600 km to 1300 x 1300 km areas for 90 s to a few minutes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Total flash DE of 38 to 88%, depending upon instrument and time of day</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to a few tens of kilometers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 </a:t>
                      </a:r>
                      <a:r>
                        <a:rPr lang="en-US" sz="1000" dirty="0" err="1">
                          <a:effectLst/>
                        </a:rPr>
                        <a:t>ms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NA</a:t>
                      </a:r>
                      <a:r>
                        <a:rPr lang="en-US" sz="1000" baseline="30000">
                          <a:effectLst/>
                        </a:rPr>
                        <a:t>a</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136611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Geo-stationary optical imaging/ mapping</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Two optical imagers on board two satellites (east and west) staring continuously at the Americas and nearby oceans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Total flash DE of 85-90%</a:t>
                      </a:r>
                      <a:r>
                        <a:rPr lang="en-US" sz="1000" baseline="30000">
                          <a:effectLst/>
                        </a:rPr>
                        <a:t>b</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8-14 km</a:t>
                      </a:r>
                      <a:r>
                        <a:rPr lang="en-US" sz="1000" baseline="30000">
                          <a:effectLst/>
                        </a:rPr>
                        <a:t>b</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 </a:t>
                      </a:r>
                      <a:r>
                        <a:rPr lang="en-US" sz="1000" dirty="0" err="1">
                          <a:effectLst/>
                        </a:rPr>
                        <a:t>ms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err="1">
                          <a:effectLst/>
                        </a:rPr>
                        <a:t>NA</a:t>
                      </a:r>
                      <a:r>
                        <a:rPr lang="en-US" sz="1000" baseline="30000" dirty="0" err="1">
                          <a:effectLst/>
                        </a:rPr>
                        <a:t>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bl>
          </a:graphicData>
        </a:graphic>
      </p:graphicFrame>
      <p:sp>
        <p:nvSpPr>
          <p:cNvPr id="10" name="Rectangle 9"/>
          <p:cNvSpPr/>
          <p:nvPr/>
        </p:nvSpPr>
        <p:spPr>
          <a:xfrm>
            <a:off x="94195" y="6287191"/>
            <a:ext cx="9049805" cy="461665"/>
          </a:xfrm>
          <a:prstGeom prst="rect">
            <a:avLst/>
          </a:prstGeom>
        </p:spPr>
        <p:txBody>
          <a:bodyPr wrap="square">
            <a:spAutoFit/>
          </a:bodyPr>
          <a:lstStyle/>
          <a:p>
            <a:pPr defTabSz="914400"/>
            <a:r>
              <a:rPr lang="en-US" sz="1200" baseline="30000" dirty="0" err="1">
                <a:solidFill>
                  <a:prstClr val="black"/>
                </a:solidFill>
                <a:latin typeface="Calibri"/>
              </a:rPr>
              <a:t>a</a:t>
            </a:r>
            <a:r>
              <a:rPr lang="en-US" sz="1200" dirty="0" err="1">
                <a:solidFill>
                  <a:prstClr val="black"/>
                </a:solidFill>
                <a:latin typeface="Calibri"/>
              </a:rPr>
              <a:t>Estimation</a:t>
            </a:r>
            <a:r>
              <a:rPr lang="en-US" sz="1200" dirty="0">
                <a:solidFill>
                  <a:prstClr val="black"/>
                </a:solidFill>
                <a:latin typeface="Calibri"/>
              </a:rPr>
              <a:t> of the fraction of cloud-to-ground flashes in thunderstorms may be available [</a:t>
            </a:r>
            <a:r>
              <a:rPr lang="en-US" sz="1200" dirty="0" err="1">
                <a:solidFill>
                  <a:prstClr val="black"/>
                </a:solidFill>
                <a:latin typeface="Calibri"/>
              </a:rPr>
              <a:t>Koshak</a:t>
            </a:r>
            <a:r>
              <a:rPr lang="en-US" sz="1200" dirty="0">
                <a:solidFill>
                  <a:prstClr val="black"/>
                </a:solidFill>
                <a:latin typeface="Calibri"/>
              </a:rPr>
              <a:t>, 2010; </a:t>
            </a:r>
            <a:r>
              <a:rPr lang="en-US" sz="1200" dirty="0" err="1">
                <a:solidFill>
                  <a:prstClr val="black"/>
                </a:solidFill>
                <a:latin typeface="Calibri"/>
              </a:rPr>
              <a:t>Koshak</a:t>
            </a:r>
            <a:r>
              <a:rPr lang="en-US" sz="1200" dirty="0">
                <a:solidFill>
                  <a:prstClr val="black"/>
                </a:solidFill>
                <a:latin typeface="Calibri"/>
              </a:rPr>
              <a:t> and </a:t>
            </a:r>
            <a:r>
              <a:rPr lang="en-US" sz="1200" dirty="0" err="1">
                <a:solidFill>
                  <a:prstClr val="black"/>
                </a:solidFill>
                <a:latin typeface="Calibri"/>
              </a:rPr>
              <a:t>Solakiewicz</a:t>
            </a:r>
            <a:r>
              <a:rPr lang="en-US" sz="1200" dirty="0">
                <a:solidFill>
                  <a:prstClr val="black"/>
                </a:solidFill>
                <a:latin typeface="Calibri"/>
              </a:rPr>
              <a:t>, 2011]. </a:t>
            </a:r>
            <a:endParaRPr lang="en-US" sz="1200" b="1" dirty="0">
              <a:solidFill>
                <a:prstClr val="black"/>
              </a:solidFill>
              <a:latin typeface="Calibri"/>
            </a:endParaRPr>
          </a:p>
          <a:p>
            <a:pPr defTabSz="914400"/>
            <a:r>
              <a:rPr lang="en-US" sz="1200" baseline="30000" dirty="0" err="1">
                <a:solidFill>
                  <a:prstClr val="black"/>
                </a:solidFill>
                <a:latin typeface="Calibri"/>
              </a:rPr>
              <a:t>b</a:t>
            </a:r>
            <a:r>
              <a:rPr lang="en-US" sz="1200" dirty="0" err="1">
                <a:solidFill>
                  <a:prstClr val="black"/>
                </a:solidFill>
                <a:latin typeface="Calibri"/>
              </a:rPr>
              <a:t>Estimated</a:t>
            </a:r>
            <a:r>
              <a:rPr lang="en-US" sz="1200" dirty="0">
                <a:solidFill>
                  <a:prstClr val="black"/>
                </a:solidFill>
                <a:latin typeface="Calibri"/>
              </a:rPr>
              <a:t> performance characteristics for the GLM which will be operational in the near future.</a:t>
            </a:r>
            <a:endParaRPr lang="en-US" sz="1200" b="1" dirty="0">
              <a:solidFill>
                <a:prstClr val="black"/>
              </a:solidFill>
              <a:latin typeface="Calibri"/>
            </a:endParaRPr>
          </a:p>
        </p:txBody>
      </p:sp>
      <p:sp>
        <p:nvSpPr>
          <p:cNvPr id="11" name="Rectangle 2"/>
          <p:cNvSpPr>
            <a:spLocks noGrp="1" noChangeArrowheads="1"/>
          </p:cNvSpPr>
          <p:nvPr>
            <p:ph type="title"/>
          </p:nvPr>
        </p:nvSpPr>
        <p:spPr>
          <a:xfrm>
            <a:off x="106590" y="100013"/>
            <a:ext cx="8973910" cy="703846"/>
          </a:xfrm>
        </p:spPr>
        <p:txBody>
          <a:bodyPr/>
          <a:lstStyle/>
          <a:p>
            <a:r>
              <a:rPr lang="en-US" sz="2650" dirty="0"/>
              <a:t>Characteristics of Lightning Data from Different LLSs</a:t>
            </a:r>
            <a:endParaRPr lang="en-US" altLang="en-US" sz="2650" dirty="0">
              <a:cs typeface="Arial" pitchFamily="34" charset="0"/>
            </a:endParaRPr>
          </a:p>
        </p:txBody>
      </p:sp>
    </p:spTree>
    <p:extLst>
      <p:ext uri="{BB962C8B-B14F-4D97-AF65-F5344CB8AC3E}">
        <p14:creationId xmlns:p14="http://schemas.microsoft.com/office/powerpoint/2010/main" val="14987771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1784960637"/>
              </p:ext>
            </p:extLst>
          </p:nvPr>
        </p:nvGraphicFramePr>
        <p:xfrm>
          <a:off x="5600" y="734880"/>
          <a:ext cx="9133020" cy="5882640"/>
        </p:xfrm>
        <a:graphic>
          <a:graphicData uri="http://schemas.openxmlformats.org/drawingml/2006/table">
            <a:tbl>
              <a:tblPr firstRow="1" bandRow="1"/>
              <a:tblGrid>
                <a:gridCol w="614480"/>
                <a:gridCol w="834845"/>
                <a:gridCol w="986635"/>
                <a:gridCol w="758950"/>
                <a:gridCol w="612540"/>
                <a:gridCol w="607160"/>
                <a:gridCol w="1062530"/>
                <a:gridCol w="981255"/>
                <a:gridCol w="908293"/>
                <a:gridCol w="842672"/>
                <a:gridCol w="923660"/>
              </a:tblGrid>
              <a:tr h="351340">
                <a:tc rowSpan="2"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LLS Type</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hMerge="1">
                  <a:txBody>
                    <a:bodyPr/>
                    <a:lstStyle/>
                    <a:p>
                      <a:endParaRPr lang="en-US"/>
                    </a:p>
                  </a:txBody>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a:effectLst/>
                        </a:rPr>
                        <a:t>Sensor Baseline Distance/ Optical Imager Field of View</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gridSpan="3">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200">
                          <a:effectLst/>
                        </a:rPr>
                        <a:t>Detection Efficiency</a:t>
                      </a:r>
                      <a:endParaRPr lang="en-US" sz="12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hMerge="1">
                  <a:txBody>
                    <a:bodyPr/>
                    <a:lstStyle/>
                    <a:p>
                      <a:endParaRPr lang="en-US"/>
                    </a:p>
                  </a:txBody>
                  <a:tcPr/>
                </a:tc>
                <a:tc hMerge="1">
                  <a:txBody>
                    <a:bodyPr/>
                    <a:lstStyle/>
                    <a:p>
                      <a:endParaRPr lang="en-US"/>
                    </a:p>
                  </a:txBody>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a:effectLst/>
                        </a:rPr>
                        <a:t>Median Location Accuracy/ Spatial Resolution</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Temporal Resolution</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CG Stroke Peak Current, Polarity Estimation Error</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smtClean="0">
                          <a:effectLst/>
                        </a:rPr>
                        <a:t>CG </a:t>
                      </a:r>
                      <a:r>
                        <a:rPr lang="en-US" sz="1100" dirty="0">
                          <a:effectLst/>
                        </a:rPr>
                        <a:t>Stroke Location and Multiplicity</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Lightning Type Classification Accuracy</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r>
              <a:tr h="531265">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a:effectLst/>
                        </a:rPr>
                        <a:t>CG Stroke</a:t>
                      </a:r>
                      <a:endParaRPr lang="en-US" sz="1100" b="1">
                        <a:effectLst/>
                        <a:latin typeface="Times New Roman"/>
                        <a:ea typeface="SimSun"/>
                      </a:endParaRPr>
                    </a:p>
                  </a:txBody>
                  <a:tcPr marL="64657" marR="64657" marT="0" marB="0" anchor="ctr">
                    <a:lnL w="381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a:effectLst/>
                        </a:rPr>
                        <a:t>CG Flash</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dirty="0">
                          <a:effectLst/>
                        </a:rPr>
                        <a:t>IC Flash</a:t>
                      </a:r>
                      <a:endParaRPr lang="en-US" sz="1100" b="1" dirty="0">
                        <a:effectLst/>
                        <a:latin typeface="Times New Roman"/>
                        <a:ea typeface="SimSun"/>
                      </a:endParaRPr>
                    </a:p>
                  </a:txBody>
                  <a:tcPr marL="64657" marR="64657" marT="0" marB="0" anchor="ctr">
                    <a:lnL w="12700" cmpd="sng">
                      <a:solidFill>
                        <a:sysClr val="window" lastClr="FFFFFF"/>
                      </a:solidFill>
                    </a:lnL>
                    <a:lnR w="381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401160">
                <a:tc rowSpan="4">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Ground Based</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Long-range</a:t>
                      </a:r>
                    </a:p>
                    <a:p>
                      <a:pPr algn="ctr">
                        <a:spcAft>
                          <a:spcPts val="0"/>
                        </a:spcAft>
                      </a:pPr>
                      <a:r>
                        <a:rPr lang="en-US" sz="1000" dirty="0">
                          <a:effectLst/>
                        </a:rPr>
                        <a:t>(VLF)</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thousand kilometers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3-40%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10-70%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Few to less than 10%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2 km to more than 10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to several tens of microseconds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25-30%, 1-4%</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Yes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55738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Medium-range (ELF-HF)</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150-400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70-90%</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85% to more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40-50%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About 100 meters to less than 1 kilometer</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of nanoseconds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15-20%, negligible</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Yes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48-96%</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r>
              <a:tr h="40315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Short-range (ELF-HF)</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50-75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Greater than 90%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Greater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About 75%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About 100 meters to few hundred meters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of nanoseconds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15-20%, negligible</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Yes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48-96%</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r>
              <a:tr h="787505">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VHF mapping</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10-40 km for TOA, 150 km or less for interferometry</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Total flash DE of greater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to few hundred 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microseconds or more for TOA), 100 µs for interferometry</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NA</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r h="625955">
                <a:tc row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Satellite Based</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Low earth orbit optical imaging/ mapping</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600 x 600 km to 1300 x 1300 km areas for 90 s to a few minutes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Total flash DE of 38 to 88%, depending upon instrument and time of day</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to a few tens of kilometers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 </a:t>
                      </a:r>
                      <a:r>
                        <a:rPr lang="en-US" sz="1000" dirty="0" err="1">
                          <a:effectLst/>
                        </a:rPr>
                        <a:t>ms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NA</a:t>
                      </a:r>
                      <a:r>
                        <a:rPr lang="en-US" sz="1000" baseline="30000">
                          <a:effectLst/>
                        </a:rPr>
                        <a:t>a</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136611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Geo-stationary optical imaging/ mapping</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Two optical imagers on board two satellites (east and west) staring continuously at the Americas and nearby oceans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Total flash DE of 85-90%</a:t>
                      </a:r>
                      <a:r>
                        <a:rPr lang="en-US" sz="1000" baseline="30000">
                          <a:effectLst/>
                        </a:rPr>
                        <a:t>b</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8-14 km</a:t>
                      </a:r>
                      <a:r>
                        <a:rPr lang="en-US" sz="1000" baseline="30000">
                          <a:effectLst/>
                        </a:rPr>
                        <a:t>b</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 </a:t>
                      </a:r>
                      <a:r>
                        <a:rPr lang="en-US" sz="1000" dirty="0" err="1">
                          <a:effectLst/>
                        </a:rPr>
                        <a:t>ms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err="1">
                          <a:effectLst/>
                        </a:rPr>
                        <a:t>NA</a:t>
                      </a:r>
                      <a:r>
                        <a:rPr lang="en-US" sz="1000" baseline="30000" dirty="0" err="1">
                          <a:effectLst/>
                        </a:rPr>
                        <a:t>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bl>
          </a:graphicData>
        </a:graphic>
      </p:graphicFrame>
      <p:sp>
        <p:nvSpPr>
          <p:cNvPr id="10" name="Rectangle 9"/>
          <p:cNvSpPr/>
          <p:nvPr/>
        </p:nvSpPr>
        <p:spPr>
          <a:xfrm>
            <a:off x="94195" y="6287191"/>
            <a:ext cx="9049805" cy="461665"/>
          </a:xfrm>
          <a:prstGeom prst="rect">
            <a:avLst/>
          </a:prstGeom>
        </p:spPr>
        <p:txBody>
          <a:bodyPr wrap="square">
            <a:spAutoFit/>
          </a:bodyPr>
          <a:lstStyle/>
          <a:p>
            <a:pPr defTabSz="914400"/>
            <a:r>
              <a:rPr lang="en-US" sz="1200" baseline="30000" dirty="0" err="1">
                <a:solidFill>
                  <a:prstClr val="black"/>
                </a:solidFill>
                <a:latin typeface="Calibri"/>
              </a:rPr>
              <a:t>a</a:t>
            </a:r>
            <a:r>
              <a:rPr lang="en-US" sz="1200" dirty="0" err="1">
                <a:solidFill>
                  <a:prstClr val="black"/>
                </a:solidFill>
                <a:latin typeface="Calibri"/>
              </a:rPr>
              <a:t>Estimation</a:t>
            </a:r>
            <a:r>
              <a:rPr lang="en-US" sz="1200" dirty="0">
                <a:solidFill>
                  <a:prstClr val="black"/>
                </a:solidFill>
                <a:latin typeface="Calibri"/>
              </a:rPr>
              <a:t> of the fraction of cloud-to-ground flashes in thunderstorms may be available [</a:t>
            </a:r>
            <a:r>
              <a:rPr lang="en-US" sz="1200" dirty="0" err="1">
                <a:solidFill>
                  <a:prstClr val="black"/>
                </a:solidFill>
                <a:latin typeface="Calibri"/>
              </a:rPr>
              <a:t>Koshak</a:t>
            </a:r>
            <a:r>
              <a:rPr lang="en-US" sz="1200" dirty="0">
                <a:solidFill>
                  <a:prstClr val="black"/>
                </a:solidFill>
                <a:latin typeface="Calibri"/>
              </a:rPr>
              <a:t>, 2010; </a:t>
            </a:r>
            <a:r>
              <a:rPr lang="en-US" sz="1200" dirty="0" err="1">
                <a:solidFill>
                  <a:prstClr val="black"/>
                </a:solidFill>
                <a:latin typeface="Calibri"/>
              </a:rPr>
              <a:t>Koshak</a:t>
            </a:r>
            <a:r>
              <a:rPr lang="en-US" sz="1200" dirty="0">
                <a:solidFill>
                  <a:prstClr val="black"/>
                </a:solidFill>
                <a:latin typeface="Calibri"/>
              </a:rPr>
              <a:t> and </a:t>
            </a:r>
            <a:r>
              <a:rPr lang="en-US" sz="1200" dirty="0" err="1">
                <a:solidFill>
                  <a:prstClr val="black"/>
                </a:solidFill>
                <a:latin typeface="Calibri"/>
              </a:rPr>
              <a:t>Solakiewicz</a:t>
            </a:r>
            <a:r>
              <a:rPr lang="en-US" sz="1200" dirty="0">
                <a:solidFill>
                  <a:prstClr val="black"/>
                </a:solidFill>
                <a:latin typeface="Calibri"/>
              </a:rPr>
              <a:t>, 2011]. </a:t>
            </a:r>
            <a:endParaRPr lang="en-US" sz="1200" b="1" dirty="0">
              <a:solidFill>
                <a:prstClr val="black"/>
              </a:solidFill>
              <a:latin typeface="Calibri"/>
            </a:endParaRPr>
          </a:p>
          <a:p>
            <a:pPr defTabSz="914400"/>
            <a:r>
              <a:rPr lang="en-US" sz="1200" baseline="30000" dirty="0" err="1">
                <a:solidFill>
                  <a:prstClr val="black"/>
                </a:solidFill>
                <a:latin typeface="Calibri"/>
              </a:rPr>
              <a:t>b</a:t>
            </a:r>
            <a:r>
              <a:rPr lang="en-US" sz="1200" dirty="0" err="1">
                <a:solidFill>
                  <a:prstClr val="black"/>
                </a:solidFill>
                <a:latin typeface="Calibri"/>
              </a:rPr>
              <a:t>Estimated</a:t>
            </a:r>
            <a:r>
              <a:rPr lang="en-US" sz="1200" dirty="0">
                <a:solidFill>
                  <a:prstClr val="black"/>
                </a:solidFill>
                <a:latin typeface="Calibri"/>
              </a:rPr>
              <a:t> performance characteristics for the GLM which will be operational in the near future.</a:t>
            </a:r>
            <a:endParaRPr lang="en-US" sz="1200" b="1" dirty="0">
              <a:solidFill>
                <a:prstClr val="black"/>
              </a:solidFill>
              <a:latin typeface="Calibri"/>
            </a:endParaRPr>
          </a:p>
        </p:txBody>
      </p:sp>
      <p:sp>
        <p:nvSpPr>
          <p:cNvPr id="11" name="Rectangle 2"/>
          <p:cNvSpPr>
            <a:spLocks noGrp="1" noChangeArrowheads="1"/>
          </p:cNvSpPr>
          <p:nvPr>
            <p:ph type="title"/>
          </p:nvPr>
        </p:nvSpPr>
        <p:spPr>
          <a:xfrm>
            <a:off x="106590" y="100013"/>
            <a:ext cx="8973910" cy="703846"/>
          </a:xfrm>
        </p:spPr>
        <p:txBody>
          <a:bodyPr/>
          <a:lstStyle/>
          <a:p>
            <a:r>
              <a:rPr lang="en-US" sz="2650" dirty="0"/>
              <a:t>Characteristics of Lightning Data from Different LLSs</a:t>
            </a:r>
            <a:endParaRPr lang="en-US" altLang="en-US" sz="2650" dirty="0">
              <a:cs typeface="Arial" pitchFamily="34" charset="0"/>
            </a:endParaRPr>
          </a:p>
        </p:txBody>
      </p:sp>
    </p:spTree>
    <p:extLst>
      <p:ext uri="{BB962C8B-B14F-4D97-AF65-F5344CB8AC3E}">
        <p14:creationId xmlns:p14="http://schemas.microsoft.com/office/powerpoint/2010/main" val="14987771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2671177755"/>
              </p:ext>
            </p:extLst>
          </p:nvPr>
        </p:nvGraphicFramePr>
        <p:xfrm>
          <a:off x="5600" y="734880"/>
          <a:ext cx="9133020" cy="5882640"/>
        </p:xfrm>
        <a:graphic>
          <a:graphicData uri="http://schemas.openxmlformats.org/drawingml/2006/table">
            <a:tbl>
              <a:tblPr firstRow="1" bandRow="1"/>
              <a:tblGrid>
                <a:gridCol w="614480"/>
                <a:gridCol w="834845"/>
                <a:gridCol w="986635"/>
                <a:gridCol w="758950"/>
                <a:gridCol w="612540"/>
                <a:gridCol w="607160"/>
                <a:gridCol w="1062530"/>
                <a:gridCol w="981255"/>
                <a:gridCol w="908293"/>
                <a:gridCol w="842672"/>
                <a:gridCol w="923660"/>
              </a:tblGrid>
              <a:tr h="351340">
                <a:tc rowSpan="2"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LLS Type</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hMerge="1">
                  <a:txBody>
                    <a:bodyPr/>
                    <a:lstStyle/>
                    <a:p>
                      <a:endParaRPr lang="en-US"/>
                    </a:p>
                  </a:txBody>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a:effectLst/>
                        </a:rPr>
                        <a:t>Sensor Baseline Distance/ Optical Imager Field of View</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gridSpan="3">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200">
                          <a:effectLst/>
                        </a:rPr>
                        <a:t>Detection Efficiency</a:t>
                      </a:r>
                      <a:endParaRPr lang="en-US" sz="12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hMerge="1">
                  <a:txBody>
                    <a:bodyPr/>
                    <a:lstStyle/>
                    <a:p>
                      <a:endParaRPr lang="en-US"/>
                    </a:p>
                  </a:txBody>
                  <a:tcPr/>
                </a:tc>
                <a:tc hMerge="1">
                  <a:txBody>
                    <a:bodyPr/>
                    <a:lstStyle/>
                    <a:p>
                      <a:endParaRPr lang="en-US"/>
                    </a:p>
                  </a:txBody>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a:effectLst/>
                        </a:rPr>
                        <a:t>Median Location Accuracy/ Spatial Resolution</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Temporal Resolution</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CG Stroke Peak Current, Polarity Estimation Error</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smtClean="0">
                          <a:effectLst/>
                        </a:rPr>
                        <a:t>CG </a:t>
                      </a:r>
                      <a:r>
                        <a:rPr lang="en-US" sz="1100" dirty="0">
                          <a:effectLst/>
                        </a:rPr>
                        <a:t>Stroke Location and Multiplicity</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Lightning Type Classification Accuracy</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r>
              <a:tr h="531265">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a:effectLst/>
                        </a:rPr>
                        <a:t>CG Stroke</a:t>
                      </a:r>
                      <a:endParaRPr lang="en-US" sz="1100" b="1">
                        <a:effectLst/>
                        <a:latin typeface="Times New Roman"/>
                        <a:ea typeface="SimSun"/>
                      </a:endParaRPr>
                    </a:p>
                  </a:txBody>
                  <a:tcPr marL="64657" marR="64657" marT="0" marB="0" anchor="ctr">
                    <a:lnL w="381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a:effectLst/>
                        </a:rPr>
                        <a:t>CG Flash</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dirty="0">
                          <a:effectLst/>
                        </a:rPr>
                        <a:t>IC Flash</a:t>
                      </a:r>
                      <a:endParaRPr lang="en-US" sz="1100" b="1" dirty="0">
                        <a:effectLst/>
                        <a:latin typeface="Times New Roman"/>
                        <a:ea typeface="SimSun"/>
                      </a:endParaRPr>
                    </a:p>
                  </a:txBody>
                  <a:tcPr marL="64657" marR="64657" marT="0" marB="0" anchor="ctr">
                    <a:lnL w="12700" cmpd="sng">
                      <a:solidFill>
                        <a:sysClr val="window" lastClr="FFFFFF"/>
                      </a:solidFill>
                    </a:lnL>
                    <a:lnR w="381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401160">
                <a:tc rowSpan="4">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Ground Based</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Long-range</a:t>
                      </a:r>
                    </a:p>
                    <a:p>
                      <a:pPr algn="ctr">
                        <a:spcAft>
                          <a:spcPts val="0"/>
                        </a:spcAft>
                      </a:pPr>
                      <a:r>
                        <a:rPr lang="en-US" sz="1000" dirty="0">
                          <a:effectLst/>
                        </a:rPr>
                        <a:t>(VLF)</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thousand kilometers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3-40%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10-70%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Few to less than 10%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2 km to more than 10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to several tens of microseconds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25-30%, 1-4%</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Yes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55738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Medium-range (ELF-HF)</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150-400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70-90%</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85% to more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40-50%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About 100 meters to less than 1 kilometer</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of nanoseconds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15-20%, negligible</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Yes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48-96%</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r h="40315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Short-range (ELF-HF)</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50-75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Greater than 90%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Greater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About 75%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About 100 meters to few hundred meters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of nanoseconds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15-20%, negligible</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Yes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48-96%</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787505">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VHF mapping</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10-40 km for TOA, 150 km or less for interferometry</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Total flash DE of greater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to few hundred 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microseconds or more for TOA), 100 µs for interferometry</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r>
              <a:tr h="625955">
                <a:tc row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Satellite Based</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Low earth orbit optical imaging/ mapping</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600 x 600 km to 1300 x 1300 km areas for 90 s to a few minutes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Total flash DE of 38 to 88%, depending upon instrument and time of day</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to a few tens of kilometers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 </a:t>
                      </a:r>
                      <a:r>
                        <a:rPr lang="en-US" sz="1000" dirty="0" err="1">
                          <a:effectLst/>
                        </a:rPr>
                        <a:t>ms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NA</a:t>
                      </a:r>
                      <a:r>
                        <a:rPr lang="en-US" sz="1000" baseline="30000">
                          <a:effectLst/>
                        </a:rPr>
                        <a:t>a</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136611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Geo-stationary optical imaging/ mapping</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Two optical imagers on board two satellites (east and west) staring continuously at the Americas and nearby oceans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Total flash DE of 85-90%</a:t>
                      </a:r>
                      <a:r>
                        <a:rPr lang="en-US" sz="1000" baseline="30000">
                          <a:effectLst/>
                        </a:rPr>
                        <a:t>b</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8-14 km</a:t>
                      </a:r>
                      <a:r>
                        <a:rPr lang="en-US" sz="1000" baseline="30000">
                          <a:effectLst/>
                        </a:rPr>
                        <a:t>b</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 </a:t>
                      </a:r>
                      <a:r>
                        <a:rPr lang="en-US" sz="1000" dirty="0" err="1">
                          <a:effectLst/>
                        </a:rPr>
                        <a:t>ms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err="1">
                          <a:effectLst/>
                        </a:rPr>
                        <a:t>NA</a:t>
                      </a:r>
                      <a:r>
                        <a:rPr lang="en-US" sz="1000" baseline="30000" dirty="0" err="1">
                          <a:effectLst/>
                        </a:rPr>
                        <a:t>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bl>
          </a:graphicData>
        </a:graphic>
      </p:graphicFrame>
      <p:sp>
        <p:nvSpPr>
          <p:cNvPr id="10" name="Rectangle 9"/>
          <p:cNvSpPr/>
          <p:nvPr/>
        </p:nvSpPr>
        <p:spPr>
          <a:xfrm>
            <a:off x="94195" y="6287191"/>
            <a:ext cx="9049805" cy="461665"/>
          </a:xfrm>
          <a:prstGeom prst="rect">
            <a:avLst/>
          </a:prstGeom>
        </p:spPr>
        <p:txBody>
          <a:bodyPr wrap="square">
            <a:spAutoFit/>
          </a:bodyPr>
          <a:lstStyle/>
          <a:p>
            <a:pPr defTabSz="914400"/>
            <a:r>
              <a:rPr lang="en-US" sz="1200" baseline="30000" dirty="0" err="1">
                <a:solidFill>
                  <a:prstClr val="black"/>
                </a:solidFill>
                <a:latin typeface="Calibri"/>
              </a:rPr>
              <a:t>a</a:t>
            </a:r>
            <a:r>
              <a:rPr lang="en-US" sz="1200" dirty="0" err="1">
                <a:solidFill>
                  <a:prstClr val="black"/>
                </a:solidFill>
                <a:latin typeface="Calibri"/>
              </a:rPr>
              <a:t>Estimation</a:t>
            </a:r>
            <a:r>
              <a:rPr lang="en-US" sz="1200" dirty="0">
                <a:solidFill>
                  <a:prstClr val="black"/>
                </a:solidFill>
                <a:latin typeface="Calibri"/>
              </a:rPr>
              <a:t> of the fraction of cloud-to-ground flashes in thunderstorms may be available [</a:t>
            </a:r>
            <a:r>
              <a:rPr lang="en-US" sz="1200" dirty="0" err="1">
                <a:solidFill>
                  <a:prstClr val="black"/>
                </a:solidFill>
                <a:latin typeface="Calibri"/>
              </a:rPr>
              <a:t>Koshak</a:t>
            </a:r>
            <a:r>
              <a:rPr lang="en-US" sz="1200" dirty="0">
                <a:solidFill>
                  <a:prstClr val="black"/>
                </a:solidFill>
                <a:latin typeface="Calibri"/>
              </a:rPr>
              <a:t>, 2010; </a:t>
            </a:r>
            <a:r>
              <a:rPr lang="en-US" sz="1200" dirty="0" err="1">
                <a:solidFill>
                  <a:prstClr val="black"/>
                </a:solidFill>
                <a:latin typeface="Calibri"/>
              </a:rPr>
              <a:t>Koshak</a:t>
            </a:r>
            <a:r>
              <a:rPr lang="en-US" sz="1200" dirty="0">
                <a:solidFill>
                  <a:prstClr val="black"/>
                </a:solidFill>
                <a:latin typeface="Calibri"/>
              </a:rPr>
              <a:t> and </a:t>
            </a:r>
            <a:r>
              <a:rPr lang="en-US" sz="1200" dirty="0" err="1">
                <a:solidFill>
                  <a:prstClr val="black"/>
                </a:solidFill>
                <a:latin typeface="Calibri"/>
              </a:rPr>
              <a:t>Solakiewicz</a:t>
            </a:r>
            <a:r>
              <a:rPr lang="en-US" sz="1200" dirty="0">
                <a:solidFill>
                  <a:prstClr val="black"/>
                </a:solidFill>
                <a:latin typeface="Calibri"/>
              </a:rPr>
              <a:t>, 2011]. </a:t>
            </a:r>
            <a:endParaRPr lang="en-US" sz="1200" b="1" dirty="0">
              <a:solidFill>
                <a:prstClr val="black"/>
              </a:solidFill>
              <a:latin typeface="Calibri"/>
            </a:endParaRPr>
          </a:p>
          <a:p>
            <a:pPr defTabSz="914400"/>
            <a:r>
              <a:rPr lang="en-US" sz="1200" baseline="30000" dirty="0" err="1">
                <a:solidFill>
                  <a:prstClr val="black"/>
                </a:solidFill>
                <a:latin typeface="Calibri"/>
              </a:rPr>
              <a:t>b</a:t>
            </a:r>
            <a:r>
              <a:rPr lang="en-US" sz="1200" dirty="0" err="1">
                <a:solidFill>
                  <a:prstClr val="black"/>
                </a:solidFill>
                <a:latin typeface="Calibri"/>
              </a:rPr>
              <a:t>Estimated</a:t>
            </a:r>
            <a:r>
              <a:rPr lang="en-US" sz="1200" dirty="0">
                <a:solidFill>
                  <a:prstClr val="black"/>
                </a:solidFill>
                <a:latin typeface="Calibri"/>
              </a:rPr>
              <a:t> performance characteristics for the GLM which will be operational in the near future.</a:t>
            </a:r>
            <a:endParaRPr lang="en-US" sz="1200" b="1" dirty="0">
              <a:solidFill>
                <a:prstClr val="black"/>
              </a:solidFill>
              <a:latin typeface="Calibri"/>
            </a:endParaRPr>
          </a:p>
        </p:txBody>
      </p:sp>
      <p:sp>
        <p:nvSpPr>
          <p:cNvPr id="11" name="Rectangle 2"/>
          <p:cNvSpPr>
            <a:spLocks noGrp="1" noChangeArrowheads="1"/>
          </p:cNvSpPr>
          <p:nvPr>
            <p:ph type="title"/>
          </p:nvPr>
        </p:nvSpPr>
        <p:spPr>
          <a:xfrm>
            <a:off x="106590" y="100013"/>
            <a:ext cx="8973910" cy="703846"/>
          </a:xfrm>
        </p:spPr>
        <p:txBody>
          <a:bodyPr/>
          <a:lstStyle/>
          <a:p>
            <a:r>
              <a:rPr lang="en-US" sz="2650" dirty="0"/>
              <a:t>Characteristics of Lightning Data from Different LLSs</a:t>
            </a:r>
            <a:endParaRPr lang="en-US" altLang="en-US" sz="2650" dirty="0">
              <a:cs typeface="Arial" pitchFamily="34" charset="0"/>
            </a:endParaRPr>
          </a:p>
        </p:txBody>
      </p:sp>
    </p:spTree>
    <p:extLst>
      <p:ext uri="{BB962C8B-B14F-4D97-AF65-F5344CB8AC3E}">
        <p14:creationId xmlns:p14="http://schemas.microsoft.com/office/powerpoint/2010/main" val="14987771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977570564"/>
              </p:ext>
            </p:extLst>
          </p:nvPr>
        </p:nvGraphicFramePr>
        <p:xfrm>
          <a:off x="5600" y="734880"/>
          <a:ext cx="9133020" cy="5882640"/>
        </p:xfrm>
        <a:graphic>
          <a:graphicData uri="http://schemas.openxmlformats.org/drawingml/2006/table">
            <a:tbl>
              <a:tblPr firstRow="1" bandRow="1"/>
              <a:tblGrid>
                <a:gridCol w="614480"/>
                <a:gridCol w="834845"/>
                <a:gridCol w="986635"/>
                <a:gridCol w="758950"/>
                <a:gridCol w="612540"/>
                <a:gridCol w="607160"/>
                <a:gridCol w="1062530"/>
                <a:gridCol w="981255"/>
                <a:gridCol w="908293"/>
                <a:gridCol w="842672"/>
                <a:gridCol w="923660"/>
              </a:tblGrid>
              <a:tr h="351340">
                <a:tc rowSpan="2"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LLS Type</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hMerge="1">
                  <a:txBody>
                    <a:bodyPr/>
                    <a:lstStyle/>
                    <a:p>
                      <a:endParaRPr lang="en-US"/>
                    </a:p>
                  </a:txBody>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a:effectLst/>
                        </a:rPr>
                        <a:t>Sensor Baseline Distance/ Optical Imager Field of View</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gridSpan="3">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200">
                          <a:effectLst/>
                        </a:rPr>
                        <a:t>Detection Efficiency</a:t>
                      </a:r>
                      <a:endParaRPr lang="en-US" sz="12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hMerge="1">
                  <a:txBody>
                    <a:bodyPr/>
                    <a:lstStyle/>
                    <a:p>
                      <a:endParaRPr lang="en-US"/>
                    </a:p>
                  </a:txBody>
                  <a:tcPr/>
                </a:tc>
                <a:tc hMerge="1">
                  <a:txBody>
                    <a:bodyPr/>
                    <a:lstStyle/>
                    <a:p>
                      <a:endParaRPr lang="en-US"/>
                    </a:p>
                  </a:txBody>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a:effectLst/>
                        </a:rPr>
                        <a:t>Median Location Accuracy/ Spatial Resolution</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Temporal Resolution</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CG Stroke Peak Current, Polarity Estimation Error</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smtClean="0">
                          <a:effectLst/>
                        </a:rPr>
                        <a:t>CG </a:t>
                      </a:r>
                      <a:r>
                        <a:rPr lang="en-US" sz="1100" dirty="0">
                          <a:effectLst/>
                        </a:rPr>
                        <a:t>Stroke Location and Multiplicity</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c row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US" sz="1100" dirty="0">
                          <a:effectLst/>
                        </a:rPr>
                        <a:t>Lightning Type Classification Accuracy</a:t>
                      </a:r>
                      <a:endParaRPr lang="en-US" sz="1100" b="1"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064A2"/>
                    </a:solidFill>
                  </a:tcPr>
                </a:tc>
              </a:tr>
              <a:tr h="531265">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a:effectLst/>
                        </a:rPr>
                        <a:t>CG Stroke</a:t>
                      </a:r>
                      <a:endParaRPr lang="en-US" sz="1100" b="1">
                        <a:effectLst/>
                        <a:latin typeface="Times New Roman"/>
                        <a:ea typeface="SimSun"/>
                      </a:endParaRPr>
                    </a:p>
                  </a:txBody>
                  <a:tcPr marL="64657" marR="64657" marT="0" marB="0" anchor="ctr">
                    <a:lnL w="381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a:effectLst/>
                        </a:rPr>
                        <a:t>CG Flash</a:t>
                      </a:r>
                      <a:endParaRPr lang="en-US" sz="1100" b="1">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100" dirty="0">
                          <a:effectLst/>
                        </a:rPr>
                        <a:t>IC Flash</a:t>
                      </a:r>
                      <a:endParaRPr lang="en-US" sz="1100" b="1" dirty="0">
                        <a:effectLst/>
                        <a:latin typeface="Times New Roman"/>
                        <a:ea typeface="SimSun"/>
                      </a:endParaRPr>
                    </a:p>
                  </a:txBody>
                  <a:tcPr marL="64657" marR="64657" marT="0" marB="0" anchor="ctr">
                    <a:lnL w="12700" cmpd="sng">
                      <a:solidFill>
                        <a:sysClr val="window" lastClr="FFFFFF"/>
                      </a:solidFill>
                    </a:lnL>
                    <a:lnR w="381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401160">
                <a:tc rowSpan="4">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Ground Based</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Long-range</a:t>
                      </a:r>
                    </a:p>
                    <a:p>
                      <a:pPr algn="ctr">
                        <a:spcAft>
                          <a:spcPts val="0"/>
                        </a:spcAft>
                      </a:pPr>
                      <a:r>
                        <a:rPr lang="en-US" sz="1000" dirty="0">
                          <a:effectLst/>
                        </a:rPr>
                        <a:t>(VLF)</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thousand kilometers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3-40%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10-70%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Few to less than 10%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2 km to more than 10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to several tens of microseconds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25-30%, 1-4%</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Yes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55738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Medium-range (ELF-HF)</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150-400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70-90%</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85% to more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40-50%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About 100 meters to less than 1 kilometer</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of nanoseconds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15-20%, negligible</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Yes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48-96%</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r h="40315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Short-range (ELF-HF)</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50-75 km</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Greater than 90%</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Greater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About 75%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About 100 meters to few hundred meters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of nanoseconds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15-20%, negligible</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Yes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48-96%</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20000"/>
                      </a:srgbClr>
                    </a:solidFill>
                  </a:tcPr>
                </a:tc>
              </a:tr>
              <a:tr h="787505">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VHF mapping</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10-40 km for TOA, 150 km or less for interferometry</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Total flash DE of greater than 95%</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Several tens to few hundred 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microseconds or more for TOA), 100 µs for interferometry</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NA</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064A2">
                        <a:tint val="40000"/>
                      </a:srgbClr>
                    </a:solidFill>
                  </a:tcPr>
                </a:tc>
              </a:tr>
              <a:tr h="625955">
                <a:tc row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Satellite Based</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Low earth orbit optical imaging/ mapping</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600 x 600 km to 1300 x 1300 km areas for 90 s to a few minutes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Total flash DE of 38 to 88%, depending upon instrument and time of day</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Ten to a few tens of kilometers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 </a:t>
                      </a:r>
                      <a:r>
                        <a:rPr lang="en-US" sz="1000" dirty="0" err="1">
                          <a:effectLst/>
                        </a:rPr>
                        <a:t>ms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NA</a:t>
                      </a:r>
                      <a:r>
                        <a:rPr lang="en-US" sz="1000" baseline="30000">
                          <a:effectLst/>
                        </a:rPr>
                        <a:t>a</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r>
              <a:tr h="1366110">
                <a:tc v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Geo-stationary optical imaging/ mapping</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Two optical imagers on board two satellites (east and west) staring continuously at the Americas and nearby oceans</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gridSpan="3">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Total flash DE of 85-90%</a:t>
                      </a:r>
                      <a:r>
                        <a:rPr lang="en-US" sz="1000" baseline="30000">
                          <a:effectLst/>
                        </a:rPr>
                        <a:t>b</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a:effectLst/>
                        </a:rPr>
                        <a:t>8-14 km</a:t>
                      </a:r>
                      <a:r>
                        <a:rPr lang="en-US" sz="1000" baseline="30000">
                          <a:effectLst/>
                        </a:rPr>
                        <a:t>b</a:t>
                      </a:r>
                      <a:endParaRPr lang="en-US" sz="100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2 </a:t>
                      </a:r>
                      <a:r>
                        <a:rPr lang="en-US" sz="1000" dirty="0" err="1">
                          <a:effectLst/>
                        </a:rPr>
                        <a:t>ms</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smtClean="0">
                          <a:effectLst/>
                        </a:rPr>
                        <a:t>NA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US" sz="1000" dirty="0" err="1">
                          <a:effectLst/>
                        </a:rPr>
                        <a:t>NA</a:t>
                      </a:r>
                      <a:r>
                        <a:rPr lang="en-US" sz="1000" baseline="30000" dirty="0" err="1">
                          <a:effectLst/>
                        </a:rPr>
                        <a:t>a</a:t>
                      </a:r>
                      <a:endParaRPr lang="en-US" sz="1000" dirty="0">
                        <a:effectLst/>
                        <a:latin typeface="Times New Roman"/>
                        <a:ea typeface="SimSun"/>
                      </a:endParaRPr>
                    </a:p>
                  </a:txBody>
                  <a:tcPr marL="64657" marR="64657"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solidFill>
                  </a:tcPr>
                </a:tc>
              </a:tr>
            </a:tbl>
          </a:graphicData>
        </a:graphic>
      </p:graphicFrame>
      <p:sp>
        <p:nvSpPr>
          <p:cNvPr id="10" name="Rectangle 9"/>
          <p:cNvSpPr/>
          <p:nvPr/>
        </p:nvSpPr>
        <p:spPr>
          <a:xfrm>
            <a:off x="94195" y="6287191"/>
            <a:ext cx="9049805" cy="461665"/>
          </a:xfrm>
          <a:prstGeom prst="rect">
            <a:avLst/>
          </a:prstGeom>
        </p:spPr>
        <p:txBody>
          <a:bodyPr wrap="square">
            <a:spAutoFit/>
          </a:bodyPr>
          <a:lstStyle/>
          <a:p>
            <a:pPr defTabSz="914400"/>
            <a:r>
              <a:rPr lang="en-US" sz="1200" baseline="30000" dirty="0" err="1">
                <a:solidFill>
                  <a:prstClr val="black"/>
                </a:solidFill>
                <a:latin typeface="Calibri"/>
              </a:rPr>
              <a:t>a</a:t>
            </a:r>
            <a:r>
              <a:rPr lang="en-US" sz="1200" dirty="0" err="1">
                <a:solidFill>
                  <a:prstClr val="black"/>
                </a:solidFill>
                <a:latin typeface="Calibri"/>
              </a:rPr>
              <a:t>Estimation</a:t>
            </a:r>
            <a:r>
              <a:rPr lang="en-US" sz="1200" dirty="0">
                <a:solidFill>
                  <a:prstClr val="black"/>
                </a:solidFill>
                <a:latin typeface="Calibri"/>
              </a:rPr>
              <a:t> of the fraction of cloud-to-ground flashes in thunderstorms may be available [</a:t>
            </a:r>
            <a:r>
              <a:rPr lang="en-US" sz="1200" dirty="0" err="1">
                <a:solidFill>
                  <a:prstClr val="black"/>
                </a:solidFill>
                <a:latin typeface="Calibri"/>
              </a:rPr>
              <a:t>Koshak</a:t>
            </a:r>
            <a:r>
              <a:rPr lang="en-US" sz="1200" dirty="0">
                <a:solidFill>
                  <a:prstClr val="black"/>
                </a:solidFill>
                <a:latin typeface="Calibri"/>
              </a:rPr>
              <a:t>, 2010; </a:t>
            </a:r>
            <a:r>
              <a:rPr lang="en-US" sz="1200" dirty="0" err="1">
                <a:solidFill>
                  <a:prstClr val="black"/>
                </a:solidFill>
                <a:latin typeface="Calibri"/>
              </a:rPr>
              <a:t>Koshak</a:t>
            </a:r>
            <a:r>
              <a:rPr lang="en-US" sz="1200" dirty="0">
                <a:solidFill>
                  <a:prstClr val="black"/>
                </a:solidFill>
                <a:latin typeface="Calibri"/>
              </a:rPr>
              <a:t> and </a:t>
            </a:r>
            <a:r>
              <a:rPr lang="en-US" sz="1200" dirty="0" err="1">
                <a:solidFill>
                  <a:prstClr val="black"/>
                </a:solidFill>
                <a:latin typeface="Calibri"/>
              </a:rPr>
              <a:t>Solakiewicz</a:t>
            </a:r>
            <a:r>
              <a:rPr lang="en-US" sz="1200" dirty="0">
                <a:solidFill>
                  <a:prstClr val="black"/>
                </a:solidFill>
                <a:latin typeface="Calibri"/>
              </a:rPr>
              <a:t>, 2011]. </a:t>
            </a:r>
            <a:endParaRPr lang="en-US" sz="1200" b="1" dirty="0">
              <a:solidFill>
                <a:prstClr val="black"/>
              </a:solidFill>
              <a:latin typeface="Calibri"/>
            </a:endParaRPr>
          </a:p>
          <a:p>
            <a:pPr defTabSz="914400"/>
            <a:r>
              <a:rPr lang="en-US" sz="1200" baseline="30000" dirty="0" err="1">
                <a:solidFill>
                  <a:prstClr val="black"/>
                </a:solidFill>
                <a:latin typeface="Calibri"/>
              </a:rPr>
              <a:t>b</a:t>
            </a:r>
            <a:r>
              <a:rPr lang="en-US" sz="1200" dirty="0" err="1">
                <a:solidFill>
                  <a:prstClr val="black"/>
                </a:solidFill>
                <a:latin typeface="Calibri"/>
              </a:rPr>
              <a:t>Estimated</a:t>
            </a:r>
            <a:r>
              <a:rPr lang="en-US" sz="1200" dirty="0">
                <a:solidFill>
                  <a:prstClr val="black"/>
                </a:solidFill>
                <a:latin typeface="Calibri"/>
              </a:rPr>
              <a:t> performance characteristics for the GLM which will be operational in the near future.</a:t>
            </a:r>
            <a:endParaRPr lang="en-US" sz="1200" b="1" dirty="0">
              <a:solidFill>
                <a:prstClr val="black"/>
              </a:solidFill>
              <a:latin typeface="Calibri"/>
            </a:endParaRPr>
          </a:p>
        </p:txBody>
      </p:sp>
      <p:sp>
        <p:nvSpPr>
          <p:cNvPr id="11" name="Rectangle 2"/>
          <p:cNvSpPr>
            <a:spLocks noGrp="1" noChangeArrowheads="1"/>
          </p:cNvSpPr>
          <p:nvPr>
            <p:ph type="title"/>
          </p:nvPr>
        </p:nvSpPr>
        <p:spPr>
          <a:xfrm>
            <a:off x="106590" y="100013"/>
            <a:ext cx="8973910" cy="703846"/>
          </a:xfrm>
        </p:spPr>
        <p:txBody>
          <a:bodyPr/>
          <a:lstStyle/>
          <a:p>
            <a:r>
              <a:rPr lang="en-US" sz="2650" dirty="0"/>
              <a:t>Characteristics of Lightning Data from Different LLSs</a:t>
            </a:r>
            <a:endParaRPr lang="en-US" altLang="en-US" sz="2650" dirty="0">
              <a:cs typeface="Arial" pitchFamily="34" charset="0"/>
            </a:endParaRPr>
          </a:p>
        </p:txBody>
      </p:sp>
    </p:spTree>
    <p:extLst>
      <p:ext uri="{BB962C8B-B14F-4D97-AF65-F5344CB8AC3E}">
        <p14:creationId xmlns:p14="http://schemas.microsoft.com/office/powerpoint/2010/main" val="355007787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06590" y="100013"/>
            <a:ext cx="8973910" cy="703846"/>
          </a:xfrm>
        </p:spPr>
        <p:txBody>
          <a:bodyPr/>
          <a:lstStyle/>
          <a:p>
            <a:r>
              <a:rPr lang="en-US" sz="2650" dirty="0"/>
              <a:t>Characteristics of Lightning Data from Different LLSs</a:t>
            </a:r>
            <a:endParaRPr lang="en-US" altLang="en-US" sz="2650" dirty="0">
              <a:cs typeface="Arial" pitchFamily="34" charset="0"/>
            </a:endParaRPr>
          </a:p>
        </p:txBody>
      </p:sp>
      <p:sp>
        <p:nvSpPr>
          <p:cNvPr id="4" name="Rectangle 3"/>
          <p:cNvSpPr txBox="1">
            <a:spLocks noChangeArrowheads="1"/>
          </p:cNvSpPr>
          <p:nvPr/>
        </p:nvSpPr>
        <p:spPr>
          <a:xfrm>
            <a:off x="75895" y="772675"/>
            <a:ext cx="8973910" cy="5995705"/>
          </a:xfrm>
          <a:prstGeom prst="rect">
            <a:avLst/>
          </a:prstGeom>
        </p:spPr>
        <p:txBody>
          <a:bodyPr/>
          <a:lstStyle>
            <a:lvl1pPr marL="180975" indent="-180975" algn="l" rtl="0" eaLnBrk="1" fontAlgn="base" hangingPunct="1">
              <a:spcBef>
                <a:spcPct val="20000"/>
              </a:spcBef>
              <a:spcAft>
                <a:spcPct val="0"/>
              </a:spcAft>
              <a:buClr>
                <a:schemeClr val="hlink"/>
              </a:buClr>
              <a:buFont typeface="Wingdings" pitchFamily="2" charset="2"/>
              <a:buChar char="§"/>
              <a:defRPr sz="2300">
                <a:solidFill>
                  <a:srgbClr val="4C4C4C"/>
                </a:solidFill>
                <a:latin typeface="+mn-lt"/>
                <a:ea typeface="+mn-ea"/>
                <a:cs typeface="+mn-cs"/>
              </a:defRPr>
            </a:lvl1pPr>
            <a:lvl2pPr marL="625475" indent="-180975" algn="l" rtl="0" eaLnBrk="1" fontAlgn="base" hangingPunct="1">
              <a:spcBef>
                <a:spcPct val="20000"/>
              </a:spcBef>
              <a:spcAft>
                <a:spcPct val="0"/>
              </a:spcAft>
              <a:buClr>
                <a:schemeClr val="hlink"/>
              </a:buClr>
              <a:buFont typeface="Wingdings" pitchFamily="2" charset="2"/>
              <a:buChar char="§"/>
              <a:defRPr sz="2000">
                <a:solidFill>
                  <a:srgbClr val="4C4C4C"/>
                </a:solidFill>
                <a:latin typeface="+mn-lt"/>
              </a:defRPr>
            </a:lvl2pPr>
            <a:lvl3pPr marL="1079500" indent="-180975" algn="l" rtl="0" eaLnBrk="1" fontAlgn="base" hangingPunct="1">
              <a:spcBef>
                <a:spcPct val="20000"/>
              </a:spcBef>
              <a:spcAft>
                <a:spcPct val="0"/>
              </a:spcAft>
              <a:buClr>
                <a:schemeClr val="hlink"/>
              </a:buClr>
              <a:buFont typeface="Times New Roman" pitchFamily="18" charset="0"/>
              <a:buChar char="–"/>
              <a:defRPr sz="2000">
                <a:solidFill>
                  <a:srgbClr val="4C4C4C"/>
                </a:solidFill>
                <a:latin typeface="+mn-lt"/>
              </a:defRPr>
            </a:lvl3pPr>
            <a:lvl4pPr marL="1449388" indent="-190500" algn="l" rtl="0" eaLnBrk="1" fontAlgn="base" hangingPunct="1">
              <a:spcBef>
                <a:spcPct val="20000"/>
              </a:spcBef>
              <a:spcAft>
                <a:spcPct val="0"/>
              </a:spcAft>
              <a:buClr>
                <a:schemeClr val="hlink"/>
              </a:buClr>
              <a:buFont typeface="Times New Roman" pitchFamily="18" charset="0"/>
              <a:buChar char="–"/>
              <a:defRPr sz="1700">
                <a:solidFill>
                  <a:srgbClr val="4C4C4C"/>
                </a:solidFill>
                <a:latin typeface="+mn-lt"/>
              </a:defRPr>
            </a:lvl4pPr>
            <a:lvl5pPr marL="18192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5pPr>
            <a:lvl6pPr marL="22764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6pPr>
            <a:lvl7pPr marL="27336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7pPr>
            <a:lvl8pPr marL="31908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8pPr>
            <a:lvl9pPr marL="3648075" indent="-190500" algn="l" rtl="0" eaLnBrk="1" fontAlgn="base" hangingPunct="1">
              <a:spcBef>
                <a:spcPct val="20000"/>
              </a:spcBef>
              <a:spcAft>
                <a:spcPct val="0"/>
              </a:spcAft>
              <a:buClr>
                <a:schemeClr val="hlink"/>
              </a:buClr>
              <a:buFont typeface="Times New Roman" pitchFamily="18" charset="0"/>
              <a:buChar char="–"/>
              <a:defRPr sz="1600">
                <a:solidFill>
                  <a:srgbClr val="4C4C4C"/>
                </a:solidFill>
                <a:latin typeface="+mn-lt"/>
              </a:defRPr>
            </a:lvl9pPr>
          </a:lstStyle>
          <a:p>
            <a:pPr marL="266700" lvl="1" indent="-266700" defTabSz="914400">
              <a:buClr>
                <a:srgbClr val="D15B05"/>
              </a:buClr>
            </a:pPr>
            <a:r>
              <a:rPr lang="en-US" sz="1800" b="1" dirty="0">
                <a:latin typeface="Arial"/>
              </a:rPr>
              <a:t>Ground </a:t>
            </a:r>
            <a:r>
              <a:rPr lang="en-US" sz="1800" b="1" dirty="0" smtClean="0">
                <a:latin typeface="Arial"/>
              </a:rPr>
              <a:t>Based VLF (~3 – 30 kHz) LLSs</a:t>
            </a:r>
            <a:endParaRPr lang="en-US" sz="1800" b="1" dirty="0">
              <a:latin typeface="Arial"/>
            </a:endParaRPr>
          </a:p>
          <a:p>
            <a:pPr marL="531813" lvl="2" indent="-258763" algn="just" defTabSz="914400">
              <a:buClr>
                <a:srgbClr val="C95B05"/>
              </a:buClr>
              <a:buFont typeface="Courier New" panose="02070309020205020404" pitchFamily="49" charset="0"/>
              <a:buChar char="o"/>
            </a:pPr>
            <a:r>
              <a:rPr lang="en-US" sz="1550" dirty="0" smtClean="0">
                <a:latin typeface="Arial"/>
              </a:rPr>
              <a:t>Provide </a:t>
            </a:r>
            <a:r>
              <a:rPr lang="en-US" sz="1550" dirty="0" smtClean="0">
                <a:solidFill>
                  <a:srgbClr val="0000FF"/>
                </a:solidFill>
                <a:latin typeface="Arial"/>
              </a:rPr>
              <a:t>global coverage </a:t>
            </a:r>
            <a:r>
              <a:rPr lang="en-US" sz="1550" dirty="0" smtClean="0">
                <a:latin typeface="Arial"/>
              </a:rPr>
              <a:t>with a </a:t>
            </a:r>
            <a:r>
              <a:rPr lang="en-US" sz="1550" dirty="0" smtClean="0">
                <a:solidFill>
                  <a:srgbClr val="0000FF"/>
                </a:solidFill>
                <a:latin typeface="Arial"/>
              </a:rPr>
              <a:t>spatial resolution of 2-10 km</a:t>
            </a:r>
            <a:r>
              <a:rPr lang="en-US" sz="1550" dirty="0" smtClean="0">
                <a:latin typeface="Arial"/>
              </a:rPr>
              <a:t>. </a:t>
            </a:r>
          </a:p>
          <a:p>
            <a:pPr marL="531813" lvl="2" indent="-258763" algn="just" defTabSz="914400">
              <a:buClr>
                <a:srgbClr val="C95B05"/>
              </a:buClr>
              <a:buFont typeface="Courier New" panose="02070309020205020404" pitchFamily="49" charset="0"/>
              <a:buChar char="o"/>
            </a:pPr>
            <a:r>
              <a:rPr lang="en-US" sz="1550" dirty="0" smtClean="0">
                <a:latin typeface="Arial"/>
              </a:rPr>
              <a:t>Primarily detect and </a:t>
            </a:r>
            <a:r>
              <a:rPr lang="en-US" sz="1550" dirty="0" err="1" smtClean="0">
                <a:latin typeface="Arial"/>
              </a:rPr>
              <a:t>geolocate</a:t>
            </a:r>
            <a:r>
              <a:rPr lang="en-US" sz="1550" dirty="0" smtClean="0">
                <a:latin typeface="Arial"/>
              </a:rPr>
              <a:t> </a:t>
            </a:r>
            <a:r>
              <a:rPr lang="en-US" sz="1550" dirty="0" smtClean="0">
                <a:solidFill>
                  <a:srgbClr val="0000FF"/>
                </a:solidFill>
                <a:latin typeface="Arial"/>
              </a:rPr>
              <a:t>cloud-to-ground lightning </a:t>
            </a:r>
            <a:r>
              <a:rPr lang="en-US" sz="1550" dirty="0" smtClean="0">
                <a:latin typeface="Arial"/>
              </a:rPr>
              <a:t>and tell us when and where </a:t>
            </a:r>
            <a:r>
              <a:rPr lang="en-US" sz="1550" dirty="0">
                <a:latin typeface="Arial"/>
              </a:rPr>
              <a:t>lightning</a:t>
            </a:r>
            <a:r>
              <a:rPr lang="en-US" sz="1550" dirty="0" smtClean="0">
                <a:latin typeface="Arial"/>
              </a:rPr>
              <a:t> struck ground.</a:t>
            </a:r>
          </a:p>
          <a:p>
            <a:pPr marL="266700" lvl="1" indent="-266700" defTabSz="914400">
              <a:buClr>
                <a:srgbClr val="D15B05"/>
              </a:buClr>
            </a:pPr>
            <a:r>
              <a:rPr lang="en-US" sz="1800" b="1" dirty="0">
                <a:latin typeface="Arial"/>
              </a:rPr>
              <a:t>Ground Based </a:t>
            </a:r>
            <a:r>
              <a:rPr lang="en-US" sz="1800" b="1" dirty="0" smtClean="0">
                <a:latin typeface="Arial"/>
              </a:rPr>
              <a:t>LF (~30 – 300 kHz) LLSs</a:t>
            </a:r>
          </a:p>
          <a:p>
            <a:pPr marL="533400" lvl="2" indent="-260350" algn="just" defTabSz="914400">
              <a:buClr>
                <a:srgbClr val="C95B05"/>
              </a:buClr>
              <a:buFont typeface="Courier New" panose="02070309020205020404" pitchFamily="49" charset="0"/>
              <a:buChar char="o"/>
            </a:pPr>
            <a:r>
              <a:rPr lang="en-US" sz="1550" dirty="0" smtClean="0">
                <a:latin typeface="Arial"/>
              </a:rPr>
              <a:t>Provide </a:t>
            </a:r>
            <a:r>
              <a:rPr lang="en-US" sz="1550" dirty="0" smtClean="0">
                <a:solidFill>
                  <a:srgbClr val="0000FF"/>
                </a:solidFill>
                <a:latin typeface="Arial"/>
              </a:rPr>
              <a:t>continental/countrywide coverage </a:t>
            </a:r>
            <a:r>
              <a:rPr lang="en-US" sz="1550" dirty="0" smtClean="0">
                <a:latin typeface="Arial"/>
              </a:rPr>
              <a:t>with a </a:t>
            </a:r>
            <a:r>
              <a:rPr lang="en-US" sz="1550" dirty="0" smtClean="0">
                <a:solidFill>
                  <a:srgbClr val="0000FF"/>
                </a:solidFill>
                <a:latin typeface="Arial"/>
              </a:rPr>
              <a:t>spatial resolution of few 100 m</a:t>
            </a:r>
            <a:r>
              <a:rPr lang="en-US" sz="1550" dirty="0" smtClean="0">
                <a:latin typeface="Arial"/>
              </a:rPr>
              <a:t>. </a:t>
            </a:r>
          </a:p>
          <a:p>
            <a:pPr marL="533400" lvl="2" indent="-260350" algn="just" defTabSz="914400">
              <a:buClr>
                <a:srgbClr val="C95B05"/>
              </a:buClr>
              <a:buFont typeface="Courier New" panose="02070309020205020404" pitchFamily="49" charset="0"/>
              <a:buChar char="o"/>
            </a:pPr>
            <a:r>
              <a:rPr lang="en-US" sz="1550" dirty="0" smtClean="0">
                <a:latin typeface="Arial"/>
              </a:rPr>
              <a:t>Detect </a:t>
            </a:r>
            <a:r>
              <a:rPr lang="en-US" sz="1550" dirty="0">
                <a:latin typeface="Arial"/>
              </a:rPr>
              <a:t>and </a:t>
            </a:r>
            <a:r>
              <a:rPr lang="en-US" sz="1550" dirty="0" err="1">
                <a:latin typeface="Arial"/>
              </a:rPr>
              <a:t>geolocate</a:t>
            </a:r>
            <a:r>
              <a:rPr lang="en-US" sz="1550" dirty="0">
                <a:latin typeface="Arial"/>
              </a:rPr>
              <a:t> </a:t>
            </a:r>
            <a:r>
              <a:rPr lang="en-US" sz="1550" dirty="0" smtClean="0">
                <a:solidFill>
                  <a:srgbClr val="0000FF"/>
                </a:solidFill>
                <a:latin typeface="Arial"/>
              </a:rPr>
              <a:t>nearly all cloud-to-ground lightning and a large fraction of cloud lightning</a:t>
            </a:r>
            <a:r>
              <a:rPr lang="en-US" sz="1550" dirty="0" smtClean="0">
                <a:latin typeface="Arial"/>
              </a:rPr>
              <a:t>, and tell </a:t>
            </a:r>
            <a:r>
              <a:rPr lang="en-US" sz="1550" dirty="0">
                <a:latin typeface="Arial"/>
              </a:rPr>
              <a:t>us </a:t>
            </a:r>
            <a:r>
              <a:rPr lang="en-US" sz="1550" dirty="0" smtClean="0">
                <a:latin typeface="Arial"/>
              </a:rPr>
              <a:t>when and where </a:t>
            </a:r>
            <a:r>
              <a:rPr lang="en-US" sz="1550" dirty="0">
                <a:latin typeface="Arial"/>
              </a:rPr>
              <a:t>lightning</a:t>
            </a:r>
            <a:r>
              <a:rPr lang="en-US" sz="1550" dirty="0" smtClean="0">
                <a:latin typeface="Arial"/>
              </a:rPr>
              <a:t> </a:t>
            </a:r>
            <a:r>
              <a:rPr lang="en-US" sz="1550" dirty="0">
                <a:latin typeface="Arial"/>
              </a:rPr>
              <a:t>struck ground.</a:t>
            </a:r>
          </a:p>
          <a:p>
            <a:pPr marL="266700" lvl="1" indent="-266700" defTabSz="914400">
              <a:buClr>
                <a:srgbClr val="D15B05"/>
              </a:buClr>
            </a:pPr>
            <a:r>
              <a:rPr lang="en-US" sz="1800" b="1" dirty="0">
                <a:latin typeface="Arial"/>
              </a:rPr>
              <a:t>Ground Based </a:t>
            </a:r>
            <a:r>
              <a:rPr lang="en-US" sz="1800" b="1" dirty="0" smtClean="0">
                <a:latin typeface="Arial"/>
              </a:rPr>
              <a:t>VHF (~30 – 300 MHz) LLSs</a:t>
            </a:r>
            <a:endParaRPr lang="en-US" sz="1800" b="1" dirty="0">
              <a:latin typeface="Arial"/>
            </a:endParaRPr>
          </a:p>
          <a:p>
            <a:pPr marL="531813" lvl="2" indent="-258763" algn="just" defTabSz="914400">
              <a:buClr>
                <a:srgbClr val="C95B05"/>
              </a:buClr>
              <a:buFont typeface="Courier New" panose="02070309020205020404" pitchFamily="49" charset="0"/>
              <a:buChar char="o"/>
            </a:pPr>
            <a:r>
              <a:rPr lang="en-US" sz="1550" dirty="0" smtClean="0">
                <a:latin typeface="Arial"/>
              </a:rPr>
              <a:t>Provide </a:t>
            </a:r>
            <a:r>
              <a:rPr lang="en-US" sz="1550" dirty="0" smtClean="0">
                <a:solidFill>
                  <a:srgbClr val="0000FF"/>
                </a:solidFill>
                <a:latin typeface="Arial"/>
              </a:rPr>
              <a:t>regional coverage </a:t>
            </a:r>
            <a:r>
              <a:rPr lang="en-US" sz="1550" dirty="0">
                <a:latin typeface="Arial"/>
              </a:rPr>
              <a:t>with a </a:t>
            </a:r>
            <a:r>
              <a:rPr lang="en-US" sz="1550" dirty="0">
                <a:solidFill>
                  <a:srgbClr val="0000FF"/>
                </a:solidFill>
                <a:latin typeface="Arial"/>
              </a:rPr>
              <a:t>spatial resolution </a:t>
            </a:r>
            <a:r>
              <a:rPr lang="en-US" sz="1550" dirty="0" smtClean="0">
                <a:solidFill>
                  <a:srgbClr val="0000FF"/>
                </a:solidFill>
                <a:latin typeface="Arial"/>
              </a:rPr>
              <a:t>of 100 m or better</a:t>
            </a:r>
            <a:r>
              <a:rPr lang="en-US" sz="1550" dirty="0" smtClean="0">
                <a:latin typeface="Arial"/>
              </a:rPr>
              <a:t>. </a:t>
            </a:r>
            <a:endParaRPr lang="en-US" sz="1550" dirty="0">
              <a:latin typeface="Arial"/>
            </a:endParaRPr>
          </a:p>
          <a:p>
            <a:pPr marL="531813" lvl="2" indent="-258763" algn="just" defTabSz="914400">
              <a:buClr>
                <a:srgbClr val="C95B05"/>
              </a:buClr>
              <a:buFont typeface="Courier New" panose="02070309020205020404" pitchFamily="49" charset="0"/>
              <a:buChar char="o"/>
            </a:pPr>
            <a:r>
              <a:rPr lang="en-US" sz="1550" dirty="0" smtClean="0">
                <a:latin typeface="Arial"/>
              </a:rPr>
              <a:t>Detect and </a:t>
            </a:r>
            <a:r>
              <a:rPr lang="en-US" sz="1550" dirty="0" err="1" smtClean="0">
                <a:latin typeface="Arial"/>
              </a:rPr>
              <a:t>geolocate</a:t>
            </a:r>
            <a:r>
              <a:rPr lang="en-US" sz="1550" dirty="0" smtClean="0">
                <a:latin typeface="Arial"/>
              </a:rPr>
              <a:t> </a:t>
            </a:r>
            <a:r>
              <a:rPr lang="en-US" sz="1550" dirty="0">
                <a:solidFill>
                  <a:srgbClr val="0000FF"/>
                </a:solidFill>
                <a:latin typeface="Arial"/>
              </a:rPr>
              <a:t>nearly all cloud-to-ground </a:t>
            </a:r>
            <a:r>
              <a:rPr lang="en-US" sz="1550" dirty="0" smtClean="0">
                <a:solidFill>
                  <a:srgbClr val="0000FF"/>
                </a:solidFill>
                <a:latin typeface="Arial"/>
              </a:rPr>
              <a:t>and cloud lightning (lightning mapping) </a:t>
            </a:r>
            <a:r>
              <a:rPr lang="en-US" sz="1550" dirty="0" smtClean="0">
                <a:latin typeface="Arial"/>
              </a:rPr>
              <a:t>but </a:t>
            </a:r>
            <a:r>
              <a:rPr lang="en-US" sz="1550" dirty="0" smtClean="0">
                <a:solidFill>
                  <a:srgbClr val="0000FF"/>
                </a:solidFill>
                <a:latin typeface="Arial"/>
              </a:rPr>
              <a:t>cannot</a:t>
            </a:r>
            <a:r>
              <a:rPr lang="en-US" sz="1550" dirty="0" smtClean="0">
                <a:latin typeface="Arial"/>
              </a:rPr>
              <a:t> </a:t>
            </a:r>
            <a:r>
              <a:rPr lang="en-US" sz="1550" dirty="0">
                <a:latin typeface="Arial"/>
              </a:rPr>
              <a:t>tell us when and where </a:t>
            </a:r>
            <a:r>
              <a:rPr lang="en-US" sz="1550" dirty="0" smtClean="0">
                <a:latin typeface="Arial"/>
              </a:rPr>
              <a:t>lightning </a:t>
            </a:r>
            <a:r>
              <a:rPr lang="en-US" sz="1550" dirty="0">
                <a:latin typeface="Arial"/>
              </a:rPr>
              <a:t>struck </a:t>
            </a:r>
            <a:r>
              <a:rPr lang="en-US" sz="1550" dirty="0" smtClean="0">
                <a:latin typeface="Arial"/>
              </a:rPr>
              <a:t>ground.</a:t>
            </a:r>
          </a:p>
          <a:p>
            <a:pPr marL="266700" lvl="1" indent="-266700" defTabSz="914400">
              <a:buClr>
                <a:srgbClr val="D15B05"/>
              </a:buClr>
            </a:pPr>
            <a:r>
              <a:rPr lang="en-US" sz="1800" b="1" dirty="0" smtClean="0">
                <a:latin typeface="Arial"/>
              </a:rPr>
              <a:t>Satellite Based (~30 – 300 THz) LLSs</a:t>
            </a:r>
            <a:endParaRPr lang="en-US" sz="1800" b="1" dirty="0">
              <a:latin typeface="Arial"/>
            </a:endParaRPr>
          </a:p>
          <a:p>
            <a:pPr marL="531813" lvl="2" indent="-258763" algn="just" defTabSz="914400">
              <a:buClr>
                <a:srgbClr val="C95B05"/>
              </a:buClr>
              <a:buFont typeface="Courier New" panose="02070309020205020404" pitchFamily="49" charset="0"/>
              <a:buChar char="o"/>
            </a:pPr>
            <a:r>
              <a:rPr lang="en-US" sz="1550" dirty="0" smtClean="0">
                <a:latin typeface="Arial"/>
              </a:rPr>
              <a:t>Provide </a:t>
            </a:r>
            <a:r>
              <a:rPr lang="en-US" sz="1550" dirty="0">
                <a:solidFill>
                  <a:srgbClr val="0000FF"/>
                </a:solidFill>
                <a:latin typeface="Arial"/>
              </a:rPr>
              <a:t>continental/countrywide coverage </a:t>
            </a:r>
            <a:r>
              <a:rPr lang="en-US" sz="1550" dirty="0" smtClean="0">
                <a:latin typeface="Arial"/>
              </a:rPr>
              <a:t>(depending upon field-of-view and number of satellites used) with </a:t>
            </a:r>
            <a:r>
              <a:rPr lang="en-US" sz="1550" dirty="0">
                <a:latin typeface="Arial"/>
              </a:rPr>
              <a:t>a </a:t>
            </a:r>
            <a:r>
              <a:rPr lang="en-US" sz="1550" dirty="0">
                <a:solidFill>
                  <a:srgbClr val="0000FF"/>
                </a:solidFill>
                <a:latin typeface="Arial"/>
              </a:rPr>
              <a:t>spatial resolution of </a:t>
            </a:r>
            <a:r>
              <a:rPr lang="en-US" sz="1550" dirty="0" smtClean="0">
                <a:solidFill>
                  <a:srgbClr val="0000FF"/>
                </a:solidFill>
                <a:latin typeface="Arial"/>
              </a:rPr>
              <a:t>about 10 km</a:t>
            </a:r>
            <a:r>
              <a:rPr lang="en-US" sz="1550" dirty="0" smtClean="0">
                <a:latin typeface="Arial"/>
              </a:rPr>
              <a:t>. </a:t>
            </a:r>
            <a:endParaRPr lang="en-US" sz="1550" dirty="0">
              <a:latin typeface="Arial"/>
            </a:endParaRPr>
          </a:p>
          <a:p>
            <a:pPr marL="531813" lvl="2" indent="-258763" algn="just" defTabSz="914400">
              <a:buClr>
                <a:srgbClr val="C95B05"/>
              </a:buClr>
              <a:buFont typeface="Courier New" panose="02070309020205020404" pitchFamily="49" charset="0"/>
              <a:buChar char="o"/>
            </a:pPr>
            <a:r>
              <a:rPr lang="en-US" sz="1550" dirty="0" smtClean="0">
                <a:latin typeface="Arial"/>
              </a:rPr>
              <a:t>Detect and </a:t>
            </a:r>
            <a:r>
              <a:rPr lang="en-US" sz="1550" dirty="0" err="1" smtClean="0">
                <a:latin typeface="Arial"/>
              </a:rPr>
              <a:t>geolocate</a:t>
            </a:r>
            <a:r>
              <a:rPr lang="en-US" sz="1550" dirty="0" smtClean="0">
                <a:latin typeface="Arial"/>
              </a:rPr>
              <a:t> </a:t>
            </a:r>
            <a:r>
              <a:rPr lang="en-US" sz="1550" dirty="0">
                <a:solidFill>
                  <a:srgbClr val="0000FF"/>
                </a:solidFill>
                <a:latin typeface="Arial"/>
              </a:rPr>
              <a:t>nearly all cloud-to-ground </a:t>
            </a:r>
            <a:r>
              <a:rPr lang="en-US" sz="1550" dirty="0" smtClean="0">
                <a:solidFill>
                  <a:srgbClr val="0000FF"/>
                </a:solidFill>
                <a:latin typeface="Arial"/>
              </a:rPr>
              <a:t>and </a:t>
            </a:r>
            <a:r>
              <a:rPr lang="en-US" sz="1550" dirty="0">
                <a:solidFill>
                  <a:srgbClr val="0000FF"/>
                </a:solidFill>
                <a:latin typeface="Arial"/>
              </a:rPr>
              <a:t>cloud lightning (lightning mapping) </a:t>
            </a:r>
            <a:r>
              <a:rPr lang="en-US" sz="1550" dirty="0">
                <a:latin typeface="Arial"/>
              </a:rPr>
              <a:t>but </a:t>
            </a:r>
            <a:r>
              <a:rPr lang="en-US" sz="1550" dirty="0">
                <a:solidFill>
                  <a:srgbClr val="0000FF"/>
                </a:solidFill>
                <a:latin typeface="Arial"/>
              </a:rPr>
              <a:t>cannot</a:t>
            </a:r>
            <a:r>
              <a:rPr lang="en-US" sz="1550" dirty="0">
                <a:latin typeface="Arial"/>
              </a:rPr>
              <a:t> tell us when and where </a:t>
            </a:r>
            <a:r>
              <a:rPr lang="en-US" sz="1550" dirty="0" smtClean="0">
                <a:latin typeface="Arial"/>
              </a:rPr>
              <a:t>lightning </a:t>
            </a:r>
            <a:r>
              <a:rPr lang="en-US" sz="1550" dirty="0">
                <a:latin typeface="Arial"/>
              </a:rPr>
              <a:t>struck ground</a:t>
            </a:r>
            <a:r>
              <a:rPr lang="en-US" sz="1550" dirty="0" smtClean="0">
                <a:latin typeface="Arial"/>
              </a:rPr>
              <a:t>.</a:t>
            </a:r>
          </a:p>
          <a:p>
            <a:pPr marL="531813" lvl="2" indent="-258763" algn="just" defTabSz="914400">
              <a:buClr>
                <a:srgbClr val="C95B05"/>
              </a:buClr>
              <a:buFont typeface="Courier New" panose="02070309020205020404" pitchFamily="49" charset="0"/>
              <a:buChar char="o"/>
            </a:pPr>
            <a:r>
              <a:rPr lang="en-US" sz="1550" dirty="0" smtClean="0">
                <a:latin typeface="Arial"/>
              </a:rPr>
              <a:t>Low earth orbiting satellites monitor each point for a few minutes, while geostationary satellites can monitor all regions within field-of-view continuously.</a:t>
            </a:r>
          </a:p>
          <a:p>
            <a:pPr marL="531813" lvl="2" indent="-258763" algn="just" defTabSz="914400">
              <a:buClr>
                <a:srgbClr val="C95B05"/>
              </a:buClr>
              <a:buFont typeface="Courier New" panose="02070309020205020404" pitchFamily="49" charset="0"/>
              <a:buChar char="o"/>
            </a:pPr>
            <a:endParaRPr lang="en-US" sz="600" dirty="0">
              <a:latin typeface="Arial"/>
            </a:endParaRPr>
          </a:p>
          <a:p>
            <a:pPr marL="0" lvl="2" indent="0" algn="just" defTabSz="914400">
              <a:buClr>
                <a:srgbClr val="C95B05"/>
              </a:buClr>
              <a:buFont typeface="Times New Roman" pitchFamily="18" charset="0"/>
              <a:buNone/>
            </a:pPr>
            <a:r>
              <a:rPr lang="en-US" sz="1550" dirty="0" smtClean="0">
                <a:latin typeface="Arial"/>
              </a:rPr>
              <a:t>Since different LLSs are sensitive to different aspects of lightning they provide unique and complementary information, in addition to “matching” information.</a:t>
            </a:r>
          </a:p>
        </p:txBody>
      </p:sp>
    </p:spTree>
    <p:extLst>
      <p:ext uri="{BB962C8B-B14F-4D97-AF65-F5344CB8AC3E}">
        <p14:creationId xmlns:p14="http://schemas.microsoft.com/office/powerpoint/2010/main" val="414347142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8" name="Group 7"/>
          <p:cNvGrpSpPr/>
          <p:nvPr/>
        </p:nvGrpSpPr>
        <p:grpSpPr>
          <a:xfrm>
            <a:off x="-1" y="933721"/>
            <a:ext cx="9135825" cy="5379289"/>
            <a:chOff x="-1" y="509165"/>
            <a:chExt cx="9135825" cy="5379289"/>
          </a:xfrm>
        </p:grpSpPr>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509165"/>
              <a:ext cx="9135825" cy="506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4999434"/>
              <a:ext cx="1876094" cy="574284"/>
            </a:xfrm>
            <a:prstGeom prst="rect">
              <a:avLst/>
            </a:prstGeom>
            <a:solidFill>
              <a:schemeClr val="bg1"/>
            </a:solidFill>
          </p:spPr>
          <p:txBody>
            <a:bodyPr wrap="square" rtlCol="0">
              <a:spAutoFit/>
            </a:bodyPr>
            <a:lstStyle/>
            <a:p>
              <a:pPr defTabSz="914400"/>
              <a:endParaRPr lang="en-US" dirty="0">
                <a:solidFill>
                  <a:srgbClr val="000000"/>
                </a:solidFill>
                <a:latin typeface="Arial"/>
              </a:endParaRPr>
            </a:p>
          </p:txBody>
        </p:sp>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38949" y="3458910"/>
              <a:ext cx="1638795" cy="2429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Rectangle 2"/>
          <p:cNvSpPr>
            <a:spLocks noGrp="1" noChangeArrowheads="1"/>
          </p:cNvSpPr>
          <p:nvPr>
            <p:ph type="title"/>
          </p:nvPr>
        </p:nvSpPr>
        <p:spPr>
          <a:xfrm>
            <a:off x="338138" y="277813"/>
            <a:ext cx="8805862" cy="1293812"/>
          </a:xfrm>
        </p:spPr>
        <p:txBody>
          <a:bodyPr/>
          <a:lstStyle/>
          <a:p>
            <a:pPr marL="528638" indent="-528638"/>
            <a:r>
              <a:rPr lang="en-US" sz="3600" dirty="0" smtClean="0"/>
              <a:t>Long Term </a:t>
            </a:r>
            <a:r>
              <a:rPr lang="en-US" sz="3600" dirty="0"/>
              <a:t>C</a:t>
            </a:r>
            <a:r>
              <a:rPr lang="en-US" sz="3600" dirty="0" smtClean="0"/>
              <a:t>limatological Dataset</a:t>
            </a:r>
            <a:endParaRPr lang="en-US" sz="3600" dirty="0"/>
          </a:p>
        </p:txBody>
      </p:sp>
      <p:sp>
        <p:nvSpPr>
          <p:cNvPr id="12"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18</a:t>
            </a:fld>
            <a:endParaRPr lang="en-US" sz="1400" dirty="0">
              <a:solidFill>
                <a:srgbClr val="000000">
                  <a:lumMod val="50000"/>
                  <a:lumOff val="50000"/>
                </a:srgbClr>
              </a:solidFill>
              <a:latin typeface="Calibri" panose="020F0502020204030204" pitchFamily="34" charset="0"/>
            </a:endParaRPr>
          </a:p>
        </p:txBody>
      </p:sp>
    </p:spTree>
    <p:extLst>
      <p:ext uri="{BB962C8B-B14F-4D97-AF65-F5344CB8AC3E}">
        <p14:creationId xmlns:p14="http://schemas.microsoft.com/office/powerpoint/2010/main" val="263180575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p:txBody>
          <a:bodyPr/>
          <a:lstStyle/>
          <a:p>
            <a:pPr marL="528638" indent="-528638"/>
            <a:r>
              <a:rPr lang="en-US" sz="3600" dirty="0" smtClean="0"/>
              <a:t>Global </a:t>
            </a:r>
            <a:r>
              <a:rPr lang="en-US" sz="3600" dirty="0"/>
              <a:t>L</a:t>
            </a:r>
            <a:r>
              <a:rPr lang="en-US" sz="3600" dirty="0" smtClean="0"/>
              <a:t>ightning </a:t>
            </a:r>
            <a:r>
              <a:rPr lang="en-US" sz="3600" dirty="0"/>
              <a:t>D</a:t>
            </a:r>
            <a:r>
              <a:rPr lang="en-US" sz="3600" dirty="0" smtClean="0"/>
              <a:t>ataset</a:t>
            </a:r>
            <a:endParaRPr lang="en-US" sz="36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217640"/>
            <a:ext cx="9132704" cy="479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19</a:t>
            </a:fld>
            <a:endParaRPr lang="en-US" sz="1400" dirty="0">
              <a:solidFill>
                <a:srgbClr val="000000">
                  <a:lumMod val="50000"/>
                  <a:lumOff val="50000"/>
                </a:srgbClr>
              </a:solidFill>
              <a:latin typeface="Calibri" panose="020F0502020204030204" pitchFamily="34" charset="0"/>
            </a:endParaRPr>
          </a:p>
        </p:txBody>
      </p:sp>
    </p:spTree>
    <p:extLst>
      <p:ext uri="{BB962C8B-B14F-4D97-AF65-F5344CB8AC3E}">
        <p14:creationId xmlns:p14="http://schemas.microsoft.com/office/powerpoint/2010/main" val="22554694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0090" y="277813"/>
            <a:ext cx="8805862" cy="1293812"/>
          </a:xfrm>
        </p:spPr>
        <p:txBody>
          <a:bodyPr/>
          <a:lstStyle/>
          <a:p>
            <a:pPr algn="ctr"/>
            <a:r>
              <a:rPr lang="en-US" sz="4000" dirty="0" smtClean="0"/>
              <a:t>Lightning: Economic Impact and Data Sources</a:t>
            </a:r>
            <a:endParaRPr lang="en-US" sz="4000" dirty="0"/>
          </a:p>
        </p:txBody>
      </p:sp>
      <p:sp>
        <p:nvSpPr>
          <p:cNvPr id="3" name="Content Placeholder 2"/>
          <p:cNvSpPr>
            <a:spLocks noGrp="1"/>
          </p:cNvSpPr>
          <p:nvPr>
            <p:ph idx="1"/>
          </p:nvPr>
        </p:nvSpPr>
        <p:spPr>
          <a:xfrm>
            <a:off x="131990" y="2138785"/>
            <a:ext cx="8879715" cy="3946540"/>
          </a:xfrm>
        </p:spPr>
        <p:txBody>
          <a:bodyPr/>
          <a:lstStyle/>
          <a:p>
            <a:pPr marL="528638" indent="-347663"/>
            <a:r>
              <a:rPr lang="en-US" sz="2400" dirty="0" smtClean="0"/>
              <a:t>Lightning</a:t>
            </a:r>
            <a:r>
              <a:rPr lang="en-US" sz="2400" dirty="0"/>
              <a:t> </a:t>
            </a:r>
            <a:r>
              <a:rPr lang="en-US" sz="2400" dirty="0" smtClean="0"/>
              <a:t>and its Types</a:t>
            </a:r>
          </a:p>
          <a:p>
            <a:pPr marL="528638" indent="-347663"/>
            <a:endParaRPr lang="en-US" sz="600" dirty="0" smtClean="0"/>
          </a:p>
          <a:p>
            <a:pPr marL="528638" indent="-347663"/>
            <a:r>
              <a:rPr lang="en-US" sz="2400" dirty="0" smtClean="0"/>
              <a:t>Impact of Lightning on Society</a:t>
            </a:r>
          </a:p>
          <a:p>
            <a:pPr marL="528638" indent="-347663"/>
            <a:endParaRPr lang="en-US" sz="600" dirty="0" smtClean="0"/>
          </a:p>
          <a:p>
            <a:pPr marL="528638" indent="-347663"/>
            <a:r>
              <a:rPr lang="en-US" sz="2400" dirty="0"/>
              <a:t>Applications of Lightning </a:t>
            </a:r>
            <a:r>
              <a:rPr lang="en-US" sz="2400" dirty="0" smtClean="0"/>
              <a:t>Data</a:t>
            </a:r>
          </a:p>
          <a:p>
            <a:pPr marL="528638" indent="-347663"/>
            <a:endParaRPr lang="en-US" sz="600" dirty="0"/>
          </a:p>
          <a:p>
            <a:pPr marL="528638" indent="-347663"/>
            <a:r>
              <a:rPr lang="en-US" sz="2400" dirty="0" smtClean="0"/>
              <a:t>Brief History of the U.S. National Lightning Detection Network</a:t>
            </a:r>
          </a:p>
          <a:p>
            <a:pPr marL="528638" indent="-347663"/>
            <a:endParaRPr lang="en-US" sz="600" dirty="0" smtClean="0"/>
          </a:p>
          <a:p>
            <a:pPr marL="528638" indent="-347663"/>
            <a:r>
              <a:rPr lang="en-US" sz="2400" dirty="0" smtClean="0"/>
              <a:t>Modern Lightning Locating Systems</a:t>
            </a:r>
          </a:p>
          <a:p>
            <a:pPr marL="528638" indent="-347663"/>
            <a:endParaRPr lang="en-US" sz="600" dirty="0" smtClean="0"/>
          </a:p>
          <a:p>
            <a:pPr marL="528638" indent="-347663"/>
            <a:r>
              <a:rPr lang="en-US" sz="2400" dirty="0" smtClean="0"/>
              <a:t>Examples</a:t>
            </a:r>
          </a:p>
          <a:p>
            <a:pPr marL="528638" indent="-347663"/>
            <a:endParaRPr lang="en-US" sz="600" dirty="0" smtClean="0"/>
          </a:p>
          <a:p>
            <a:pPr marL="528638" indent="-347663"/>
            <a:r>
              <a:rPr lang="en-US" sz="2400" dirty="0" smtClean="0"/>
              <a:t>Summary</a:t>
            </a:r>
            <a:endParaRPr lang="en-US" sz="2400" dirty="0"/>
          </a:p>
        </p:txBody>
      </p:sp>
      <p:sp>
        <p:nvSpPr>
          <p:cNvPr id="6"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2</a:t>
            </a:fld>
            <a:endParaRPr lang="en-US" sz="1400" dirty="0">
              <a:solidFill>
                <a:srgbClr val="000000">
                  <a:lumMod val="50000"/>
                  <a:lumOff val="50000"/>
                </a:srgbClr>
              </a:solidFill>
              <a:latin typeface="Calibri" panose="020F0502020204030204" pitchFamily="34" charset="0"/>
            </a:endParaRPr>
          </a:p>
        </p:txBody>
      </p:sp>
    </p:spTree>
    <p:extLst>
      <p:ext uri="{BB962C8B-B14F-4D97-AF65-F5344CB8AC3E}">
        <p14:creationId xmlns:p14="http://schemas.microsoft.com/office/powerpoint/2010/main" val="289374015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5985" y="1076254"/>
            <a:ext cx="8630553" cy="5388546"/>
          </a:xfrm>
        </p:spPr>
        <p:txBody>
          <a:bodyPr>
            <a:noAutofit/>
          </a:bodyPr>
          <a:lstStyle/>
          <a:p>
            <a:pPr marL="358775" indent="-358775"/>
            <a:r>
              <a:rPr lang="en-US" sz="2000" dirty="0" smtClean="0"/>
              <a:t>Lightning has significant public safety and economic impact.</a:t>
            </a:r>
            <a:endParaRPr lang="en-US" sz="2000" dirty="0"/>
          </a:p>
          <a:p>
            <a:pPr marL="358775" indent="-358775"/>
            <a:endParaRPr lang="en-US" sz="1000" dirty="0" smtClean="0"/>
          </a:p>
          <a:p>
            <a:pPr marL="358775" indent="-358775"/>
            <a:r>
              <a:rPr lang="en-US" sz="2000" dirty="0"/>
              <a:t>Typical users of lightning information include </a:t>
            </a:r>
            <a:r>
              <a:rPr lang="en-US" sz="2000" dirty="0">
                <a:solidFill>
                  <a:srgbClr val="0000FF"/>
                </a:solidFill>
              </a:rPr>
              <a:t>national and regional meteorological agencies, aviation or air traffic authorities including space launch facilities, land management entities, forest services, electric power transmission and distribution operators, wind farm operators, and other public utilities</a:t>
            </a:r>
            <a:r>
              <a:rPr lang="en-US" sz="2000" dirty="0"/>
              <a:t>. </a:t>
            </a:r>
            <a:endParaRPr lang="en-US" sz="2000" dirty="0" smtClean="0"/>
          </a:p>
          <a:p>
            <a:pPr marL="358775" indent="-358775"/>
            <a:endParaRPr lang="en-US" sz="1000" dirty="0"/>
          </a:p>
          <a:p>
            <a:pPr marL="358775" indent="-358775"/>
            <a:r>
              <a:rPr lang="en-US" sz="2000" dirty="0" smtClean="0"/>
              <a:t>Ground-based or satellite-based lightning locating systems operating at different frequency ranges detect emissions associated with a variety of different lightning processes.</a:t>
            </a:r>
          </a:p>
          <a:p>
            <a:pPr marL="358775" indent="-358775"/>
            <a:endParaRPr lang="en-US" sz="1000" dirty="0" smtClean="0"/>
          </a:p>
          <a:p>
            <a:pPr marL="358775" indent="-358775"/>
            <a:r>
              <a:rPr lang="en-US" sz="2000" dirty="0" smtClean="0"/>
              <a:t>As </a:t>
            </a:r>
            <a:r>
              <a:rPr lang="en-US" sz="2000" dirty="0"/>
              <a:t>a result, lightning data provided by such systems often contain complementary information about </a:t>
            </a:r>
            <a:r>
              <a:rPr lang="en-US" sz="2000" dirty="0" smtClean="0"/>
              <a:t>flashes and thunderstorms</a:t>
            </a:r>
            <a:r>
              <a:rPr lang="en-US" sz="2000" dirty="0"/>
              <a:t>. </a:t>
            </a:r>
            <a:endParaRPr lang="en-US" sz="2000" dirty="0" smtClean="0"/>
          </a:p>
          <a:p>
            <a:pPr marL="358775" indent="-358775">
              <a:buNone/>
            </a:pPr>
            <a:endParaRPr lang="en-US" sz="1000" dirty="0" smtClean="0"/>
          </a:p>
          <a:p>
            <a:pPr marL="358775" indent="-358775"/>
            <a:r>
              <a:rPr lang="en-US" sz="2000" dirty="0" smtClean="0"/>
              <a:t>Understanding the characteristics of different lightning data sets allows us to use such data properly in applications.</a:t>
            </a:r>
            <a:endParaRPr lang="en-US" sz="2000" dirty="0"/>
          </a:p>
        </p:txBody>
      </p:sp>
      <p:sp>
        <p:nvSpPr>
          <p:cNvPr id="5" name="Rectangle 2"/>
          <p:cNvSpPr>
            <a:spLocks noGrp="1" noChangeArrowheads="1"/>
          </p:cNvSpPr>
          <p:nvPr>
            <p:ph type="title"/>
          </p:nvPr>
        </p:nvSpPr>
        <p:spPr>
          <a:xfrm>
            <a:off x="338138" y="277813"/>
            <a:ext cx="8805862" cy="703846"/>
          </a:xfrm>
        </p:spPr>
        <p:txBody>
          <a:bodyPr/>
          <a:lstStyle/>
          <a:p>
            <a:pPr marL="528638" indent="-528638"/>
            <a:r>
              <a:rPr lang="en-US" sz="3600" dirty="0" smtClean="0"/>
              <a:t>Summary</a:t>
            </a:r>
            <a:endParaRPr lang="en-US" sz="3600" dirty="0"/>
          </a:p>
        </p:txBody>
      </p:sp>
      <p:sp>
        <p:nvSpPr>
          <p:cNvPr id="6"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20</a:t>
            </a:fld>
            <a:endParaRPr lang="en-US" sz="1400" dirty="0">
              <a:solidFill>
                <a:srgbClr val="000000">
                  <a:lumMod val="50000"/>
                  <a:lumOff val="50000"/>
                </a:srgbClr>
              </a:solidFill>
              <a:latin typeface="Calibri" panose="020F0502020204030204" pitchFamily="34" charset="0"/>
            </a:endParaRPr>
          </a:p>
        </p:txBody>
      </p:sp>
    </p:spTree>
    <p:extLst>
      <p:ext uri="{BB962C8B-B14F-4D97-AF65-F5344CB8AC3E}">
        <p14:creationId xmlns:p14="http://schemas.microsoft.com/office/powerpoint/2010/main" val="223751374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75" y="-676"/>
            <a:ext cx="9147975" cy="6858676"/>
          </a:xfrm>
          <a:prstGeom prst="rect">
            <a:avLst/>
          </a:prstGeom>
        </p:spPr>
      </p:pic>
      <p:sp>
        <p:nvSpPr>
          <p:cNvPr id="5" name="Rectangle 4"/>
          <p:cNvSpPr/>
          <p:nvPr/>
        </p:nvSpPr>
        <p:spPr>
          <a:xfrm>
            <a:off x="3043425" y="4567425"/>
            <a:ext cx="3113903" cy="769441"/>
          </a:xfrm>
          <a:prstGeom prst="rect">
            <a:avLst/>
          </a:prstGeom>
        </p:spPr>
        <p:txBody>
          <a:bodyPr wrap="square">
            <a:spAutoFit/>
          </a:bodyPr>
          <a:lstStyle/>
          <a:p>
            <a:pPr defTabSz="914400"/>
            <a:r>
              <a:rPr lang="en-US" sz="4400" b="1" dirty="0">
                <a:solidFill>
                  <a:srgbClr val="FFFF00"/>
                </a:solidFill>
                <a:latin typeface="Arial"/>
              </a:rPr>
              <a:t>Thank You</a:t>
            </a:r>
          </a:p>
        </p:txBody>
      </p:sp>
    </p:spTree>
    <p:extLst>
      <p:ext uri="{BB962C8B-B14F-4D97-AF65-F5344CB8AC3E}">
        <p14:creationId xmlns:p14="http://schemas.microsoft.com/office/powerpoint/2010/main" val="3486089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8230" name="Rectangle 6"/>
          <p:cNvSpPr>
            <a:spLocks noChangeArrowheads="1"/>
          </p:cNvSpPr>
          <p:nvPr/>
        </p:nvSpPr>
        <p:spPr bwMode="auto">
          <a:xfrm>
            <a:off x="330200" y="1580989"/>
            <a:ext cx="8483600" cy="3982629"/>
          </a:xfrm>
          <a:prstGeom prst="rect">
            <a:avLst/>
          </a:prstGeom>
          <a:noFill/>
          <a:ln w="9525">
            <a:noFill/>
            <a:miter lim="800000"/>
            <a:headEnd/>
            <a:tailEnd/>
          </a:ln>
          <a:effectLst/>
        </p:spPr>
        <p:txBody>
          <a:bodyPr wrap="square" anchor="ctr">
            <a:spAutoFit/>
          </a:bodyPr>
          <a:lstStyle/>
          <a:p>
            <a:pPr defTabSz="914400" fontAlgn="base">
              <a:spcBef>
                <a:spcPct val="20000"/>
              </a:spcBef>
              <a:spcAft>
                <a:spcPct val="0"/>
              </a:spcAft>
              <a:buClr>
                <a:srgbClr val="D15B05"/>
              </a:buClr>
            </a:pPr>
            <a:r>
              <a:rPr lang="en-US" sz="2600" dirty="0">
                <a:solidFill>
                  <a:srgbClr val="4C4C4C"/>
                </a:solidFill>
                <a:latin typeface="Arial"/>
              </a:rPr>
              <a:t>Lightning is an electrical discharge that is</a:t>
            </a:r>
          </a:p>
          <a:p>
            <a:pPr marL="528638" indent="-528638" defTabSz="914400" fontAlgn="base">
              <a:spcBef>
                <a:spcPct val="20000"/>
              </a:spcBef>
              <a:spcAft>
                <a:spcPct val="0"/>
              </a:spcAft>
              <a:buClr>
                <a:srgbClr val="D15B05"/>
              </a:buClr>
              <a:buFont typeface="Wingdings" pitchFamily="2" charset="2"/>
              <a:buChar char="§"/>
            </a:pPr>
            <a:r>
              <a:rPr lang="en-US" sz="2600" dirty="0">
                <a:solidFill>
                  <a:srgbClr val="4C4C4C"/>
                </a:solidFill>
                <a:latin typeface="Arial"/>
              </a:rPr>
              <a:t>transient </a:t>
            </a:r>
          </a:p>
          <a:p>
            <a:pPr marL="528638" indent="-528638" defTabSz="914400" fontAlgn="base">
              <a:spcBef>
                <a:spcPct val="20000"/>
              </a:spcBef>
              <a:spcAft>
                <a:spcPct val="0"/>
              </a:spcAft>
              <a:buClr>
                <a:srgbClr val="D15B05"/>
              </a:buClr>
              <a:buFont typeface="Wingdings" pitchFamily="2" charset="2"/>
              <a:buChar char="§"/>
            </a:pPr>
            <a:r>
              <a:rPr lang="en-US" sz="2600" dirty="0">
                <a:solidFill>
                  <a:srgbClr val="4C4C4C"/>
                </a:solidFill>
                <a:latin typeface="Arial"/>
              </a:rPr>
              <a:t>high-current </a:t>
            </a:r>
          </a:p>
          <a:p>
            <a:pPr marL="528638" indent="-528638" defTabSz="914400" fontAlgn="base">
              <a:spcBef>
                <a:spcPct val="20000"/>
              </a:spcBef>
              <a:spcAft>
                <a:spcPct val="0"/>
              </a:spcAft>
              <a:buClr>
                <a:srgbClr val="D15B05"/>
              </a:buClr>
              <a:buFont typeface="Wingdings" pitchFamily="2" charset="2"/>
              <a:buChar char="§"/>
            </a:pPr>
            <a:r>
              <a:rPr lang="en-US" sz="2600" dirty="0">
                <a:solidFill>
                  <a:srgbClr val="4C4C4C"/>
                </a:solidFill>
                <a:latin typeface="Arial"/>
              </a:rPr>
              <a:t>transfers charge between the atmosphere and the Earth or between different parts of the atmosphere. </a:t>
            </a:r>
          </a:p>
          <a:p>
            <a:pPr marL="342900" indent="-342900" defTabSz="914400">
              <a:buFont typeface="Arial" pitchFamily="34" charset="0"/>
              <a:buChar char="•"/>
            </a:pPr>
            <a:endParaRPr lang="en-US" sz="2400" dirty="0">
              <a:solidFill>
                <a:srgbClr val="000000"/>
              </a:solidFill>
              <a:latin typeface="Arial"/>
            </a:endParaRPr>
          </a:p>
          <a:p>
            <a:pPr defTabSz="914400" fontAlgn="base">
              <a:spcBef>
                <a:spcPct val="20000"/>
              </a:spcBef>
              <a:spcAft>
                <a:spcPct val="0"/>
              </a:spcAft>
              <a:buClr>
                <a:srgbClr val="D15B05"/>
              </a:buClr>
            </a:pPr>
            <a:r>
              <a:rPr lang="en-US" sz="2600" dirty="0">
                <a:solidFill>
                  <a:srgbClr val="4C4C4C"/>
                </a:solidFill>
                <a:latin typeface="Arial"/>
              </a:rPr>
              <a:t>The primary sources of lightning are the separated charge centers located in clouds termed cumulonimbus, commonly referred to as thunderclouds [Uman, 1987]. </a:t>
            </a:r>
          </a:p>
        </p:txBody>
      </p:sp>
      <p:sp>
        <p:nvSpPr>
          <p:cNvPr id="10" name="Title 1"/>
          <p:cNvSpPr>
            <a:spLocks noGrp="1"/>
          </p:cNvSpPr>
          <p:nvPr>
            <p:ph type="title"/>
          </p:nvPr>
        </p:nvSpPr>
        <p:spPr>
          <a:xfrm>
            <a:off x="338138" y="277813"/>
            <a:ext cx="8805862" cy="1293812"/>
          </a:xfrm>
        </p:spPr>
        <p:txBody>
          <a:bodyPr/>
          <a:lstStyle/>
          <a:p>
            <a:r>
              <a:rPr lang="fi-FI" dirty="0" smtClean="0"/>
              <a:t>What is Lightning?</a:t>
            </a:r>
            <a:endParaRPr lang="en-US" dirty="0"/>
          </a:p>
        </p:txBody>
      </p:sp>
      <p:sp>
        <p:nvSpPr>
          <p:cNvPr id="7"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3</a:t>
            </a:fld>
            <a:endParaRPr lang="en-US" sz="1400" dirty="0">
              <a:solidFill>
                <a:srgbClr val="000000">
                  <a:lumMod val="50000"/>
                  <a:lumOff val="50000"/>
                </a:srgbClr>
              </a:solidFill>
              <a:latin typeface="Calibri" panose="020F0502020204030204" pitchFamily="34" charset="0"/>
            </a:endParaRPr>
          </a:p>
        </p:txBody>
      </p:sp>
    </p:spTree>
    <p:extLst>
      <p:ext uri="{BB962C8B-B14F-4D97-AF65-F5344CB8AC3E}">
        <p14:creationId xmlns:p14="http://schemas.microsoft.com/office/powerpoint/2010/main" val="393173189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277813"/>
            <a:ext cx="8805862" cy="912484"/>
          </a:xfrm>
        </p:spPr>
        <p:txBody>
          <a:bodyPr/>
          <a:lstStyle/>
          <a:p>
            <a:r>
              <a:rPr lang="fi-FI" dirty="0"/>
              <a:t>Lightning and its Types</a:t>
            </a:r>
          </a:p>
        </p:txBody>
      </p:sp>
      <p:pic>
        <p:nvPicPr>
          <p:cNvPr id="4" name="Picture 10"/>
          <p:cNvPicPr>
            <a:picLocks noGrp="1" noChangeAspect="1" noChangeArrowheads="1"/>
          </p:cNvPicPr>
          <p:nvPr>
            <p:ph idx="1"/>
          </p:nvPr>
        </p:nvPicPr>
        <p:blipFill>
          <a:blip r:embed="rId2" cstate="print"/>
          <a:srcRect/>
          <a:stretch>
            <a:fillRect/>
          </a:stretch>
        </p:blipFill>
        <p:spPr bwMode="auto">
          <a:xfrm>
            <a:off x="1168672" y="1014363"/>
            <a:ext cx="6806655" cy="4160145"/>
          </a:xfrm>
          <a:prstGeom prst="rect">
            <a:avLst/>
          </a:prstGeom>
          <a:noFill/>
          <a:ln w="9525">
            <a:noFill/>
            <a:miter lim="800000"/>
            <a:headEnd/>
            <a:tailEnd/>
          </a:ln>
        </p:spPr>
      </p:pic>
      <p:sp>
        <p:nvSpPr>
          <p:cNvPr id="5" name="Rectangle 12"/>
          <p:cNvSpPr>
            <a:spLocks noChangeArrowheads="1"/>
          </p:cNvSpPr>
          <p:nvPr/>
        </p:nvSpPr>
        <p:spPr bwMode="auto">
          <a:xfrm>
            <a:off x="291659" y="5308810"/>
            <a:ext cx="8758145" cy="1027974"/>
          </a:xfrm>
          <a:prstGeom prst="rect">
            <a:avLst/>
          </a:prstGeom>
          <a:noFill/>
          <a:ln w="9525">
            <a:noFill/>
            <a:miter lim="800000"/>
            <a:headEnd/>
            <a:tailEnd/>
          </a:ln>
          <a:effectLst/>
        </p:spPr>
        <p:txBody>
          <a:bodyPr wrap="square" anchor="ctr">
            <a:spAutoFit/>
          </a:bodyPr>
          <a:lstStyle/>
          <a:p>
            <a:pPr defTabSz="914400" fontAlgn="base">
              <a:spcBef>
                <a:spcPct val="20000"/>
              </a:spcBef>
              <a:spcAft>
                <a:spcPct val="0"/>
              </a:spcAft>
              <a:buClr>
                <a:srgbClr val="D15B05"/>
              </a:buClr>
            </a:pPr>
            <a:r>
              <a:rPr lang="en-US" sz="1900" dirty="0">
                <a:solidFill>
                  <a:srgbClr val="4C4C4C"/>
                </a:solidFill>
                <a:latin typeface="Arial"/>
              </a:rPr>
              <a:t>Intracloud, </a:t>
            </a:r>
            <a:r>
              <a:rPr lang="en-US" sz="1900" dirty="0" err="1">
                <a:solidFill>
                  <a:srgbClr val="4C4C4C"/>
                </a:solidFill>
                <a:latin typeface="Arial"/>
              </a:rPr>
              <a:t>intercloud</a:t>
            </a:r>
            <a:r>
              <a:rPr lang="en-US" sz="1900" dirty="0">
                <a:solidFill>
                  <a:srgbClr val="4C4C4C"/>
                </a:solidFill>
                <a:latin typeface="Arial"/>
              </a:rPr>
              <a:t>, and cloud-to-air discharges (</a:t>
            </a:r>
            <a:r>
              <a:rPr lang="en-US" sz="1900" dirty="0">
                <a:solidFill>
                  <a:srgbClr val="FF0000"/>
                </a:solidFill>
                <a:latin typeface="Arial"/>
              </a:rPr>
              <a:t>ICs</a:t>
            </a:r>
            <a:r>
              <a:rPr lang="en-US" sz="1900" dirty="0">
                <a:solidFill>
                  <a:srgbClr val="4C4C4C"/>
                </a:solidFill>
                <a:latin typeface="Arial"/>
              </a:rPr>
              <a:t>) comprise around </a:t>
            </a:r>
            <a:r>
              <a:rPr lang="en-US" sz="1900" dirty="0">
                <a:solidFill>
                  <a:srgbClr val="FF0000"/>
                </a:solidFill>
                <a:latin typeface="Arial"/>
              </a:rPr>
              <a:t>75% </a:t>
            </a:r>
            <a:r>
              <a:rPr lang="en-US" sz="1900" dirty="0">
                <a:solidFill>
                  <a:srgbClr val="4C4C4C"/>
                </a:solidFill>
                <a:latin typeface="Arial"/>
              </a:rPr>
              <a:t>of lightning discharges. </a:t>
            </a:r>
          </a:p>
          <a:p>
            <a:pPr defTabSz="914400" fontAlgn="base">
              <a:spcBef>
                <a:spcPct val="20000"/>
              </a:spcBef>
              <a:spcAft>
                <a:spcPct val="0"/>
              </a:spcAft>
              <a:buClr>
                <a:srgbClr val="D15B05"/>
              </a:buClr>
            </a:pPr>
            <a:r>
              <a:rPr lang="en-US" sz="1900" dirty="0">
                <a:solidFill>
                  <a:srgbClr val="0000FF"/>
                </a:solidFill>
                <a:latin typeface="Arial"/>
              </a:rPr>
              <a:t>25% </a:t>
            </a:r>
            <a:r>
              <a:rPr lang="en-US" sz="1900" dirty="0">
                <a:solidFill>
                  <a:srgbClr val="4C4C4C"/>
                </a:solidFill>
                <a:latin typeface="Arial"/>
              </a:rPr>
              <a:t>of all lightning discharges is made up of cloud-to-ground discharges (</a:t>
            </a:r>
            <a:r>
              <a:rPr lang="en-US" sz="1900" dirty="0">
                <a:solidFill>
                  <a:srgbClr val="0000FF"/>
                </a:solidFill>
                <a:latin typeface="Arial"/>
              </a:rPr>
              <a:t>CGs</a:t>
            </a:r>
            <a:r>
              <a:rPr lang="en-US" sz="1900" dirty="0">
                <a:solidFill>
                  <a:srgbClr val="4C4C4C"/>
                </a:solidFill>
                <a:latin typeface="Arial"/>
              </a:rPr>
              <a:t>).</a:t>
            </a:r>
          </a:p>
        </p:txBody>
      </p:sp>
      <p:sp>
        <p:nvSpPr>
          <p:cNvPr id="8"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4</a:t>
            </a:fld>
            <a:endParaRPr lang="en-US" sz="1400" dirty="0">
              <a:solidFill>
                <a:srgbClr val="000000">
                  <a:lumMod val="50000"/>
                  <a:lumOff val="50000"/>
                </a:srgbClr>
              </a:solidFill>
              <a:latin typeface="Calibri" panose="020F0502020204030204" pitchFamily="34" charset="0"/>
            </a:endParaRPr>
          </a:p>
        </p:txBody>
      </p:sp>
    </p:spTree>
    <p:extLst>
      <p:ext uri="{BB962C8B-B14F-4D97-AF65-F5344CB8AC3E}">
        <p14:creationId xmlns:p14="http://schemas.microsoft.com/office/powerpoint/2010/main" val="33287793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of Lightning on Society</a:t>
            </a:r>
          </a:p>
        </p:txBody>
      </p:sp>
      <p:sp>
        <p:nvSpPr>
          <p:cNvPr id="3" name="Content Placeholder 2"/>
          <p:cNvSpPr>
            <a:spLocks noGrp="1"/>
          </p:cNvSpPr>
          <p:nvPr>
            <p:ph idx="1"/>
          </p:nvPr>
        </p:nvSpPr>
        <p:spPr>
          <a:xfrm>
            <a:off x="508000" y="1546224"/>
            <a:ext cx="8101013" cy="4918575"/>
          </a:xfrm>
        </p:spPr>
        <p:txBody>
          <a:bodyPr/>
          <a:lstStyle/>
          <a:p>
            <a:pPr marL="444500" indent="-444500"/>
            <a:r>
              <a:rPr lang="en-US" dirty="0" smtClean="0"/>
              <a:t>Fatalities and Injuries from lightning</a:t>
            </a:r>
          </a:p>
          <a:p>
            <a:pPr marL="815975" lvl="1" indent="-371475">
              <a:buFont typeface="Arial" panose="020B0604020202020204" pitchFamily="34" charset="0"/>
              <a:buChar char="−"/>
            </a:pPr>
            <a:r>
              <a:rPr lang="en-US" dirty="0" smtClean="0">
                <a:solidFill>
                  <a:srgbClr val="0000FF"/>
                </a:solidFill>
              </a:rPr>
              <a:t>32 </a:t>
            </a:r>
            <a:r>
              <a:rPr lang="en-US" dirty="0">
                <a:solidFill>
                  <a:srgbClr val="0000FF"/>
                </a:solidFill>
              </a:rPr>
              <a:t>deaths </a:t>
            </a:r>
            <a:r>
              <a:rPr lang="en-US" dirty="0" smtClean="0">
                <a:solidFill>
                  <a:srgbClr val="0000FF"/>
                </a:solidFill>
              </a:rPr>
              <a:t>and about 300 injuries per year </a:t>
            </a:r>
            <a:r>
              <a:rPr lang="en-US" dirty="0" smtClean="0"/>
              <a:t>(on average) due to lightning in the U.S. over the past 10 years</a:t>
            </a:r>
          </a:p>
          <a:p>
            <a:pPr marL="815975" lvl="1" indent="-371475">
              <a:buFont typeface="Arial" panose="020B0604020202020204" pitchFamily="34" charset="0"/>
              <a:buChar char="−"/>
            </a:pPr>
            <a:r>
              <a:rPr lang="en-US" dirty="0" smtClean="0"/>
              <a:t>Impact on outdoor events, recreational activities, and venue management</a:t>
            </a:r>
          </a:p>
          <a:p>
            <a:pPr marL="0" indent="0">
              <a:buNone/>
            </a:pPr>
            <a:endParaRPr lang="en-US" dirty="0" smtClean="0"/>
          </a:p>
          <a:p>
            <a:pPr marL="447675" indent="-447675"/>
            <a:r>
              <a:rPr lang="en-US" dirty="0" smtClean="0"/>
              <a:t>Economic impact</a:t>
            </a:r>
          </a:p>
          <a:p>
            <a:pPr marL="815975" lvl="1" indent="-371475">
              <a:buFont typeface="Arial" panose="020B0604020202020204" pitchFamily="34" charset="0"/>
              <a:buChar char="−"/>
            </a:pPr>
            <a:r>
              <a:rPr lang="en-US" dirty="0" smtClean="0"/>
              <a:t>Damage to ground-based objects</a:t>
            </a:r>
          </a:p>
          <a:p>
            <a:pPr marL="815975" lvl="1" indent="-371475">
              <a:buFont typeface="Arial" panose="020B0604020202020204" pitchFamily="34" charset="0"/>
              <a:buChar char="−"/>
            </a:pPr>
            <a:r>
              <a:rPr lang="en-US" dirty="0" smtClean="0"/>
              <a:t>Forest fires</a:t>
            </a:r>
          </a:p>
          <a:p>
            <a:pPr marL="815975" lvl="1" indent="-371475">
              <a:buFont typeface="Arial" panose="020B0604020202020204" pitchFamily="34" charset="0"/>
              <a:buChar char="−"/>
            </a:pPr>
            <a:r>
              <a:rPr lang="en-US" dirty="0" smtClean="0"/>
              <a:t>Impact on the transmission-distribution grid and wind farms</a:t>
            </a:r>
          </a:p>
          <a:p>
            <a:pPr marL="815975" lvl="1" indent="-371475">
              <a:buFont typeface="Arial" panose="020B0604020202020204" pitchFamily="34" charset="0"/>
              <a:buChar char="−"/>
            </a:pPr>
            <a:r>
              <a:rPr lang="en-US" dirty="0" smtClean="0"/>
              <a:t>Impact on air travel and spacecraft launches</a:t>
            </a:r>
          </a:p>
          <a:p>
            <a:pPr marL="815975" lvl="1" indent="-371475">
              <a:buFont typeface="Arial" panose="020B0604020202020204" pitchFamily="34" charset="0"/>
              <a:buChar char="−"/>
            </a:pPr>
            <a:r>
              <a:rPr lang="en-US" dirty="0" smtClean="0"/>
              <a:t>Impact on mining, on shore and off shore drilling</a:t>
            </a:r>
          </a:p>
          <a:p>
            <a:pPr marL="815975" lvl="1" indent="-371475">
              <a:buFont typeface="Arial" panose="020B0604020202020204" pitchFamily="34" charset="0"/>
              <a:buChar char="−"/>
            </a:pPr>
            <a:r>
              <a:rPr lang="en-US" dirty="0" smtClean="0"/>
              <a:t>Impact on (sea and air) port activities</a:t>
            </a:r>
          </a:p>
        </p:txBody>
      </p:sp>
      <p:sp>
        <p:nvSpPr>
          <p:cNvPr id="7"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5</a:t>
            </a:fld>
            <a:endParaRPr lang="en-US" sz="1400" dirty="0">
              <a:solidFill>
                <a:srgbClr val="000000">
                  <a:lumMod val="50000"/>
                  <a:lumOff val="50000"/>
                </a:srgbClr>
              </a:solidFill>
              <a:latin typeface="Calibri" panose="020F0502020204030204" pitchFamily="34" charset="0"/>
            </a:endParaRPr>
          </a:p>
        </p:txBody>
      </p:sp>
    </p:spTree>
    <p:extLst>
      <p:ext uri="{BB962C8B-B14F-4D97-AF65-F5344CB8AC3E}">
        <p14:creationId xmlns:p14="http://schemas.microsoft.com/office/powerpoint/2010/main" val="36337218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338138" y="277813"/>
            <a:ext cx="8805862" cy="1293812"/>
          </a:xfrm>
        </p:spPr>
        <p:txBody>
          <a:bodyPr/>
          <a:lstStyle/>
          <a:p>
            <a:r>
              <a:rPr lang="en-US" dirty="0"/>
              <a:t>Impact of Lightning on Society</a:t>
            </a:r>
          </a:p>
        </p:txBody>
      </p:sp>
      <p:sp>
        <p:nvSpPr>
          <p:cNvPr id="7"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6</a:t>
            </a:fld>
            <a:endParaRPr lang="en-US" sz="1400" dirty="0">
              <a:solidFill>
                <a:srgbClr val="000000">
                  <a:lumMod val="50000"/>
                  <a:lumOff val="50000"/>
                </a:srgbClr>
              </a:solidFill>
              <a:latin typeface="Calibri" panose="020F0502020204030204" pitchFamily="34" charset="0"/>
            </a:endParaRPr>
          </a:p>
        </p:txBody>
      </p:sp>
      <p:sp>
        <p:nvSpPr>
          <p:cNvPr id="2" name="Content Placeholder 1"/>
          <p:cNvSpPr>
            <a:spLocks noGrp="1"/>
          </p:cNvSpPr>
          <p:nvPr>
            <p:ph idx="1"/>
          </p:nvPr>
        </p:nvSpPr>
        <p:spPr>
          <a:xfrm>
            <a:off x="339725" y="1467296"/>
            <a:ext cx="8558290" cy="4629595"/>
          </a:xfrm>
        </p:spPr>
        <p:txBody>
          <a:bodyPr/>
          <a:lstStyle/>
          <a:p>
            <a:pPr marL="447675" indent="-266700" algn="just"/>
            <a:r>
              <a:rPr lang="en-US" sz="2050" kern="1200" dirty="0"/>
              <a:t>A recent study by the Insurance Information </a:t>
            </a:r>
            <a:r>
              <a:rPr lang="en-US" sz="2050" kern="1200" dirty="0" smtClean="0"/>
              <a:t>Institute states </a:t>
            </a:r>
            <a:r>
              <a:rPr lang="en-US" sz="2050" kern="1200" dirty="0"/>
              <a:t>that over 100,000 </a:t>
            </a:r>
            <a:r>
              <a:rPr lang="en-US" sz="2050" kern="1200" dirty="0">
                <a:solidFill>
                  <a:srgbClr val="0000FF"/>
                </a:solidFill>
              </a:rPr>
              <a:t>homeowner insurance claims</a:t>
            </a:r>
            <a:r>
              <a:rPr lang="en-US" sz="2050" kern="1200" dirty="0"/>
              <a:t> were paid </a:t>
            </a:r>
            <a:r>
              <a:rPr lang="en-US" sz="2050" kern="1200" dirty="0" smtClean="0">
                <a:solidFill>
                  <a:srgbClr val="0000FF"/>
                </a:solidFill>
              </a:rPr>
              <a:t>in </a:t>
            </a:r>
            <a:r>
              <a:rPr lang="en-US" sz="2050" kern="1200" dirty="0">
                <a:solidFill>
                  <a:srgbClr val="0000FF"/>
                </a:solidFill>
              </a:rPr>
              <a:t>2013 </a:t>
            </a:r>
            <a:r>
              <a:rPr lang="en-US" sz="2050" kern="1200" dirty="0" smtClean="0"/>
              <a:t>for lightning damage incidents </a:t>
            </a:r>
            <a:r>
              <a:rPr lang="en-US" sz="2050" kern="1200" dirty="0"/>
              <a:t>in the </a:t>
            </a:r>
            <a:r>
              <a:rPr lang="en-US" sz="2050" kern="1200" dirty="0" smtClean="0"/>
              <a:t>U.S. at </a:t>
            </a:r>
            <a:r>
              <a:rPr lang="en-US" sz="2050" kern="1200" dirty="0"/>
              <a:t>a </a:t>
            </a:r>
            <a:r>
              <a:rPr lang="en-US" sz="2050" kern="1200" dirty="0" smtClean="0"/>
              <a:t>total cost of </a:t>
            </a:r>
            <a:r>
              <a:rPr lang="en-US" sz="2050" kern="1200" dirty="0" smtClean="0">
                <a:solidFill>
                  <a:srgbClr val="0000FF"/>
                </a:solidFill>
              </a:rPr>
              <a:t>$</a:t>
            </a:r>
            <a:r>
              <a:rPr lang="en-US" sz="2050" kern="1200" dirty="0">
                <a:solidFill>
                  <a:srgbClr val="0000FF"/>
                </a:solidFill>
              </a:rPr>
              <a:t>673.5 </a:t>
            </a:r>
            <a:r>
              <a:rPr lang="en-US" sz="2050" kern="1200" dirty="0" smtClean="0">
                <a:solidFill>
                  <a:srgbClr val="0000FF"/>
                </a:solidFill>
              </a:rPr>
              <a:t>million</a:t>
            </a:r>
            <a:r>
              <a:rPr lang="en-US" sz="2050" kern="1200" dirty="0" smtClean="0"/>
              <a:t>.</a:t>
            </a:r>
          </a:p>
          <a:p>
            <a:pPr marL="447675" indent="-266700" algn="just"/>
            <a:endParaRPr lang="en-US" sz="800" dirty="0" smtClean="0"/>
          </a:p>
          <a:p>
            <a:pPr marL="447675" indent="-266700" algn="just"/>
            <a:r>
              <a:rPr lang="en-US" sz="2050" dirty="0" smtClean="0"/>
              <a:t>In </a:t>
            </a:r>
            <a:r>
              <a:rPr lang="en-US" sz="2050" dirty="0"/>
              <a:t>the prior three years (</a:t>
            </a:r>
            <a:r>
              <a:rPr lang="en-US" sz="2050" dirty="0" smtClean="0"/>
              <a:t>2010 – 2012</a:t>
            </a:r>
            <a:r>
              <a:rPr lang="en-US" sz="2050" dirty="0"/>
              <a:t>), </a:t>
            </a:r>
            <a:r>
              <a:rPr lang="en-US" sz="2050" dirty="0">
                <a:solidFill>
                  <a:srgbClr val="0000FF"/>
                </a:solidFill>
              </a:rPr>
              <a:t>home insurers paid approximately $1 billion per year, on average</a:t>
            </a:r>
            <a:r>
              <a:rPr lang="en-US" sz="2050" dirty="0"/>
              <a:t>, to </a:t>
            </a:r>
            <a:r>
              <a:rPr lang="en-US" sz="2050" dirty="0" smtClean="0"/>
              <a:t>policy holders</a:t>
            </a:r>
            <a:r>
              <a:rPr lang="en-US" sz="2050" dirty="0"/>
              <a:t>.</a:t>
            </a:r>
            <a:endParaRPr lang="en-US" sz="2050" kern="1200" dirty="0"/>
          </a:p>
          <a:p>
            <a:pPr marL="447675" indent="-266700" algn="just"/>
            <a:endParaRPr lang="en-US" sz="800" kern="1200" dirty="0" smtClean="0"/>
          </a:p>
          <a:p>
            <a:pPr marL="447675" indent="-266700" algn="just"/>
            <a:r>
              <a:rPr lang="en-US" sz="2050" kern="1200" dirty="0">
                <a:solidFill>
                  <a:srgbClr val="0000FF"/>
                </a:solidFill>
              </a:rPr>
              <a:t>T</a:t>
            </a:r>
            <a:r>
              <a:rPr lang="en-US" sz="2050" kern="1200" dirty="0" smtClean="0">
                <a:solidFill>
                  <a:srgbClr val="0000FF"/>
                </a:solidFill>
              </a:rPr>
              <a:t>here are 22,600 </a:t>
            </a:r>
            <a:r>
              <a:rPr lang="en-US" sz="2050" kern="1200" dirty="0">
                <a:solidFill>
                  <a:srgbClr val="0000FF"/>
                </a:solidFill>
              </a:rPr>
              <a:t>building fires per </a:t>
            </a:r>
            <a:r>
              <a:rPr lang="en-US" sz="2050" kern="1200" dirty="0" smtClean="0">
                <a:solidFill>
                  <a:srgbClr val="0000FF"/>
                </a:solidFill>
              </a:rPr>
              <a:t>year, </a:t>
            </a:r>
            <a:r>
              <a:rPr lang="en-US" sz="2050" kern="1200" dirty="0" smtClean="0"/>
              <a:t>on average, due </a:t>
            </a:r>
            <a:r>
              <a:rPr lang="en-US" sz="2050" kern="1200" dirty="0"/>
              <a:t>to lightning resulting in </a:t>
            </a:r>
            <a:r>
              <a:rPr lang="en-US" sz="2050" kern="1200" dirty="0">
                <a:solidFill>
                  <a:srgbClr val="0000FF"/>
                </a:solidFill>
              </a:rPr>
              <a:t>$451 million</a:t>
            </a:r>
            <a:r>
              <a:rPr lang="en-US" sz="2050" kern="1200" dirty="0"/>
              <a:t> in property damage per </a:t>
            </a:r>
            <a:r>
              <a:rPr lang="en-US" sz="2050" kern="1200" dirty="0" smtClean="0"/>
              <a:t>year [NFPA, 2013].</a:t>
            </a:r>
            <a:endParaRPr lang="en-US" sz="2050" kern="1200" dirty="0"/>
          </a:p>
          <a:p>
            <a:pPr marL="447675" indent="-266700" algn="just"/>
            <a:endParaRPr lang="en-US" sz="800" kern="1200" dirty="0"/>
          </a:p>
          <a:p>
            <a:pPr marL="447675" indent="-266700" algn="just"/>
            <a:r>
              <a:rPr lang="en-US" sz="2050" kern="1200" dirty="0" smtClean="0"/>
              <a:t>There are 9,000 </a:t>
            </a:r>
            <a:r>
              <a:rPr lang="en-US" sz="2050" kern="1200" dirty="0" smtClean="0">
                <a:solidFill>
                  <a:srgbClr val="0000FF"/>
                </a:solidFill>
              </a:rPr>
              <a:t>wild-land </a:t>
            </a:r>
            <a:r>
              <a:rPr lang="en-US" sz="2050" kern="1200" dirty="0">
                <a:solidFill>
                  <a:srgbClr val="0000FF"/>
                </a:solidFill>
              </a:rPr>
              <a:t>fires </a:t>
            </a:r>
            <a:r>
              <a:rPr lang="en-US" sz="2050" kern="1200" dirty="0"/>
              <a:t>per year started by lightning from </a:t>
            </a:r>
            <a:r>
              <a:rPr lang="en-US" sz="2050" kern="1200" dirty="0">
                <a:solidFill>
                  <a:srgbClr val="0000FF"/>
                </a:solidFill>
              </a:rPr>
              <a:t>2008-2012</a:t>
            </a:r>
            <a:r>
              <a:rPr lang="en-US" sz="2050" kern="1200" dirty="0"/>
              <a:t> that each burned an average of 420 acres; </a:t>
            </a:r>
            <a:r>
              <a:rPr lang="en-US" sz="2050" kern="1200" dirty="0">
                <a:solidFill>
                  <a:srgbClr val="0000FF"/>
                </a:solidFill>
              </a:rPr>
              <a:t>four firefighters per year were </a:t>
            </a:r>
            <a:r>
              <a:rPr lang="en-US" sz="2050" kern="1200" dirty="0" smtClean="0">
                <a:solidFill>
                  <a:srgbClr val="0000FF"/>
                </a:solidFill>
              </a:rPr>
              <a:t>killed </a:t>
            </a:r>
            <a:r>
              <a:rPr lang="en-US" sz="2050" kern="1200" dirty="0"/>
              <a:t>[NIFC, NFPA, 2013].</a:t>
            </a:r>
            <a:r>
              <a:rPr lang="en-US" sz="2050" kern="1200" dirty="0" smtClean="0"/>
              <a:t> </a:t>
            </a:r>
            <a:endParaRPr lang="en-US" sz="2050" kern="1200" dirty="0"/>
          </a:p>
          <a:p>
            <a:pPr marL="447675" indent="-266700" algn="just"/>
            <a:endParaRPr lang="en-US" sz="800" kern="1200" dirty="0"/>
          </a:p>
          <a:p>
            <a:pPr marL="447675" indent="-266700" algn="just"/>
            <a:r>
              <a:rPr lang="en-US" sz="2050" kern="1200" dirty="0"/>
              <a:t>Billions of dollars in additional costs.</a:t>
            </a:r>
          </a:p>
          <a:p>
            <a:pPr algn="just"/>
            <a:endParaRPr lang="en-US" sz="1900" kern="1200" dirty="0"/>
          </a:p>
        </p:txBody>
      </p:sp>
    </p:spTree>
    <p:extLst>
      <p:ext uri="{BB962C8B-B14F-4D97-AF65-F5344CB8AC3E}">
        <p14:creationId xmlns:p14="http://schemas.microsoft.com/office/powerpoint/2010/main" val="5603618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277813"/>
            <a:ext cx="8805862" cy="1026127"/>
          </a:xfrm>
        </p:spPr>
        <p:txBody>
          <a:bodyPr/>
          <a:lstStyle/>
          <a:p>
            <a:r>
              <a:rPr lang="en-US" sz="3600" dirty="0"/>
              <a:t>Applications of Lightning </a:t>
            </a:r>
            <a:r>
              <a:rPr lang="en-US" sz="3600" dirty="0" smtClean="0"/>
              <a:t>Data</a:t>
            </a:r>
            <a:endParaRPr lang="en-US" dirty="0"/>
          </a:p>
        </p:txBody>
      </p:sp>
      <p:sp>
        <p:nvSpPr>
          <p:cNvPr id="3" name="Content Placeholder 2"/>
          <p:cNvSpPr>
            <a:spLocks noGrp="1"/>
          </p:cNvSpPr>
          <p:nvPr>
            <p:ph idx="1"/>
          </p:nvPr>
        </p:nvSpPr>
        <p:spPr>
          <a:xfrm>
            <a:off x="520700" y="1711325"/>
            <a:ext cx="8101013" cy="4070420"/>
          </a:xfrm>
        </p:spPr>
        <p:txBody>
          <a:bodyPr/>
          <a:lstStyle/>
          <a:p>
            <a:pPr marL="536575" indent="-536575"/>
            <a:r>
              <a:rPr lang="en-US" sz="2800" dirty="0" smtClean="0"/>
              <a:t>Meteorological (includes warnings, </a:t>
            </a:r>
            <a:r>
              <a:rPr lang="en-US" sz="2800" dirty="0" err="1" smtClean="0"/>
              <a:t>nowcasting</a:t>
            </a:r>
            <a:r>
              <a:rPr lang="en-US" sz="2800" dirty="0" smtClean="0"/>
              <a:t>, and forecasting)</a:t>
            </a:r>
          </a:p>
          <a:p>
            <a:pPr marL="536575" indent="-536575"/>
            <a:endParaRPr lang="en-US" sz="2800" dirty="0" smtClean="0"/>
          </a:p>
          <a:p>
            <a:pPr marL="536575" indent="-536575"/>
            <a:r>
              <a:rPr lang="en-US" sz="2800" dirty="0" smtClean="0"/>
              <a:t>Energy</a:t>
            </a:r>
          </a:p>
          <a:p>
            <a:pPr marL="536575" indent="-536575"/>
            <a:endParaRPr lang="en-US" sz="2800" dirty="0" smtClean="0"/>
          </a:p>
          <a:p>
            <a:pPr marL="536575" indent="-536575"/>
            <a:r>
              <a:rPr lang="en-US" sz="2800" dirty="0" smtClean="0"/>
              <a:t>Airports</a:t>
            </a:r>
          </a:p>
          <a:p>
            <a:pPr marL="536575" indent="-536575"/>
            <a:endParaRPr lang="en-US" sz="2800" dirty="0" smtClean="0"/>
          </a:p>
          <a:p>
            <a:pPr marL="536575" indent="-536575"/>
            <a:r>
              <a:rPr lang="en-US" sz="2800" dirty="0" smtClean="0"/>
              <a:t>Defense, insurance, mining, and others</a:t>
            </a:r>
            <a:endParaRPr lang="en-US" sz="2800" dirty="0"/>
          </a:p>
        </p:txBody>
      </p:sp>
      <p:sp>
        <p:nvSpPr>
          <p:cNvPr id="6"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7</a:t>
            </a:fld>
            <a:endParaRPr lang="en-US" sz="1400" dirty="0">
              <a:solidFill>
                <a:srgbClr val="000000">
                  <a:lumMod val="50000"/>
                  <a:lumOff val="50000"/>
                </a:srgbClr>
              </a:solidFill>
              <a:latin typeface="Calibri" panose="020F0502020204030204" pitchFamily="34" charset="0"/>
            </a:endParaRPr>
          </a:p>
        </p:txBody>
      </p:sp>
    </p:spTree>
    <p:extLst>
      <p:ext uri="{BB962C8B-B14F-4D97-AF65-F5344CB8AC3E}">
        <p14:creationId xmlns:p14="http://schemas.microsoft.com/office/powerpoint/2010/main" val="202991285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38138" y="277813"/>
            <a:ext cx="8805862" cy="798442"/>
          </a:xfrm>
        </p:spPr>
        <p:txBody>
          <a:bodyPr/>
          <a:lstStyle/>
          <a:p>
            <a:r>
              <a:rPr lang="en-US" dirty="0"/>
              <a:t>Impact on the </a:t>
            </a:r>
            <a:r>
              <a:rPr lang="en-US" dirty="0" smtClean="0"/>
              <a:t>Energy Industry</a:t>
            </a:r>
            <a:r>
              <a:rPr lang="en-US" dirty="0"/>
              <a:t/>
            </a:r>
            <a:br>
              <a:rPr lang="en-US" dirty="0"/>
            </a:br>
            <a:endParaRPr lang="en-US" dirty="0"/>
          </a:p>
        </p:txBody>
      </p:sp>
      <p:pic>
        <p:nvPicPr>
          <p:cNvPr id="4" name="Picture 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4165" y="2062890"/>
            <a:ext cx="4781385" cy="3642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8</a:t>
            </a:fld>
            <a:endParaRPr lang="en-US" sz="1400" dirty="0">
              <a:solidFill>
                <a:srgbClr val="000000">
                  <a:lumMod val="50000"/>
                  <a:lumOff val="50000"/>
                </a:srgbClr>
              </a:solidFill>
              <a:latin typeface="Calibri" panose="020F0502020204030204" pitchFamily="34" charset="0"/>
            </a:endParaRPr>
          </a:p>
        </p:txBody>
      </p:sp>
      <p:sp>
        <p:nvSpPr>
          <p:cNvPr id="6" name="Content Placeholder 2"/>
          <p:cNvSpPr>
            <a:spLocks noGrp="1"/>
          </p:cNvSpPr>
          <p:nvPr>
            <p:ph idx="1"/>
          </p:nvPr>
        </p:nvSpPr>
        <p:spPr>
          <a:xfrm>
            <a:off x="5205475" y="2081168"/>
            <a:ext cx="3768435" cy="3504785"/>
          </a:xfrm>
        </p:spPr>
        <p:txBody>
          <a:bodyPr/>
          <a:lstStyle/>
          <a:p>
            <a:pPr marL="536575" indent="-269875"/>
            <a:r>
              <a:rPr lang="en-US" sz="1800" dirty="0" smtClean="0"/>
              <a:t>Utilities </a:t>
            </a:r>
            <a:r>
              <a:rPr lang="en-US" sz="1800" dirty="0"/>
              <a:t>in the path </a:t>
            </a:r>
            <a:r>
              <a:rPr lang="en-US" sz="1800" dirty="0" smtClean="0"/>
              <a:t>of intense </a:t>
            </a:r>
            <a:r>
              <a:rPr lang="en-US" sz="1800" dirty="0"/>
              <a:t>lightning </a:t>
            </a:r>
            <a:r>
              <a:rPr lang="en-US" sz="1800" dirty="0" smtClean="0"/>
              <a:t>storms can </a:t>
            </a:r>
            <a:r>
              <a:rPr lang="en-US" sz="1800" dirty="0">
                <a:solidFill>
                  <a:srgbClr val="0000FF"/>
                </a:solidFill>
              </a:rPr>
              <a:t>prepare for </a:t>
            </a:r>
            <a:r>
              <a:rPr lang="en-US" sz="1800" dirty="0" smtClean="0">
                <a:solidFill>
                  <a:srgbClr val="0000FF"/>
                </a:solidFill>
              </a:rPr>
              <a:t>storms, alert </a:t>
            </a:r>
            <a:r>
              <a:rPr lang="en-US" sz="1800" dirty="0">
                <a:solidFill>
                  <a:srgbClr val="0000FF"/>
                </a:solidFill>
              </a:rPr>
              <a:t>repair crews</a:t>
            </a:r>
            <a:r>
              <a:rPr lang="en-US" sz="1800" dirty="0"/>
              <a:t>, </a:t>
            </a:r>
            <a:r>
              <a:rPr lang="en-US" sz="1800" dirty="0" smtClean="0"/>
              <a:t>and arrange </a:t>
            </a:r>
            <a:r>
              <a:rPr lang="en-US" sz="1800" dirty="0"/>
              <a:t>for help </a:t>
            </a:r>
            <a:r>
              <a:rPr lang="en-US" sz="1800" dirty="0" smtClean="0"/>
              <a:t>from neighboring </a:t>
            </a:r>
            <a:r>
              <a:rPr lang="en-US" sz="1800" dirty="0"/>
              <a:t>utilities</a:t>
            </a:r>
            <a:r>
              <a:rPr lang="en-US" sz="1800" dirty="0" smtClean="0"/>
              <a:t>.</a:t>
            </a:r>
          </a:p>
          <a:p>
            <a:pPr marL="536575" indent="-269875"/>
            <a:endParaRPr lang="en-US" sz="600" dirty="0" smtClean="0"/>
          </a:p>
          <a:p>
            <a:pPr marL="536575" indent="-269875"/>
            <a:r>
              <a:rPr lang="en-US" sz="1800" dirty="0" smtClean="0"/>
              <a:t>Real-time lightning data has been shown to reduce maintenance costs by </a:t>
            </a:r>
            <a:r>
              <a:rPr lang="en-US" sz="1800" dirty="0" smtClean="0">
                <a:solidFill>
                  <a:srgbClr val="0000FF"/>
                </a:solidFill>
              </a:rPr>
              <a:t>shortening the thunderstorm-watch</a:t>
            </a:r>
            <a:r>
              <a:rPr lang="en-US" sz="1800" i="1" dirty="0" smtClean="0">
                <a:solidFill>
                  <a:srgbClr val="0000FF"/>
                </a:solidFill>
              </a:rPr>
              <a:t> </a:t>
            </a:r>
            <a:r>
              <a:rPr lang="en-US" sz="1800" dirty="0" smtClean="0">
                <a:solidFill>
                  <a:srgbClr val="0000FF"/>
                </a:solidFill>
              </a:rPr>
              <a:t>period </a:t>
            </a:r>
            <a:r>
              <a:rPr lang="en-US" sz="1800" dirty="0" smtClean="0"/>
              <a:t>and to </a:t>
            </a:r>
            <a:r>
              <a:rPr lang="en-US" sz="1800" dirty="0" smtClean="0">
                <a:solidFill>
                  <a:srgbClr val="0000FF"/>
                </a:solidFill>
              </a:rPr>
              <a:t>improve reliability</a:t>
            </a:r>
            <a:r>
              <a:rPr lang="en-US" sz="1800" dirty="0" smtClean="0"/>
              <a:t> by allowing prepositioning of repair crews.</a:t>
            </a:r>
          </a:p>
        </p:txBody>
      </p:sp>
      <p:sp>
        <p:nvSpPr>
          <p:cNvPr id="7" name="Rectangle 6"/>
          <p:cNvSpPr/>
          <p:nvPr/>
        </p:nvSpPr>
        <p:spPr>
          <a:xfrm>
            <a:off x="-133426" y="1034527"/>
            <a:ext cx="9175280" cy="923330"/>
          </a:xfrm>
          <a:prstGeom prst="rect">
            <a:avLst/>
          </a:prstGeom>
        </p:spPr>
        <p:txBody>
          <a:bodyPr wrap="square">
            <a:spAutoFit/>
          </a:bodyPr>
          <a:lstStyle/>
          <a:p>
            <a:pPr marL="536575" indent="-269875" defTabSz="914400" fontAlgn="base">
              <a:spcBef>
                <a:spcPct val="20000"/>
              </a:spcBef>
              <a:spcAft>
                <a:spcPct val="0"/>
              </a:spcAft>
              <a:buClr>
                <a:srgbClr val="D15B05"/>
              </a:buClr>
              <a:buFont typeface="Wingdings" pitchFamily="2" charset="2"/>
              <a:buChar char="§"/>
            </a:pPr>
            <a:r>
              <a:rPr lang="en-US" kern="0" dirty="0">
                <a:solidFill>
                  <a:srgbClr val="4C4C4C"/>
                </a:solidFill>
                <a:latin typeface="Arial"/>
              </a:rPr>
              <a:t>Based on a survey of U.S. power utilities performed by EPRI in 1996, lightning was found to be the </a:t>
            </a:r>
            <a:r>
              <a:rPr lang="en-US" kern="0" dirty="0">
                <a:solidFill>
                  <a:srgbClr val="0000FF"/>
                </a:solidFill>
                <a:latin typeface="Arial"/>
              </a:rPr>
              <a:t>largest single cause of outages on distribution and transmission systems</a:t>
            </a:r>
            <a:r>
              <a:rPr lang="en-US" kern="0" dirty="0">
                <a:solidFill>
                  <a:srgbClr val="4C4C4C"/>
                </a:solidFill>
                <a:latin typeface="Arial"/>
              </a:rPr>
              <a:t> in lightning prone areas.</a:t>
            </a:r>
          </a:p>
        </p:txBody>
      </p:sp>
      <p:sp>
        <p:nvSpPr>
          <p:cNvPr id="9" name="Rectangle 8"/>
          <p:cNvSpPr/>
          <p:nvPr/>
        </p:nvSpPr>
        <p:spPr>
          <a:xfrm>
            <a:off x="-133490" y="5769155"/>
            <a:ext cx="9107400" cy="923330"/>
          </a:xfrm>
          <a:prstGeom prst="rect">
            <a:avLst/>
          </a:prstGeom>
        </p:spPr>
        <p:txBody>
          <a:bodyPr wrap="square">
            <a:spAutoFit/>
          </a:bodyPr>
          <a:lstStyle/>
          <a:p>
            <a:pPr marL="536575" indent="-269875" defTabSz="914400" fontAlgn="base">
              <a:spcBef>
                <a:spcPct val="20000"/>
              </a:spcBef>
              <a:spcAft>
                <a:spcPct val="0"/>
              </a:spcAft>
              <a:buClr>
                <a:srgbClr val="D15B05"/>
              </a:buClr>
              <a:buFont typeface="Wingdings" pitchFamily="2" charset="2"/>
              <a:buChar char="§"/>
            </a:pPr>
            <a:r>
              <a:rPr lang="en-US" kern="0" dirty="0">
                <a:solidFill>
                  <a:srgbClr val="4C4C4C"/>
                </a:solidFill>
                <a:latin typeface="Arial"/>
              </a:rPr>
              <a:t>Also, using line failure history, designers can analyze the lightning and line historical data and </a:t>
            </a:r>
            <a:r>
              <a:rPr lang="en-US" kern="0" dirty="0">
                <a:solidFill>
                  <a:srgbClr val="0000FF"/>
                </a:solidFill>
                <a:latin typeface="Arial"/>
              </a:rPr>
              <a:t>prioritize line upgrades </a:t>
            </a:r>
            <a:r>
              <a:rPr lang="en-US" kern="0" dirty="0">
                <a:solidFill>
                  <a:srgbClr val="4C4C4C"/>
                </a:solidFill>
                <a:latin typeface="Arial"/>
              </a:rPr>
              <a:t>to protect them from future storms by employing additional protection. </a:t>
            </a:r>
          </a:p>
        </p:txBody>
      </p:sp>
    </p:spTree>
    <p:extLst>
      <p:ext uri="{BB962C8B-B14F-4D97-AF65-F5344CB8AC3E}">
        <p14:creationId xmlns:p14="http://schemas.microsoft.com/office/powerpoint/2010/main" val="300269844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 National Lightning Detection </a:t>
            </a:r>
            <a:r>
              <a:rPr lang="en-US" dirty="0" smtClean="0"/>
              <a:t>Network: History</a:t>
            </a:r>
            <a:r>
              <a:rPr lang="en-US" dirty="0"/>
              <a:t/>
            </a:r>
            <a:br>
              <a:rPr lang="en-US" dirty="0"/>
            </a:br>
            <a:endParaRPr lang="en-US" dirty="0"/>
          </a:p>
        </p:txBody>
      </p:sp>
      <p:sp>
        <p:nvSpPr>
          <p:cNvPr id="6" name="Content Placeholder 2"/>
          <p:cNvSpPr>
            <a:spLocks noGrp="1"/>
          </p:cNvSpPr>
          <p:nvPr>
            <p:ph idx="1"/>
          </p:nvPr>
        </p:nvSpPr>
        <p:spPr>
          <a:xfrm>
            <a:off x="253391" y="2647282"/>
            <a:ext cx="4546294" cy="3840286"/>
          </a:xfrm>
        </p:spPr>
        <p:txBody>
          <a:bodyPr/>
          <a:lstStyle/>
          <a:p>
            <a:r>
              <a:rPr lang="en-US" sz="1800" b="1" dirty="0" smtClean="0"/>
              <a:t>Continuous </a:t>
            </a:r>
            <a:r>
              <a:rPr lang="en-US" sz="1800" b="1" dirty="0"/>
              <a:t>CONUS Data Since 1989</a:t>
            </a:r>
          </a:p>
          <a:p>
            <a:pPr lvl="1">
              <a:buFont typeface="Courier New" panose="02070309020205020404" pitchFamily="49" charset="0"/>
              <a:buChar char="o"/>
            </a:pPr>
            <a:r>
              <a:rPr lang="en-US" sz="1500" dirty="0"/>
              <a:t>The U.S. National Lightning Detection Network (NLDN) has been providing real-time, continental-scale lightning data since 1989. </a:t>
            </a:r>
          </a:p>
          <a:p>
            <a:endParaRPr lang="en-US" sz="1000" dirty="0"/>
          </a:p>
          <a:p>
            <a:r>
              <a:rPr lang="en-US" sz="1800" b="1" dirty="0"/>
              <a:t>Continuous and Quantified Improvement</a:t>
            </a:r>
          </a:p>
          <a:p>
            <a:pPr lvl="1">
              <a:buFont typeface="Courier New" panose="02070309020205020404" pitchFamily="49" charset="0"/>
              <a:buChar char="o"/>
            </a:pPr>
            <a:r>
              <a:rPr lang="en-US" sz="1500" dirty="0"/>
              <a:t>Upgrades in 1995,  2003-4</a:t>
            </a:r>
            <a:r>
              <a:rPr lang="en-US" sz="1500" dirty="0" smtClean="0"/>
              <a:t>, 2010-12, and 2013 </a:t>
            </a:r>
            <a:r>
              <a:rPr lang="en-US" sz="1500" dirty="0"/>
              <a:t>were coupled with detailed performance analyses</a:t>
            </a:r>
            <a:r>
              <a:rPr lang="en-US" sz="1500" dirty="0" smtClean="0"/>
              <a:t>.</a:t>
            </a:r>
          </a:p>
          <a:p>
            <a:pPr lvl="1">
              <a:buFont typeface="Courier New" panose="02070309020205020404" pitchFamily="49" charset="0"/>
              <a:buChar char="o"/>
            </a:pPr>
            <a:endParaRPr lang="en-US" sz="1000" dirty="0"/>
          </a:p>
          <a:p>
            <a:r>
              <a:rPr lang="en-US" sz="1800" b="1" dirty="0" smtClean="0"/>
              <a:t>Modern day NLDN provides total lightning (cloud and cloud-to-ground) data</a:t>
            </a:r>
            <a:r>
              <a:rPr lang="en-US" sz="1800" dirty="0" smtClean="0"/>
              <a:t> </a:t>
            </a:r>
            <a:endParaRPr lang="en-US" sz="1800" dirty="0"/>
          </a:p>
        </p:txBody>
      </p:sp>
      <p:sp>
        <p:nvSpPr>
          <p:cNvPr id="8" name="Slide Number Placeholder 3"/>
          <p:cNvSpPr txBox="1">
            <a:spLocks/>
          </p:cNvSpPr>
          <p:nvPr/>
        </p:nvSpPr>
        <p:spPr>
          <a:xfrm>
            <a:off x="0" y="6464800"/>
            <a:ext cx="508000" cy="393199"/>
          </a:xfrm>
          <a:prstGeom prst="rect">
            <a:avLst/>
          </a:prstGeom>
        </p:spPr>
        <p:txBody>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B6F77AD-42FD-4863-95AA-A82E432780B4}" type="slidenum">
              <a:rPr lang="en-US" sz="1400" smtClean="0">
                <a:solidFill>
                  <a:srgbClr val="000000">
                    <a:lumMod val="50000"/>
                    <a:lumOff val="50000"/>
                  </a:srgbClr>
                </a:solidFill>
                <a:latin typeface="Calibri" panose="020F0502020204030204" pitchFamily="34" charset="0"/>
              </a:rPr>
              <a:pPr algn="ctr"/>
              <a:t>9</a:t>
            </a:fld>
            <a:endParaRPr lang="en-US" sz="1400" dirty="0">
              <a:solidFill>
                <a:srgbClr val="000000">
                  <a:lumMod val="50000"/>
                  <a:lumOff val="50000"/>
                </a:srgbClr>
              </a:solidFill>
              <a:latin typeface="Calibri" panose="020F0502020204030204" pitchFamily="34" charset="0"/>
            </a:endParaRPr>
          </a:p>
        </p:txBody>
      </p:sp>
      <p:grpSp>
        <p:nvGrpSpPr>
          <p:cNvPr id="3" name="Group 2"/>
          <p:cNvGrpSpPr/>
          <p:nvPr/>
        </p:nvGrpSpPr>
        <p:grpSpPr>
          <a:xfrm>
            <a:off x="4761717" y="2644955"/>
            <a:ext cx="4384680" cy="3263485"/>
            <a:chOff x="4927463" y="3249786"/>
            <a:chExt cx="4168912" cy="3132740"/>
          </a:xfrm>
        </p:grpSpPr>
        <p:pic>
          <p:nvPicPr>
            <p:cNvPr id="7" name="Picture 2" descr="\\INTELMULTI-KEN\Users\Kens_shared\CEATI_lecture2014\WCO-WEN-G-DE-Lightning Ma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27463" y="3249786"/>
              <a:ext cx="4168912" cy="313274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2452" y="3628110"/>
              <a:ext cx="986635" cy="303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1" name="Rectangle 10"/>
          <p:cNvSpPr/>
          <p:nvPr/>
        </p:nvSpPr>
        <p:spPr>
          <a:xfrm>
            <a:off x="158749" y="1531625"/>
            <a:ext cx="8850337" cy="923330"/>
          </a:xfrm>
          <a:prstGeom prst="rect">
            <a:avLst/>
          </a:prstGeom>
        </p:spPr>
        <p:txBody>
          <a:bodyPr wrap="square">
            <a:spAutoFit/>
          </a:bodyPr>
          <a:lstStyle/>
          <a:p>
            <a:pPr marL="180975" indent="-180975" defTabSz="914400" fontAlgn="base">
              <a:spcBef>
                <a:spcPct val="20000"/>
              </a:spcBef>
              <a:spcAft>
                <a:spcPct val="0"/>
              </a:spcAft>
              <a:buClr>
                <a:srgbClr val="D15B05"/>
              </a:buClr>
              <a:buFont typeface="Wingdings" pitchFamily="2" charset="2"/>
              <a:buChar char="§"/>
            </a:pPr>
            <a:r>
              <a:rPr lang="en-US" b="1" kern="0" dirty="0">
                <a:solidFill>
                  <a:srgbClr val="4C4C4C"/>
                </a:solidFill>
                <a:latin typeface="Arial"/>
              </a:rPr>
              <a:t>Government, Academia, and Industry Partnership</a:t>
            </a:r>
          </a:p>
          <a:p>
            <a:pPr marL="625475" lvl="1" indent="-180975" defTabSz="914400" fontAlgn="base">
              <a:spcBef>
                <a:spcPct val="20000"/>
              </a:spcBef>
              <a:spcAft>
                <a:spcPct val="0"/>
              </a:spcAft>
              <a:buClr>
                <a:srgbClr val="D15B05"/>
              </a:buClr>
              <a:buFont typeface="Courier New" panose="02070309020205020404" pitchFamily="49" charset="0"/>
              <a:buChar char="o"/>
            </a:pPr>
            <a:r>
              <a:rPr lang="en-US" sz="1500" kern="0" dirty="0">
                <a:solidFill>
                  <a:srgbClr val="4C4C4C"/>
                </a:solidFill>
                <a:latin typeface="Arial"/>
              </a:rPr>
              <a:t>Funded by EPRI, NSF, and expanded in partnership with BLM, NASA, and SUNY Albany.</a:t>
            </a:r>
          </a:p>
          <a:p>
            <a:pPr marL="625475" lvl="1" indent="-180975" defTabSz="914400" fontAlgn="base">
              <a:spcBef>
                <a:spcPct val="20000"/>
              </a:spcBef>
              <a:spcAft>
                <a:spcPct val="0"/>
              </a:spcAft>
              <a:buClr>
                <a:srgbClr val="D15B05"/>
              </a:buClr>
              <a:buFont typeface="Courier New" panose="02070309020205020404" pitchFamily="49" charset="0"/>
              <a:buChar char="o"/>
            </a:pPr>
            <a:r>
              <a:rPr lang="en-US" sz="1500" kern="0" dirty="0">
                <a:solidFill>
                  <a:srgbClr val="4C4C4C"/>
                </a:solidFill>
                <a:latin typeface="Arial"/>
              </a:rPr>
              <a:t>Commercially owned and operated by Global Atmospherics and now </a:t>
            </a:r>
            <a:r>
              <a:rPr lang="en-US" sz="1500" kern="0" dirty="0" err="1">
                <a:solidFill>
                  <a:srgbClr val="4C4C4C"/>
                </a:solidFill>
                <a:latin typeface="Arial"/>
              </a:rPr>
              <a:t>Vaisala</a:t>
            </a:r>
            <a:r>
              <a:rPr lang="en-US" sz="1500" kern="0" dirty="0">
                <a:solidFill>
                  <a:srgbClr val="4C4C4C"/>
                </a:solidFill>
                <a:latin typeface="Arial"/>
              </a:rPr>
              <a:t>. </a:t>
            </a:r>
            <a:endParaRPr lang="en-US" b="1" kern="0" dirty="0">
              <a:solidFill>
                <a:srgbClr val="4C4C4C"/>
              </a:solidFill>
              <a:latin typeface="Arial"/>
            </a:endParaRPr>
          </a:p>
        </p:txBody>
      </p:sp>
    </p:spTree>
    <p:extLst>
      <p:ext uri="{BB962C8B-B14F-4D97-AF65-F5344CB8AC3E}">
        <p14:creationId xmlns:p14="http://schemas.microsoft.com/office/powerpoint/2010/main" val="395706287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VAISALA">
  <a:themeElements>
    <a:clrScheme name="VAISALA 1">
      <a:dk1>
        <a:srgbClr val="000000"/>
      </a:dk1>
      <a:lt1>
        <a:srgbClr val="FFFFFF"/>
      </a:lt1>
      <a:dk2>
        <a:srgbClr val="0099B5"/>
      </a:dk2>
      <a:lt2>
        <a:srgbClr val="7D7D7D"/>
      </a:lt2>
      <a:accent1>
        <a:srgbClr val="00728F"/>
      </a:accent1>
      <a:accent2>
        <a:srgbClr val="009AC8"/>
      </a:accent2>
      <a:accent3>
        <a:srgbClr val="FFFFFF"/>
      </a:accent3>
      <a:accent4>
        <a:srgbClr val="000000"/>
      </a:accent4>
      <a:accent5>
        <a:srgbClr val="AABCC6"/>
      </a:accent5>
      <a:accent6>
        <a:srgbClr val="008BB5"/>
      </a:accent6>
      <a:hlink>
        <a:srgbClr val="D15B05"/>
      </a:hlink>
      <a:folHlink>
        <a:srgbClr val="FFDE6C"/>
      </a:folHlink>
    </a:clrScheme>
    <a:fontScheme name="VAISA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488" tIns="44450" rIns="90488" bIns="44450" numCol="1" anchor="ctr" anchorCtr="0" compatLnSpc="1">
        <a:prstTxWarp prst="textNoShape">
          <a:avLst/>
        </a:prstTxWarp>
      </a:bodyPr>
      <a:lstStyle>
        <a:defPPr marL="0" marR="0" indent="0" algn="ctr" defTabSz="914400" rtl="0" eaLnBrk="0" fontAlgn="base" latinLnBrk="0" hangingPunct="0">
          <a:lnSpc>
            <a:spcPct val="90000"/>
          </a:lnSpc>
          <a:spcBef>
            <a:spcPct val="50000"/>
          </a:spcBef>
          <a:spcAft>
            <a:spcPct val="0"/>
          </a:spcAft>
          <a:buClrTx/>
          <a:buSzTx/>
          <a:buFontTx/>
          <a:buNone/>
          <a:tabLst/>
          <a:defRPr kumimoji="0" lang="en-US" alt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63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488" tIns="44450" rIns="90488" bIns="44450" numCol="1" anchor="ctr" anchorCtr="0" compatLnSpc="1">
        <a:prstTxWarp prst="textNoShape">
          <a:avLst/>
        </a:prstTxWarp>
      </a:bodyPr>
      <a:lstStyle>
        <a:defPPr marL="0" marR="0" indent="0" algn="ctr" defTabSz="914400" rtl="0" eaLnBrk="0" fontAlgn="base" latinLnBrk="0" hangingPunct="0">
          <a:lnSpc>
            <a:spcPct val="90000"/>
          </a:lnSpc>
          <a:spcBef>
            <a:spcPct val="50000"/>
          </a:spcBef>
          <a:spcAft>
            <a:spcPct val="0"/>
          </a:spcAft>
          <a:buClrTx/>
          <a:buSzTx/>
          <a:buFontTx/>
          <a:buNone/>
          <a:tabLst/>
          <a:defRPr kumimoji="0" lang="en-US" altLang="en-US" sz="2000" b="0" i="0" u="none" strike="noStrike" cap="none" normalizeH="0" baseline="0" smtClean="0">
            <a:ln>
              <a:noFill/>
            </a:ln>
            <a:solidFill>
              <a:schemeClr val="tx1"/>
            </a:solidFill>
            <a:effectLst/>
            <a:latin typeface="Arial" charset="0"/>
          </a:defRPr>
        </a:defPPr>
      </a:lstStyle>
    </a:lnDef>
  </a:objectDefaults>
  <a:extraClrSchemeLst>
    <a:extraClrScheme>
      <a:clrScheme name="VAISALA 1">
        <a:dk1>
          <a:srgbClr val="000000"/>
        </a:dk1>
        <a:lt1>
          <a:srgbClr val="FFFFFF"/>
        </a:lt1>
        <a:dk2>
          <a:srgbClr val="0099B5"/>
        </a:dk2>
        <a:lt2>
          <a:srgbClr val="7D7D7D"/>
        </a:lt2>
        <a:accent1>
          <a:srgbClr val="00728F"/>
        </a:accent1>
        <a:accent2>
          <a:srgbClr val="009AC8"/>
        </a:accent2>
        <a:accent3>
          <a:srgbClr val="FFFFFF"/>
        </a:accent3>
        <a:accent4>
          <a:srgbClr val="000000"/>
        </a:accent4>
        <a:accent5>
          <a:srgbClr val="AABCC6"/>
        </a:accent5>
        <a:accent6>
          <a:srgbClr val="008BB5"/>
        </a:accent6>
        <a:hlink>
          <a:srgbClr val="D15B05"/>
        </a:hlink>
        <a:folHlink>
          <a:srgbClr val="FFDE6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3254</Words>
  <Application>Microsoft Macintosh PowerPoint</Application>
  <PresentationFormat>On-screen Show (4:3)</PresentationFormat>
  <Paragraphs>504</Paragraphs>
  <Slides>21</Slides>
  <Notes>11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1_VAISALA</vt:lpstr>
      <vt:lpstr>Lightning: Economic Impact and Data Sources  AMS Capitol Hill Briefing Washington, D. C., November 20, 2014</vt:lpstr>
      <vt:lpstr>Lightning: Economic Impact and Data Sources</vt:lpstr>
      <vt:lpstr>What is Lightning?</vt:lpstr>
      <vt:lpstr>Lightning and its Types</vt:lpstr>
      <vt:lpstr>Impact of Lightning on Society</vt:lpstr>
      <vt:lpstr>Impact of Lightning on Society</vt:lpstr>
      <vt:lpstr>Applications of Lightning Data</vt:lpstr>
      <vt:lpstr>Impact on the Energy Industry </vt:lpstr>
      <vt:lpstr>U.S. National Lightning Detection Network: History </vt:lpstr>
      <vt:lpstr>Modern Lightning Locating Systems</vt:lpstr>
      <vt:lpstr>Modern Lightning Locating Systems</vt:lpstr>
      <vt:lpstr>Characteristics of Lightning Data from Different LLSs</vt:lpstr>
      <vt:lpstr>Characteristics of Lightning Data from Different LLSs</vt:lpstr>
      <vt:lpstr>Characteristics of Lightning Data from Different LLSs</vt:lpstr>
      <vt:lpstr>Characteristics of Lightning Data from Different LLSs</vt:lpstr>
      <vt:lpstr>Characteristics of Lightning Data from Different LLSs</vt:lpstr>
      <vt:lpstr>Characteristics of Lightning Data from Different LLSs</vt:lpstr>
      <vt:lpstr>Long Term Climatological Dataset</vt:lpstr>
      <vt:lpstr>Global Lightning Dataset</vt:lpstr>
      <vt:lpstr>Summary</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Lightning: Economic Impact and Data Sources  AMS Capitol Hill Briefing Washington, D. C., November 20, 2014</dc:title>
  <dc:creator>AMS</dc:creator>
  <cp:lastModifiedBy>AMS</cp:lastModifiedBy>
  <cp:revision>2</cp:revision>
  <dcterms:created xsi:type="dcterms:W3CDTF">2014-11-24T19:35:47Z</dcterms:created>
  <dcterms:modified xsi:type="dcterms:W3CDTF">2014-12-01T16:19:18Z</dcterms:modified>
</cp:coreProperties>
</file>