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81" r:id="rId3"/>
    <p:sldId id="282" r:id="rId4"/>
    <p:sldId id="285" r:id="rId5"/>
    <p:sldId id="288" r:id="rId6"/>
    <p:sldId id="289" r:id="rId7"/>
    <p:sldId id="290" r:id="rId8"/>
    <p:sldId id="286" r:id="rId9"/>
    <p:sldId id="284" r:id="rId10"/>
    <p:sldId id="291" r:id="rId11"/>
    <p:sldId id="272" r:id="rId12"/>
    <p:sldId id="259" r:id="rId13"/>
    <p:sldId id="260" r:id="rId14"/>
    <p:sldId id="271" r:id="rId15"/>
    <p:sldId id="277" r:id="rId16"/>
    <p:sldId id="261" r:id="rId17"/>
    <p:sldId id="274" r:id="rId18"/>
    <p:sldId id="262" r:id="rId19"/>
    <p:sldId id="263" r:id="rId20"/>
    <p:sldId id="275" r:id="rId21"/>
    <p:sldId id="276" r:id="rId22"/>
    <p:sldId id="280" r:id="rId23"/>
    <p:sldId id="264" r:id="rId24"/>
    <p:sldId id="278" r:id="rId25"/>
    <p:sldId id="265" r:id="rId26"/>
    <p:sldId id="266" r:id="rId27"/>
    <p:sldId id="279" r:id="rId28"/>
    <p:sldId id="283" r:id="rId29"/>
    <p:sldId id="269" r:id="rId30"/>
    <p:sldId id="270" r:id="rId31"/>
    <p:sldId id="287" r:id="rId32"/>
    <p:sldId id="292" r:id="rId33"/>
    <p:sldId id="293" r:id="rId34"/>
    <p:sldId id="268"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HN/xd0+0RRbLiMW81j2CTg==" hashData="fCJZUoj3VoGZlNJx1lr8NYVNmrk="/>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875" autoAdjust="0"/>
  </p:normalViewPr>
  <p:slideViewPr>
    <p:cSldViewPr snapToGrid="0" snapToObjects="1">
      <p:cViewPr>
        <p:scale>
          <a:sx n="100" d="100"/>
          <a:sy n="100" d="100"/>
        </p:scale>
        <p:origin x="-504" y="-1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725A1B-6416-2546-8FC2-29C611DC7840}" type="datetimeFigureOut">
              <a:rPr lang="en-US" smtClean="0"/>
              <a:t>12/1/14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6EF44E-8321-7842-A83A-DD531E5D4DED}" type="slidenum">
              <a:rPr lang="en-US" smtClean="0"/>
              <a:t>‹#›</a:t>
            </a:fld>
            <a:endParaRPr lang="en-US"/>
          </a:p>
        </p:txBody>
      </p:sp>
    </p:spTree>
    <p:extLst>
      <p:ext uri="{BB962C8B-B14F-4D97-AF65-F5344CB8AC3E}">
        <p14:creationId xmlns:p14="http://schemas.microsoft.com/office/powerpoint/2010/main" val="27207639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a:t>
            </a:fld>
            <a:endParaRPr lang="en-US"/>
          </a:p>
        </p:txBody>
      </p:sp>
    </p:spTree>
    <p:extLst>
      <p:ext uri="{BB962C8B-B14F-4D97-AF65-F5344CB8AC3E}">
        <p14:creationId xmlns:p14="http://schemas.microsoft.com/office/powerpoint/2010/main" val="41912830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Its now almost</a:t>
            </a:r>
            <a:r>
              <a:rPr lang="en-US" baseline="0" dirty="0" smtClean="0"/>
              <a:t> daily news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10</a:t>
            </a:fld>
            <a:endParaRPr lang="en-US"/>
          </a:p>
        </p:txBody>
      </p:sp>
    </p:spTree>
    <p:extLst>
      <p:ext uri="{BB962C8B-B14F-4D97-AF65-F5344CB8AC3E}">
        <p14:creationId xmlns:p14="http://schemas.microsoft.com/office/powerpoint/2010/main" val="2125884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extremely</a:t>
            </a:r>
            <a:r>
              <a:rPr lang="en-US" baseline="0" dirty="0" smtClean="0"/>
              <a:t> sensitive to campus lightning issues because so many of our students are outside every day, many times a day.. Not to mention events!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11</a:t>
            </a:fld>
            <a:endParaRPr lang="en-US"/>
          </a:p>
        </p:txBody>
      </p:sp>
    </p:spTree>
    <p:extLst>
      <p:ext uri="{BB962C8B-B14F-4D97-AF65-F5344CB8AC3E}">
        <p14:creationId xmlns:p14="http://schemas.microsoft.com/office/powerpoint/2010/main" val="3704819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13 April 2012.</a:t>
            </a:r>
            <a:r>
              <a:rPr lang="en-US" baseline="0" dirty="0" smtClean="0"/>
              <a:t>  The day that set the stage for a newfound awareness of needing to be prepared in Norman. What would you be doing if you were a decision maker in OKC? Moore? Norman?</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12</a:t>
            </a:fld>
            <a:endParaRPr lang="en-US"/>
          </a:p>
        </p:txBody>
      </p:sp>
    </p:spTree>
    <p:extLst>
      <p:ext uri="{BB962C8B-B14F-4D97-AF65-F5344CB8AC3E}">
        <p14:creationId xmlns:p14="http://schemas.microsoft.com/office/powerpoint/2010/main" val="686686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is a current warning</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13</a:t>
            </a:fld>
            <a:endParaRPr lang="en-US"/>
          </a:p>
        </p:txBody>
      </p:sp>
    </p:spTree>
    <p:extLst>
      <p:ext uri="{BB962C8B-B14F-4D97-AF65-F5344CB8AC3E}">
        <p14:creationId xmlns:p14="http://schemas.microsoft.com/office/powerpoint/2010/main" val="30238185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EVERYONE has an app for that  (primary function of apps is to provide</a:t>
            </a:r>
            <a:r>
              <a:rPr lang="en-US" baseline="0" dirty="0" smtClean="0"/>
              <a:t> radar, or NWS warnings. </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14</a:t>
            </a:fld>
            <a:endParaRPr lang="en-US"/>
          </a:p>
        </p:txBody>
      </p:sp>
    </p:spTree>
    <p:extLst>
      <p:ext uri="{BB962C8B-B14F-4D97-AF65-F5344CB8AC3E}">
        <p14:creationId xmlns:p14="http://schemas.microsoft.com/office/powerpoint/2010/main" val="2552976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Storm is moving</a:t>
            </a:r>
            <a:r>
              <a:rPr lang="en-US" baseline="0" dirty="0" smtClean="0"/>
              <a:t> NE…  likely that #2 is a high risk region than area #1</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15</a:t>
            </a:fld>
            <a:endParaRPr lang="en-US"/>
          </a:p>
        </p:txBody>
      </p:sp>
    </p:spTree>
    <p:extLst>
      <p:ext uri="{BB962C8B-B14F-4D97-AF65-F5344CB8AC3E}">
        <p14:creationId xmlns:p14="http://schemas.microsoft.com/office/powerpoint/2010/main" val="58814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if you add lightning</a:t>
            </a:r>
            <a:r>
              <a:rPr lang="en-US" baseline="0" dirty="0" smtClean="0"/>
              <a:t> data…</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16</a:t>
            </a:fld>
            <a:endParaRPr lang="en-US"/>
          </a:p>
        </p:txBody>
      </p:sp>
    </p:spTree>
    <p:extLst>
      <p:ext uri="{BB962C8B-B14F-4D97-AF65-F5344CB8AC3E}">
        <p14:creationId xmlns:p14="http://schemas.microsoft.com/office/powerpoint/2010/main" val="36864674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Area #1 (rain free) is the</a:t>
            </a:r>
            <a:r>
              <a:rPr lang="en-US" baseline="0" dirty="0" smtClean="0"/>
              <a:t> high risk, and if you are in Moore, lightning appears to be arriving long before the pretty colors do. (also occurring outside of the NWS warning, which much of the public simply </a:t>
            </a:r>
            <a:r>
              <a:rPr lang="en-US" baseline="0" dirty="0" err="1" smtClean="0"/>
              <a:t>doesn</a:t>
            </a:r>
            <a:r>
              <a:rPr lang="fr-FR" baseline="0" dirty="0" smtClean="0"/>
              <a:t>’</a:t>
            </a:r>
            <a:r>
              <a:rPr lang="en-US" baseline="0" dirty="0" smtClean="0"/>
              <a:t>t understand)</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17</a:t>
            </a:fld>
            <a:endParaRPr lang="en-US"/>
          </a:p>
        </p:txBody>
      </p:sp>
    </p:spTree>
    <p:extLst>
      <p:ext uri="{BB962C8B-B14F-4D97-AF65-F5344CB8AC3E}">
        <p14:creationId xmlns:p14="http://schemas.microsoft.com/office/powerpoint/2010/main" val="852136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Storm continues</a:t>
            </a:r>
            <a:r>
              <a:rPr lang="en-US" baseline="0" dirty="0" smtClean="0"/>
              <a:t> to move NE toward OKC and Moore</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18</a:t>
            </a:fld>
            <a:endParaRPr lang="en-US"/>
          </a:p>
        </p:txBody>
      </p:sp>
    </p:spTree>
    <p:extLst>
      <p:ext uri="{BB962C8B-B14F-4D97-AF65-F5344CB8AC3E}">
        <p14:creationId xmlns:p14="http://schemas.microsoft.com/office/powerpoint/2010/main" val="16529197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Warning does not include Norman</a:t>
            </a:r>
            <a:r>
              <a:rPr lang="en-US" baseline="0" dirty="0" smtClean="0"/>
              <a:t> proper, but check out the lightning information.  Norman is going to be at risk very soon</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19</a:t>
            </a:fld>
            <a:endParaRPr lang="en-US"/>
          </a:p>
        </p:txBody>
      </p:sp>
    </p:spTree>
    <p:extLst>
      <p:ext uri="{BB962C8B-B14F-4D97-AF65-F5344CB8AC3E}">
        <p14:creationId xmlns:p14="http://schemas.microsoft.com/office/powerpoint/2010/main" val="440946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the things that I am</a:t>
            </a:r>
            <a:r>
              <a:rPr lang="en-US" baseline="0" dirty="0" smtClean="0"/>
              <a:t> tasked with in my position as University Meteorologist. I update the web page daily, or as needed more frequently. Take care of social media, provide ICS213-Wx forms for ICS/NIMS activities, write annexes for the OU EOP. Forecasts, safety training, education, syllabus text, etc.</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a:t>
            </a:fld>
            <a:endParaRPr lang="en-US"/>
          </a:p>
        </p:txBody>
      </p:sp>
    </p:spTree>
    <p:extLst>
      <p:ext uri="{BB962C8B-B14F-4D97-AF65-F5344CB8AC3E}">
        <p14:creationId xmlns:p14="http://schemas.microsoft.com/office/powerpoint/2010/main" val="23547051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use the traditional 6 mile radius,</a:t>
            </a:r>
            <a:r>
              <a:rPr lang="en-US" baseline="0" dirty="0" smtClean="0"/>
              <a:t> no actions are likely at this point. EMs and venue managers are “</a:t>
            </a:r>
            <a:r>
              <a:rPr lang="en-US" baseline="0" dirty="0" err="1" smtClean="0"/>
              <a:t>policied</a:t>
            </a:r>
            <a:r>
              <a:rPr lang="en-US" baseline="0" dirty="0" smtClean="0"/>
              <a:t>” to wait until 6 miles (especially if this is a football game that makes millions of dollars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21</a:t>
            </a:fld>
            <a:endParaRPr lang="en-US"/>
          </a:p>
        </p:txBody>
      </p:sp>
    </p:spTree>
    <p:extLst>
      <p:ext uri="{BB962C8B-B14F-4D97-AF65-F5344CB8AC3E}">
        <p14:creationId xmlns:p14="http://schemas.microsoft.com/office/powerpoint/2010/main" val="764067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30-30 rule was so successful that people don</a:t>
            </a:r>
            <a:r>
              <a:rPr lang="fr-FR" dirty="0" smtClean="0"/>
              <a:t>’</a:t>
            </a:r>
            <a:r>
              <a:rPr lang="en-US" dirty="0" smtClean="0"/>
              <a:t>t want to give it up! </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22</a:t>
            </a:fld>
            <a:endParaRPr lang="en-US"/>
          </a:p>
        </p:txBody>
      </p:sp>
    </p:spTree>
    <p:extLst>
      <p:ext uri="{BB962C8B-B14F-4D97-AF65-F5344CB8AC3E}">
        <p14:creationId xmlns:p14="http://schemas.microsoft.com/office/powerpoint/2010/main" val="25031723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3:30</a:t>
            </a:r>
            <a:r>
              <a:rPr lang="en-US" baseline="0" dirty="0" smtClean="0"/>
              <a:t> lightning reaches inside the 6 mile radius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23</a:t>
            </a:fld>
            <a:endParaRPr lang="en-US"/>
          </a:p>
        </p:txBody>
      </p:sp>
    </p:spTree>
    <p:extLst>
      <p:ext uri="{BB962C8B-B14F-4D97-AF65-F5344CB8AC3E}">
        <p14:creationId xmlns:p14="http://schemas.microsoft.com/office/powerpoint/2010/main" val="8485878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3:40 NPS dismissal</a:t>
            </a:r>
            <a:r>
              <a:rPr lang="en-US" baseline="0" dirty="0" smtClean="0"/>
              <a:t> is slated to begin</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24</a:t>
            </a:fld>
            <a:endParaRPr lang="en-US"/>
          </a:p>
        </p:txBody>
      </p:sp>
    </p:spTree>
    <p:extLst>
      <p:ext uri="{BB962C8B-B14F-4D97-AF65-F5344CB8AC3E}">
        <p14:creationId xmlns:p14="http://schemas.microsoft.com/office/powerpoint/2010/main" val="8642946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3:45, there is no warning for Norman,</a:t>
            </a:r>
            <a:r>
              <a:rPr lang="en-US" baseline="0" dirty="0" smtClean="0"/>
              <a:t> if you are watching radar, the storm is to the NW and moving NE, and school dismissal proceeds. Almost 16,000 kids head outdoors in Norman. Not to mention class change is about to occur on the OU campus </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25</a:t>
            </a:fld>
            <a:endParaRPr lang="en-US"/>
          </a:p>
        </p:txBody>
      </p:sp>
    </p:spTree>
    <p:extLst>
      <p:ext uri="{BB962C8B-B14F-4D97-AF65-F5344CB8AC3E}">
        <p14:creationId xmlns:p14="http://schemas.microsoft.com/office/powerpoint/2010/main" val="24893464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35 CGs within 15 miles of campus in the 1 minute period between 4:02CDT and 4:03CDT; we had 1879 CGs within 15 miles of campus in 170 minutes as these storms went through from 3:15pm to 6:05pm  not to mention an EF1 tornado that is now entering the west side of Norman</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26</a:t>
            </a:fld>
            <a:endParaRPr lang="en-US"/>
          </a:p>
        </p:txBody>
      </p:sp>
    </p:spTree>
    <p:extLst>
      <p:ext uri="{BB962C8B-B14F-4D97-AF65-F5344CB8AC3E}">
        <p14:creationId xmlns:p14="http://schemas.microsoft.com/office/powerpoint/2010/main" val="25163052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Recap of tornado time line… but had we been proactive</a:t>
            </a:r>
            <a:r>
              <a:rPr lang="en-US" baseline="0" dirty="0" smtClean="0"/>
              <a:t> with all of the possible hazards, including lightning, we would have already been sheltered when the tornado occurred</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27</a:t>
            </a:fld>
            <a:endParaRPr lang="en-US"/>
          </a:p>
        </p:txBody>
      </p:sp>
    </p:spTree>
    <p:extLst>
      <p:ext uri="{BB962C8B-B14F-4D97-AF65-F5344CB8AC3E}">
        <p14:creationId xmlns:p14="http://schemas.microsoft.com/office/powerpoint/2010/main" val="36146153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NWS is awesome</a:t>
            </a:r>
            <a:r>
              <a:rPr lang="en-US" baseline="0" dirty="0" smtClean="0"/>
              <a:t> 1</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28</a:t>
            </a:fld>
            <a:endParaRPr lang="en-US"/>
          </a:p>
        </p:txBody>
      </p:sp>
    </p:spTree>
    <p:extLst>
      <p:ext uri="{BB962C8B-B14F-4D97-AF65-F5344CB8AC3E}">
        <p14:creationId xmlns:p14="http://schemas.microsoft.com/office/powerpoint/2010/main" val="33187764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NWS is awesome 2</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29</a:t>
            </a:fld>
            <a:endParaRPr lang="en-US"/>
          </a:p>
        </p:txBody>
      </p:sp>
    </p:spTree>
    <p:extLst>
      <p:ext uri="{BB962C8B-B14F-4D97-AF65-F5344CB8AC3E}">
        <p14:creationId xmlns:p14="http://schemas.microsoft.com/office/powerpoint/2010/main" val="6896268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NWS</a:t>
            </a:r>
            <a:r>
              <a:rPr lang="en-US" baseline="0" dirty="0" smtClean="0"/>
              <a:t> is awesome 3, but unintentionally advocates for a resource that usually </a:t>
            </a:r>
            <a:r>
              <a:rPr lang="en-US" baseline="0" dirty="0" err="1" smtClean="0"/>
              <a:t>doesn</a:t>
            </a:r>
            <a:r>
              <a:rPr lang="fr-FR" baseline="0" dirty="0" smtClean="0"/>
              <a:t>’</a:t>
            </a:r>
            <a:r>
              <a:rPr lang="en-US" baseline="0" dirty="0" smtClean="0"/>
              <a:t>t exist.. It is the officials/umpires/referees that make the weather call at sporting events. Therefore, this recommendation makes an assumption that is not currently adopted practice. Will require significant changes across the event landscape… which is GREAT    We need the change!</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30</a:t>
            </a:fld>
            <a:endParaRPr lang="en-US"/>
          </a:p>
        </p:txBody>
      </p:sp>
    </p:spTree>
    <p:extLst>
      <p:ext uri="{BB962C8B-B14F-4D97-AF65-F5344CB8AC3E}">
        <p14:creationId xmlns:p14="http://schemas.microsoft.com/office/powerpoint/2010/main" val="42485217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main points.</a:t>
            </a:r>
            <a:r>
              <a:rPr lang="en-US" baseline="0" dirty="0" smtClean="0"/>
              <a:t> Not a new problem, it</a:t>
            </a:r>
            <a:r>
              <a:rPr lang="fr-FR" baseline="0" dirty="0" smtClean="0"/>
              <a:t>’</a:t>
            </a:r>
            <a:r>
              <a:rPr lang="en-US" baseline="0" dirty="0" smtClean="0"/>
              <a:t>s a killer, too many pretty colors and reliance on traditional warnings, what can we do better?</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3</a:t>
            </a:fld>
            <a:endParaRPr lang="en-US"/>
          </a:p>
        </p:txBody>
      </p:sp>
    </p:spTree>
    <p:extLst>
      <p:ext uri="{BB962C8B-B14F-4D97-AF65-F5344CB8AC3E}">
        <p14:creationId xmlns:p14="http://schemas.microsoft.com/office/powerpoint/2010/main" val="18248542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get a lot of lightning though… we may be cancelling</a:t>
            </a:r>
            <a:r>
              <a:rPr lang="en-US" baseline="0" dirty="0" smtClean="0"/>
              <a:t>/postponing a lot, and our leaders DO NOT like that.. It costs $$$</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31</a:t>
            </a:fld>
            <a:endParaRPr lang="en-US"/>
          </a:p>
        </p:txBody>
      </p:sp>
    </p:spTree>
    <p:extLst>
      <p:ext uri="{BB962C8B-B14F-4D97-AF65-F5344CB8AC3E}">
        <p14:creationId xmlns:p14="http://schemas.microsoft.com/office/powerpoint/2010/main" val="10419584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Could be as many as 5-6 weeks worth</a:t>
            </a:r>
            <a:r>
              <a:rPr lang="en-US" baseline="0" dirty="0" smtClean="0"/>
              <a:t> a year in Oklahoma.. Probably more in Florida</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32</a:t>
            </a:fld>
            <a:endParaRPr lang="en-US"/>
          </a:p>
        </p:txBody>
      </p:sp>
    </p:spTree>
    <p:extLst>
      <p:ext uri="{BB962C8B-B14F-4D97-AF65-F5344CB8AC3E}">
        <p14:creationId xmlns:p14="http://schemas.microsoft.com/office/powerpoint/2010/main" val="1409456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things</a:t>
            </a:r>
            <a:r>
              <a:rPr lang="en-US" baseline="0" dirty="0" smtClean="0"/>
              <a:t> happening that are great!! New policies, new checklists, new decision matrices, new products for users, proactive text for evacuating venues so people don</a:t>
            </a:r>
            <a:r>
              <a:rPr lang="fr-FR" baseline="0" dirty="0" smtClean="0"/>
              <a:t>’</a:t>
            </a:r>
            <a:r>
              <a:rPr lang="en-US" baseline="0" dirty="0" smtClean="0"/>
              <a:t>t wing it</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33</a:t>
            </a:fld>
            <a:endParaRPr lang="en-US"/>
          </a:p>
        </p:txBody>
      </p:sp>
    </p:spTree>
    <p:extLst>
      <p:ext uri="{BB962C8B-B14F-4D97-AF65-F5344CB8AC3E}">
        <p14:creationId xmlns:p14="http://schemas.microsoft.com/office/powerpoint/2010/main" val="25904449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was fun. I had a </a:t>
            </a:r>
            <a:r>
              <a:rPr lang="en-US" smtClean="0"/>
              <a:t>great time.</a:t>
            </a:r>
            <a:endParaRPr lang="en-US"/>
          </a:p>
        </p:txBody>
      </p:sp>
      <p:sp>
        <p:nvSpPr>
          <p:cNvPr id="4" name="Slide Number Placeholder 3"/>
          <p:cNvSpPr>
            <a:spLocks noGrp="1"/>
          </p:cNvSpPr>
          <p:nvPr>
            <p:ph type="sldNum" sz="quarter" idx="10"/>
          </p:nvPr>
        </p:nvSpPr>
        <p:spPr/>
        <p:txBody>
          <a:bodyPr/>
          <a:lstStyle/>
          <a:p>
            <a:fld id="{1C6EF44E-8321-7842-A83A-DD531E5D4DED}" type="slidenum">
              <a:rPr lang="en-US" smtClean="0"/>
              <a:t>34</a:t>
            </a:fld>
            <a:endParaRPr lang="en-US"/>
          </a:p>
        </p:txBody>
      </p:sp>
    </p:spTree>
    <p:extLst>
      <p:ext uri="{BB962C8B-B14F-4D97-AF65-F5344CB8AC3E}">
        <p14:creationId xmlns:p14="http://schemas.microsoft.com/office/powerpoint/2010/main" val="2170788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Lots of previous research on this topic!</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4</a:t>
            </a:fld>
            <a:endParaRPr lang="en-US"/>
          </a:p>
        </p:txBody>
      </p:sp>
    </p:spTree>
    <p:extLst>
      <p:ext uri="{BB962C8B-B14F-4D97-AF65-F5344CB8AC3E}">
        <p14:creationId xmlns:p14="http://schemas.microsoft.com/office/powerpoint/2010/main" val="2723817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hosted</a:t>
            </a:r>
            <a:r>
              <a:rPr lang="en-US" baseline="0" dirty="0" smtClean="0"/>
              <a:t> a severe weather safety workshop for venue managers in 2012, 2013, 2014  This is the 2012 list</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5</a:t>
            </a:fld>
            <a:endParaRPr lang="en-US"/>
          </a:p>
        </p:txBody>
      </p:sp>
    </p:spTree>
    <p:extLst>
      <p:ext uri="{BB962C8B-B14F-4D97-AF65-F5344CB8AC3E}">
        <p14:creationId xmlns:p14="http://schemas.microsoft.com/office/powerpoint/2010/main" val="1567130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2013</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6</a:t>
            </a:fld>
            <a:endParaRPr lang="en-US"/>
          </a:p>
        </p:txBody>
      </p:sp>
    </p:spTree>
    <p:extLst>
      <p:ext uri="{BB962C8B-B14F-4D97-AF65-F5344CB8AC3E}">
        <p14:creationId xmlns:p14="http://schemas.microsoft.com/office/powerpoint/2010/main" val="372874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2014 included the</a:t>
            </a:r>
            <a:r>
              <a:rPr lang="en-US" baseline="0" dirty="0" smtClean="0"/>
              <a:t> ‘Box stores” for the first time.</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7</a:t>
            </a:fld>
            <a:endParaRPr lang="en-US"/>
          </a:p>
        </p:txBody>
      </p:sp>
    </p:spTree>
    <p:extLst>
      <p:ext uri="{BB962C8B-B14F-4D97-AF65-F5344CB8AC3E}">
        <p14:creationId xmlns:p14="http://schemas.microsoft.com/office/powerpoint/2010/main" val="40038228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NWS items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8</a:t>
            </a:fld>
            <a:endParaRPr lang="en-US"/>
          </a:p>
        </p:txBody>
      </p:sp>
    </p:spTree>
    <p:extLst>
      <p:ext uri="{BB962C8B-B14F-4D97-AF65-F5344CB8AC3E}">
        <p14:creationId xmlns:p14="http://schemas.microsoft.com/office/powerpoint/2010/main" val="4278731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NWS items</a:t>
            </a:r>
            <a:endParaRPr lang="en-US" dirty="0"/>
          </a:p>
        </p:txBody>
      </p:sp>
      <p:sp>
        <p:nvSpPr>
          <p:cNvPr id="4" name="Slide Number Placeholder 3"/>
          <p:cNvSpPr>
            <a:spLocks noGrp="1"/>
          </p:cNvSpPr>
          <p:nvPr>
            <p:ph type="sldNum" sz="quarter" idx="10"/>
          </p:nvPr>
        </p:nvSpPr>
        <p:spPr/>
        <p:txBody>
          <a:bodyPr/>
          <a:lstStyle/>
          <a:p>
            <a:fld id="{1C6EF44E-8321-7842-A83A-DD531E5D4DED}" type="slidenum">
              <a:rPr lang="en-US" smtClean="0"/>
              <a:t>9</a:t>
            </a:fld>
            <a:endParaRPr lang="en-US"/>
          </a:p>
        </p:txBody>
      </p:sp>
    </p:spTree>
    <p:extLst>
      <p:ext uri="{BB962C8B-B14F-4D97-AF65-F5344CB8AC3E}">
        <p14:creationId xmlns:p14="http://schemas.microsoft.com/office/powerpoint/2010/main" val="3141519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388A08-B8E8-024C-B1A7-63F22F507A6E}" type="datetimeFigureOut">
              <a:rPr lang="en-US" smtClean="0"/>
              <a:t>12/1/14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1200026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88A08-B8E8-024C-B1A7-63F22F507A6E}" type="datetimeFigureOut">
              <a:rPr lang="en-US" smtClean="0"/>
              <a:t>12/1/14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5311378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88A08-B8E8-024C-B1A7-63F22F507A6E}" type="datetimeFigureOut">
              <a:rPr lang="en-US" smtClean="0"/>
              <a:t>12/1/14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691733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88A08-B8E8-024C-B1A7-63F22F507A6E}" type="datetimeFigureOut">
              <a:rPr lang="en-US" smtClean="0"/>
              <a:t>12/1/14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1256767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88A08-B8E8-024C-B1A7-63F22F507A6E}" type="datetimeFigureOut">
              <a:rPr lang="en-US" smtClean="0"/>
              <a:t>12/1/14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60444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388A08-B8E8-024C-B1A7-63F22F507A6E}" type="datetimeFigureOut">
              <a:rPr lang="en-US" smtClean="0"/>
              <a:t>12/1/14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2573370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388A08-B8E8-024C-B1A7-63F22F507A6E}" type="datetimeFigureOut">
              <a:rPr lang="en-US" smtClean="0"/>
              <a:t>12/1/14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2213393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388A08-B8E8-024C-B1A7-63F22F507A6E}" type="datetimeFigureOut">
              <a:rPr lang="en-US" smtClean="0"/>
              <a:t>12/1/14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1586577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88A08-B8E8-024C-B1A7-63F22F507A6E}" type="datetimeFigureOut">
              <a:rPr lang="en-US" smtClean="0"/>
              <a:t>12/1/14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213542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88A08-B8E8-024C-B1A7-63F22F507A6E}" type="datetimeFigureOut">
              <a:rPr lang="en-US" smtClean="0"/>
              <a:t>12/1/14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187088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88A08-B8E8-024C-B1A7-63F22F507A6E}" type="datetimeFigureOut">
              <a:rPr lang="en-US" smtClean="0"/>
              <a:t>12/1/14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A3CA5E-DF1A-7449-BE24-9076458BA3FE}" type="slidenum">
              <a:rPr lang="en-US" smtClean="0"/>
              <a:t>‹#›</a:t>
            </a:fld>
            <a:endParaRPr lang="en-US"/>
          </a:p>
        </p:txBody>
      </p:sp>
    </p:spTree>
    <p:extLst>
      <p:ext uri="{BB962C8B-B14F-4D97-AF65-F5344CB8AC3E}">
        <p14:creationId xmlns:p14="http://schemas.microsoft.com/office/powerpoint/2010/main" val="422011145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88A08-B8E8-024C-B1A7-63F22F507A6E}" type="datetimeFigureOut">
              <a:rPr lang="en-US" smtClean="0"/>
              <a:t>12/1/14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3CA5E-DF1A-7449-BE24-9076458BA3FE}" type="slidenum">
              <a:rPr lang="en-US" smtClean="0"/>
              <a:t>‹#›</a:t>
            </a:fld>
            <a:endParaRPr lang="en-US"/>
          </a:p>
        </p:txBody>
      </p:sp>
    </p:spTree>
    <p:extLst>
      <p:ext uri="{BB962C8B-B14F-4D97-AF65-F5344CB8AC3E}">
        <p14:creationId xmlns:p14="http://schemas.microsoft.com/office/powerpoint/2010/main" val="2231178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35.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4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44.png"/></Relationships>
</file>

<file path=ppt/slides/_rels/slide2.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emf"/><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image" Target="../media/image51.jpg"/><Relationship Id="rId4" Type="http://schemas.openxmlformats.org/officeDocument/2006/relationships/image" Target="../media/image52.png"/><Relationship Id="rId5" Type="http://schemas.openxmlformats.org/officeDocument/2006/relationships/image" Target="../media/image53.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5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6.jpeg"/><Relationship Id="rId4" Type="http://schemas.openxmlformats.org/officeDocument/2006/relationships/image" Target="../media/image57.jpg"/><Relationship Id="rId5" Type="http://schemas.openxmlformats.org/officeDocument/2006/relationships/image" Target="../media/image58.jpg"/><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59.png"/></Relationships>
</file>

<file path=ppt/slides/_rels/slide29.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jpeg"/><Relationship Id="rId6" Type="http://schemas.openxmlformats.org/officeDocument/2006/relationships/image" Target="../media/image63.jpeg"/><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4.png"/></Relationships>
</file>

<file path=ppt/slides/_rels/slide31.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jpeg"/><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jpeg"/><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2.png"/><Relationship Id="rId5" Type="http://schemas.openxmlformats.org/officeDocument/2006/relationships/image" Target="../media/image68.png"/><Relationship Id="rId6" Type="http://schemas.openxmlformats.org/officeDocument/2006/relationships/image" Target="../media/image69.png"/><Relationship Id="rId7" Type="http://schemas.openxmlformats.org/officeDocument/2006/relationships/image" Target="../media/image70.png"/><Relationship Id="rId8" Type="http://schemas.openxmlformats.org/officeDocument/2006/relationships/image" Target="../media/image71.png"/><Relationship Id="rId1" Type="http://schemas.openxmlformats.org/officeDocument/2006/relationships/slideLayout" Target="../slideLayouts/slideLayout7.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jp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g"/><Relationship Id="rId5" Type="http://schemas.openxmlformats.org/officeDocument/2006/relationships/image" Target="../media/image18.jpeg"/><Relationship Id="rId6" Type="http://schemas.openxmlformats.org/officeDocument/2006/relationships/image" Target="../media/image19.png"/><Relationship Id="rId7" Type="http://schemas.openxmlformats.org/officeDocument/2006/relationships/image" Target="../media/image20.jpe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png"/><Relationship Id="rId7" Type="http://schemas.openxmlformats.org/officeDocument/2006/relationships/image" Target="../media/image19.png"/><Relationship Id="rId8" Type="http://schemas.openxmlformats.org/officeDocument/2006/relationships/image" Target="../media/image20.jpe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g"/><Relationship Id="rId5" Type="http://schemas.openxmlformats.org/officeDocument/2006/relationships/image" Target="../media/image27.jpg"/><Relationship Id="rId6" Type="http://schemas.openxmlformats.org/officeDocument/2006/relationships/image" Target="../media/image28.jpeg"/><Relationship Id="rId7" Type="http://schemas.openxmlformats.org/officeDocument/2006/relationships/image" Target="../media/image19.png"/><Relationship Id="rId8" Type="http://schemas.openxmlformats.org/officeDocument/2006/relationships/image" Target="../media/image20.jpe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ightningatOU.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713941"/>
          </a:xfrm>
          <a:prstGeom prst="rect">
            <a:avLst/>
          </a:prstGeom>
        </p:spPr>
      </p:pic>
      <p:pic>
        <p:nvPicPr>
          <p:cNvPr id="5" name="Picture 4" descr="Screen Shot 2014-11-16 at 3.31.5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13941"/>
            <a:ext cx="9144000" cy="1144059"/>
          </a:xfrm>
          <a:prstGeom prst="rect">
            <a:avLst/>
          </a:prstGeom>
        </p:spPr>
      </p:pic>
      <p:sp>
        <p:nvSpPr>
          <p:cNvPr id="6" name="TextBox 5"/>
          <p:cNvSpPr txBox="1"/>
          <p:nvPr/>
        </p:nvSpPr>
        <p:spPr>
          <a:xfrm>
            <a:off x="0" y="0"/>
            <a:ext cx="9144000" cy="1754327"/>
          </a:xfrm>
          <a:prstGeom prst="rect">
            <a:avLst/>
          </a:prstGeom>
          <a:noFill/>
        </p:spPr>
        <p:txBody>
          <a:bodyPr wrap="square" rtlCol="0">
            <a:spAutoFit/>
          </a:bodyPr>
          <a:lstStyle/>
          <a:p>
            <a:pPr algn="r"/>
            <a:r>
              <a:rPr lang="en-US" dirty="0" smtClean="0">
                <a:solidFill>
                  <a:srgbClr val="FFFFFF"/>
                </a:solidFill>
              </a:rPr>
              <a:t>Dr. Kevin </a:t>
            </a:r>
            <a:r>
              <a:rPr lang="en-US" dirty="0" err="1" smtClean="0">
                <a:solidFill>
                  <a:srgbClr val="FFFFFF"/>
                </a:solidFill>
              </a:rPr>
              <a:t>Kloesel</a:t>
            </a:r>
            <a:r>
              <a:rPr lang="en-US" dirty="0" smtClean="0">
                <a:solidFill>
                  <a:srgbClr val="FFFFFF"/>
                </a:solidFill>
              </a:rPr>
              <a:t>, University Meteorologist</a:t>
            </a:r>
          </a:p>
          <a:p>
            <a:pPr algn="r"/>
            <a:r>
              <a:rPr lang="en-US" dirty="0" smtClean="0">
                <a:solidFill>
                  <a:srgbClr val="FFFFFF"/>
                </a:solidFill>
              </a:rPr>
              <a:t>University of Oklahoma</a:t>
            </a:r>
          </a:p>
          <a:p>
            <a:pPr algn="r"/>
            <a:endParaRPr lang="en-US" dirty="0" smtClean="0">
              <a:solidFill>
                <a:srgbClr val="FFFFFF"/>
              </a:solidFill>
            </a:endParaRPr>
          </a:p>
          <a:p>
            <a:pPr algn="r"/>
            <a:r>
              <a:rPr lang="en-US" dirty="0">
                <a:solidFill>
                  <a:srgbClr val="FFFFFF"/>
                </a:solidFill>
              </a:rPr>
              <a:t>American Meteorological </a:t>
            </a:r>
            <a:r>
              <a:rPr lang="en-US" dirty="0" smtClean="0">
                <a:solidFill>
                  <a:srgbClr val="FFFFFF"/>
                </a:solidFill>
              </a:rPr>
              <a:t>Society</a:t>
            </a:r>
          </a:p>
          <a:p>
            <a:pPr algn="r"/>
            <a:r>
              <a:rPr lang="en-US" dirty="0" smtClean="0">
                <a:solidFill>
                  <a:srgbClr val="FFFFFF"/>
                </a:solidFill>
              </a:rPr>
              <a:t> </a:t>
            </a:r>
            <a:r>
              <a:rPr lang="en-US" dirty="0">
                <a:solidFill>
                  <a:srgbClr val="FFFFFF"/>
                </a:solidFill>
              </a:rPr>
              <a:t>Policy Program’s Capitol Hill Briefing </a:t>
            </a:r>
            <a:r>
              <a:rPr lang="en-US" dirty="0" smtClean="0">
                <a:solidFill>
                  <a:srgbClr val="FFFFFF"/>
                </a:solidFill>
              </a:rPr>
              <a:t>Series</a:t>
            </a:r>
          </a:p>
          <a:p>
            <a:pPr algn="r"/>
            <a:r>
              <a:rPr lang="en-US" dirty="0" smtClean="0">
                <a:solidFill>
                  <a:srgbClr val="FFFFFF"/>
                </a:solidFill>
              </a:rPr>
              <a:t>20 November 2014 </a:t>
            </a:r>
            <a:endParaRPr lang="en-US" dirty="0">
              <a:solidFill>
                <a:srgbClr val="FFFFFF"/>
              </a:solidFill>
            </a:endParaRPr>
          </a:p>
        </p:txBody>
      </p:sp>
      <p:sp>
        <p:nvSpPr>
          <p:cNvPr id="7" name="TextBox 6"/>
          <p:cNvSpPr txBox="1"/>
          <p:nvPr/>
        </p:nvSpPr>
        <p:spPr>
          <a:xfrm>
            <a:off x="2324100" y="5254650"/>
            <a:ext cx="6708988" cy="461665"/>
          </a:xfrm>
          <a:prstGeom prst="rect">
            <a:avLst/>
          </a:prstGeom>
          <a:noFill/>
        </p:spPr>
        <p:txBody>
          <a:bodyPr wrap="none" rtlCol="0">
            <a:spAutoFit/>
          </a:bodyPr>
          <a:lstStyle/>
          <a:p>
            <a:r>
              <a:rPr lang="en-US" sz="2400" b="1" dirty="0" smtClean="0"/>
              <a:t>Lightning and Public Safety on a University Campus</a:t>
            </a:r>
            <a:endParaRPr lang="en-US" sz="2400" b="1" dirty="0"/>
          </a:p>
        </p:txBody>
      </p:sp>
    </p:spTree>
    <p:extLst>
      <p:ext uri="{BB962C8B-B14F-4D97-AF65-F5344CB8AC3E}">
        <p14:creationId xmlns:p14="http://schemas.microsoft.com/office/powerpoint/2010/main" val="20723010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4-11-16 at 11.05.34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3911" y="3120859"/>
            <a:ext cx="3420689" cy="3737141"/>
          </a:xfrm>
          <a:prstGeom prst="rect">
            <a:avLst/>
          </a:prstGeom>
        </p:spPr>
      </p:pic>
      <p:pic>
        <p:nvPicPr>
          <p:cNvPr id="5" name="Picture 4" descr="Screen Shot 2014-11-16 at 8.21.2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8300" y="894858"/>
            <a:ext cx="3675641" cy="4741522"/>
          </a:xfrm>
          <a:prstGeom prst="rect">
            <a:avLst/>
          </a:prstGeom>
        </p:spPr>
      </p:pic>
      <p:pic>
        <p:nvPicPr>
          <p:cNvPr id="4" name="Picture 3" descr="Screen Shot 2014-11-16 at 5.05.1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02" y="82285"/>
            <a:ext cx="5353398" cy="705733"/>
          </a:xfrm>
          <a:prstGeom prst="rect">
            <a:avLst/>
          </a:prstGeom>
        </p:spPr>
      </p:pic>
      <p:pic>
        <p:nvPicPr>
          <p:cNvPr id="6" name="Picture 5" descr="Screen Shot 2014-11-16 at 5.05.2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902" y="990601"/>
            <a:ext cx="5353398" cy="2489210"/>
          </a:xfrm>
          <a:prstGeom prst="rect">
            <a:avLst/>
          </a:prstGeom>
        </p:spPr>
      </p:pic>
      <p:pic>
        <p:nvPicPr>
          <p:cNvPr id="8" name="Picture 7" descr="f_lightning_nyc_140702.nbcnews-video-reststate-480.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8300" y="4443373"/>
            <a:ext cx="2120900" cy="1193007"/>
          </a:xfrm>
          <a:prstGeom prst="rect">
            <a:avLst/>
          </a:prstGeom>
        </p:spPr>
      </p:pic>
    </p:spTree>
    <p:extLst>
      <p:ext uri="{BB962C8B-B14F-4D97-AF65-F5344CB8AC3E}">
        <p14:creationId xmlns:p14="http://schemas.microsoft.com/office/powerpoint/2010/main" val="258319808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2 at 8.52.14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310859" cy="6858000"/>
          </a:xfrm>
          <a:prstGeom prst="rect">
            <a:avLst/>
          </a:prstGeom>
        </p:spPr>
      </p:pic>
      <p:pic>
        <p:nvPicPr>
          <p:cNvPr id="3" name="Picture 2" descr="Screen Shot 2014-11-12 at 3.50.1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29100" y="139700"/>
            <a:ext cx="4914900" cy="2051674"/>
          </a:xfrm>
          <a:prstGeom prst="rect">
            <a:avLst/>
          </a:prstGeom>
        </p:spPr>
      </p:pic>
      <p:pic>
        <p:nvPicPr>
          <p:cNvPr id="4" name="Picture 3" descr="Screen Shot 2014-11-12 at 3.48.3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5018" y="3098800"/>
            <a:ext cx="6292020" cy="3098799"/>
          </a:xfrm>
          <a:prstGeom prst="rect">
            <a:avLst/>
          </a:prstGeom>
        </p:spPr>
      </p:pic>
    </p:spTree>
    <p:extLst>
      <p:ext uri="{BB962C8B-B14F-4D97-AF65-F5344CB8AC3E}">
        <p14:creationId xmlns:p14="http://schemas.microsoft.com/office/powerpoint/2010/main" val="174012955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sp>
        <p:nvSpPr>
          <p:cNvPr id="3" name="TextBox 2"/>
          <p:cNvSpPr txBox="1"/>
          <p:nvPr/>
        </p:nvSpPr>
        <p:spPr>
          <a:xfrm>
            <a:off x="4944014" y="1871135"/>
            <a:ext cx="634133" cy="400110"/>
          </a:xfrm>
          <a:prstGeom prst="rect">
            <a:avLst/>
          </a:prstGeom>
          <a:noFill/>
        </p:spPr>
        <p:txBody>
          <a:bodyPr wrap="none" rtlCol="0">
            <a:spAutoFit/>
          </a:bodyPr>
          <a:lstStyle/>
          <a:p>
            <a:r>
              <a:rPr lang="en-US" sz="2000" b="1" dirty="0" smtClean="0">
                <a:solidFill>
                  <a:schemeClr val="bg1"/>
                </a:solidFill>
              </a:rPr>
              <a:t>OKC</a:t>
            </a:r>
            <a:endParaRPr lang="en-US" sz="2000" b="1" dirty="0">
              <a:solidFill>
                <a:schemeClr val="bg1"/>
              </a:solidFill>
            </a:endParaRPr>
          </a:p>
        </p:txBody>
      </p:sp>
      <p:sp>
        <p:nvSpPr>
          <p:cNvPr id="4" name="TextBox 3"/>
          <p:cNvSpPr txBox="1"/>
          <p:nvPr/>
        </p:nvSpPr>
        <p:spPr>
          <a:xfrm>
            <a:off x="4980082" y="2682795"/>
            <a:ext cx="1025241" cy="400110"/>
          </a:xfrm>
          <a:prstGeom prst="rect">
            <a:avLst/>
          </a:prstGeom>
          <a:noFill/>
        </p:spPr>
        <p:txBody>
          <a:bodyPr wrap="none" rtlCol="0">
            <a:spAutoFit/>
          </a:bodyPr>
          <a:lstStyle/>
          <a:p>
            <a:r>
              <a:rPr lang="en-US" sz="2000" b="1" dirty="0" smtClean="0">
                <a:solidFill>
                  <a:schemeClr val="bg1"/>
                </a:solidFill>
              </a:rPr>
              <a:t>MOORE</a:t>
            </a:r>
            <a:endParaRPr lang="en-US" sz="2000" b="1" dirty="0">
              <a:solidFill>
                <a:schemeClr val="bg1"/>
              </a:solidFill>
            </a:endParaRPr>
          </a:p>
        </p:txBody>
      </p:sp>
      <p:sp>
        <p:nvSpPr>
          <p:cNvPr id="5" name="TextBox 4"/>
          <p:cNvSpPr txBox="1"/>
          <p:nvPr/>
        </p:nvSpPr>
        <p:spPr>
          <a:xfrm>
            <a:off x="5147499" y="3678660"/>
            <a:ext cx="1219980" cy="400110"/>
          </a:xfrm>
          <a:prstGeom prst="rect">
            <a:avLst/>
          </a:prstGeom>
          <a:noFill/>
        </p:spPr>
        <p:txBody>
          <a:bodyPr wrap="none" rtlCol="0">
            <a:spAutoFit/>
          </a:bodyPr>
          <a:lstStyle/>
          <a:p>
            <a:r>
              <a:rPr lang="en-US" sz="2000" b="1" dirty="0" smtClean="0">
                <a:solidFill>
                  <a:schemeClr val="bg1"/>
                </a:solidFill>
              </a:rPr>
              <a:t>NORMAN</a:t>
            </a:r>
            <a:endParaRPr lang="en-US" sz="2000" b="1" dirty="0">
              <a:solidFill>
                <a:schemeClr val="bg1"/>
              </a:solidFill>
            </a:endParaRPr>
          </a:p>
        </p:txBody>
      </p:sp>
      <p:sp>
        <p:nvSpPr>
          <p:cNvPr id="7" name="TextBox 6"/>
          <p:cNvSpPr txBox="1"/>
          <p:nvPr/>
        </p:nvSpPr>
        <p:spPr>
          <a:xfrm>
            <a:off x="387764" y="6311444"/>
            <a:ext cx="8757475" cy="369332"/>
          </a:xfrm>
          <a:prstGeom prst="rect">
            <a:avLst/>
          </a:prstGeom>
          <a:noFill/>
        </p:spPr>
        <p:txBody>
          <a:bodyPr wrap="none" rtlCol="0">
            <a:spAutoFit/>
          </a:bodyPr>
          <a:lstStyle/>
          <a:p>
            <a:r>
              <a:rPr lang="en-US" b="1" dirty="0" smtClean="0"/>
              <a:t>RADAR HAS BECOME A PRIMARY WEATHER MONITORING TOOL (EMs, Broadcasters, etc.)</a:t>
            </a:r>
            <a:endParaRPr lang="en-US" b="1" dirty="0"/>
          </a:p>
        </p:txBody>
      </p:sp>
      <p:sp>
        <p:nvSpPr>
          <p:cNvPr id="9" name="TextBox 8"/>
          <p:cNvSpPr txBox="1"/>
          <p:nvPr/>
        </p:nvSpPr>
        <p:spPr>
          <a:xfrm>
            <a:off x="48474" y="29085"/>
            <a:ext cx="7468711" cy="369332"/>
          </a:xfrm>
          <a:prstGeom prst="rect">
            <a:avLst/>
          </a:prstGeom>
          <a:noFill/>
        </p:spPr>
        <p:txBody>
          <a:bodyPr wrap="none" rtlCol="0">
            <a:spAutoFit/>
          </a:bodyPr>
          <a:lstStyle/>
          <a:p>
            <a:r>
              <a:rPr lang="en-US" b="1" dirty="0" smtClean="0"/>
              <a:t>AN EXAMPLE:   Central Oklahoma 3:00 pm Central Time Friday 13 April 2012</a:t>
            </a:r>
            <a:endParaRPr lang="en-US" b="1" dirty="0"/>
          </a:p>
        </p:txBody>
      </p:sp>
    </p:spTree>
    <p:extLst>
      <p:ext uri="{BB962C8B-B14F-4D97-AF65-F5344CB8AC3E}">
        <p14:creationId xmlns:p14="http://schemas.microsoft.com/office/powerpoint/2010/main" val="30739746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sp>
        <p:nvSpPr>
          <p:cNvPr id="3" name="TextBox 2"/>
          <p:cNvSpPr txBox="1"/>
          <p:nvPr/>
        </p:nvSpPr>
        <p:spPr>
          <a:xfrm>
            <a:off x="4944014" y="1871135"/>
            <a:ext cx="634133" cy="400110"/>
          </a:xfrm>
          <a:prstGeom prst="rect">
            <a:avLst/>
          </a:prstGeom>
          <a:noFill/>
        </p:spPr>
        <p:txBody>
          <a:bodyPr wrap="none" rtlCol="0">
            <a:spAutoFit/>
          </a:bodyPr>
          <a:lstStyle/>
          <a:p>
            <a:r>
              <a:rPr lang="en-US" sz="2000" b="1" dirty="0" smtClean="0">
                <a:solidFill>
                  <a:schemeClr val="bg1"/>
                </a:solidFill>
              </a:rPr>
              <a:t>OKC</a:t>
            </a:r>
            <a:endParaRPr lang="en-US" sz="2000" b="1" dirty="0">
              <a:solidFill>
                <a:schemeClr val="bg1"/>
              </a:solidFill>
            </a:endParaRPr>
          </a:p>
        </p:txBody>
      </p:sp>
      <p:sp>
        <p:nvSpPr>
          <p:cNvPr id="4" name="TextBox 3"/>
          <p:cNvSpPr txBox="1"/>
          <p:nvPr/>
        </p:nvSpPr>
        <p:spPr>
          <a:xfrm>
            <a:off x="4980082" y="2682795"/>
            <a:ext cx="1025241" cy="400110"/>
          </a:xfrm>
          <a:prstGeom prst="rect">
            <a:avLst/>
          </a:prstGeom>
          <a:noFill/>
        </p:spPr>
        <p:txBody>
          <a:bodyPr wrap="none" rtlCol="0">
            <a:spAutoFit/>
          </a:bodyPr>
          <a:lstStyle/>
          <a:p>
            <a:r>
              <a:rPr lang="en-US" sz="2000" b="1" dirty="0" smtClean="0">
                <a:solidFill>
                  <a:schemeClr val="bg1"/>
                </a:solidFill>
              </a:rPr>
              <a:t>MOORE</a:t>
            </a:r>
            <a:endParaRPr lang="en-US" sz="2000" b="1" dirty="0">
              <a:solidFill>
                <a:schemeClr val="bg1"/>
              </a:solidFill>
            </a:endParaRPr>
          </a:p>
        </p:txBody>
      </p:sp>
      <p:sp>
        <p:nvSpPr>
          <p:cNvPr id="5" name="TextBox 4"/>
          <p:cNvSpPr txBox="1"/>
          <p:nvPr/>
        </p:nvSpPr>
        <p:spPr>
          <a:xfrm>
            <a:off x="5147499" y="3678660"/>
            <a:ext cx="1219980" cy="400110"/>
          </a:xfrm>
          <a:prstGeom prst="rect">
            <a:avLst/>
          </a:prstGeom>
          <a:noFill/>
        </p:spPr>
        <p:txBody>
          <a:bodyPr wrap="none" rtlCol="0">
            <a:spAutoFit/>
          </a:bodyPr>
          <a:lstStyle/>
          <a:p>
            <a:r>
              <a:rPr lang="en-US" sz="2000" b="1" dirty="0" smtClean="0">
                <a:solidFill>
                  <a:schemeClr val="bg1"/>
                </a:solidFill>
              </a:rPr>
              <a:t>NORMAN</a:t>
            </a:r>
            <a:endParaRPr lang="en-US" sz="2000" b="1" dirty="0">
              <a:solidFill>
                <a:schemeClr val="bg1"/>
              </a:solidFill>
            </a:endParaRPr>
          </a:p>
        </p:txBody>
      </p:sp>
      <p:sp>
        <p:nvSpPr>
          <p:cNvPr id="7" name="TextBox 6"/>
          <p:cNvSpPr txBox="1"/>
          <p:nvPr/>
        </p:nvSpPr>
        <p:spPr>
          <a:xfrm>
            <a:off x="387764" y="6311444"/>
            <a:ext cx="8384852" cy="369332"/>
          </a:xfrm>
          <a:prstGeom prst="rect">
            <a:avLst/>
          </a:prstGeom>
          <a:noFill/>
        </p:spPr>
        <p:txBody>
          <a:bodyPr wrap="none" rtlCol="0">
            <a:spAutoFit/>
          </a:bodyPr>
          <a:lstStyle/>
          <a:p>
            <a:r>
              <a:rPr lang="en-US" b="1" dirty="0" smtClean="0"/>
              <a:t>NWS WARNINGS ARE A PRIMARY WEATHER DECISION TOOL (EMs, Broadcasters, etc.)</a:t>
            </a:r>
            <a:endParaRPr lang="en-US" b="1" dirty="0"/>
          </a:p>
        </p:txBody>
      </p:sp>
      <p:cxnSp>
        <p:nvCxnSpPr>
          <p:cNvPr id="12" name="Straight Arrow Connector 11"/>
          <p:cNvCxnSpPr/>
          <p:nvPr/>
        </p:nvCxnSpPr>
        <p:spPr>
          <a:xfrm flipH="1">
            <a:off x="3949700" y="1447800"/>
            <a:ext cx="994314" cy="6731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4800600" y="800100"/>
            <a:ext cx="3584710" cy="646331"/>
          </a:xfrm>
          <a:prstGeom prst="rect">
            <a:avLst/>
          </a:prstGeom>
          <a:noFill/>
        </p:spPr>
        <p:txBody>
          <a:bodyPr wrap="none" rtlCol="0">
            <a:spAutoFit/>
          </a:bodyPr>
          <a:lstStyle/>
          <a:p>
            <a:r>
              <a:rPr lang="en-US" dirty="0" smtClean="0">
                <a:solidFill>
                  <a:srgbClr val="FFFFFF"/>
                </a:solidFill>
              </a:rPr>
              <a:t>Shaded area is </a:t>
            </a:r>
          </a:p>
          <a:p>
            <a:r>
              <a:rPr lang="en-US" dirty="0" smtClean="0">
                <a:solidFill>
                  <a:srgbClr val="FFFFFF"/>
                </a:solidFill>
              </a:rPr>
              <a:t>NWS Severe Thunderstorm Warning</a:t>
            </a:r>
            <a:endParaRPr lang="en-US" dirty="0">
              <a:solidFill>
                <a:srgbClr val="FFFFFF"/>
              </a:solidFill>
            </a:endParaRPr>
          </a:p>
        </p:txBody>
      </p:sp>
      <p:sp>
        <p:nvSpPr>
          <p:cNvPr id="14" name="TextBox 13"/>
          <p:cNvSpPr txBox="1"/>
          <p:nvPr/>
        </p:nvSpPr>
        <p:spPr>
          <a:xfrm>
            <a:off x="48474" y="29085"/>
            <a:ext cx="5933611" cy="369332"/>
          </a:xfrm>
          <a:prstGeom prst="rect">
            <a:avLst/>
          </a:prstGeom>
          <a:noFill/>
        </p:spPr>
        <p:txBody>
          <a:bodyPr wrap="none" rtlCol="0">
            <a:spAutoFit/>
          </a:bodyPr>
          <a:lstStyle/>
          <a:p>
            <a:r>
              <a:rPr lang="en-US" b="1" dirty="0" smtClean="0"/>
              <a:t>Central Oklahoma 3:00 pm Central Time Friday 13 April 2012</a:t>
            </a:r>
            <a:endParaRPr lang="en-US" b="1" dirty="0"/>
          </a:p>
        </p:txBody>
      </p:sp>
    </p:spTree>
    <p:extLst>
      <p:ext uri="{BB962C8B-B14F-4D97-AF65-F5344CB8AC3E}">
        <p14:creationId xmlns:p14="http://schemas.microsoft.com/office/powerpoint/2010/main" val="307397466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2 at 11.46.52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49890"/>
            <a:ext cx="9144000" cy="2868590"/>
          </a:xfrm>
          <a:prstGeom prst="rect">
            <a:avLst/>
          </a:prstGeom>
        </p:spPr>
      </p:pic>
      <p:sp>
        <p:nvSpPr>
          <p:cNvPr id="3" name="TextBox 2"/>
          <p:cNvSpPr txBox="1"/>
          <p:nvPr/>
        </p:nvSpPr>
        <p:spPr>
          <a:xfrm>
            <a:off x="2180983" y="6331058"/>
            <a:ext cx="4698722" cy="276999"/>
          </a:xfrm>
          <a:prstGeom prst="rect">
            <a:avLst/>
          </a:prstGeom>
          <a:noFill/>
        </p:spPr>
        <p:txBody>
          <a:bodyPr wrap="none" rtlCol="0">
            <a:spAutoFit/>
          </a:bodyPr>
          <a:lstStyle/>
          <a:p>
            <a:r>
              <a:rPr lang="en-US" sz="1200" i="1" dirty="0"/>
              <a:t>i</a:t>
            </a:r>
            <a:r>
              <a:rPr lang="en-US" sz="1200" i="1" dirty="0" smtClean="0"/>
              <a:t>Phone app data pulled from the Apple App Store on 12 November 2014</a:t>
            </a:r>
            <a:endParaRPr lang="en-US" sz="1200" i="1" dirty="0"/>
          </a:p>
        </p:txBody>
      </p:sp>
      <p:sp>
        <p:nvSpPr>
          <p:cNvPr id="4" name="Donut 3"/>
          <p:cNvSpPr/>
          <p:nvPr/>
        </p:nvSpPr>
        <p:spPr>
          <a:xfrm>
            <a:off x="1880669" y="830500"/>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Donut 4"/>
          <p:cNvSpPr/>
          <p:nvPr/>
        </p:nvSpPr>
        <p:spPr>
          <a:xfrm>
            <a:off x="1202079" y="2173705"/>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6" name="Donut 5"/>
          <p:cNvSpPr/>
          <p:nvPr/>
        </p:nvSpPr>
        <p:spPr>
          <a:xfrm>
            <a:off x="3458108" y="849890"/>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5649000" y="841423"/>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a:off x="6453598" y="2173705"/>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Donut 8"/>
          <p:cNvSpPr/>
          <p:nvPr/>
        </p:nvSpPr>
        <p:spPr>
          <a:xfrm>
            <a:off x="7878637" y="849890"/>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Donut 9"/>
          <p:cNvSpPr/>
          <p:nvPr/>
        </p:nvSpPr>
        <p:spPr>
          <a:xfrm>
            <a:off x="5649000" y="2173705"/>
            <a:ext cx="1357180" cy="1544775"/>
          </a:xfrm>
          <a:prstGeom prst="donut">
            <a:avLst>
              <a:gd name="adj" fmla="val 405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19907" y="4466614"/>
            <a:ext cx="8715034" cy="923330"/>
          </a:xfrm>
          <a:prstGeom prst="rect">
            <a:avLst/>
          </a:prstGeom>
          <a:noFill/>
        </p:spPr>
        <p:txBody>
          <a:bodyPr wrap="square" rtlCol="0">
            <a:spAutoFit/>
          </a:bodyPr>
          <a:lstStyle/>
          <a:p>
            <a:r>
              <a:rPr lang="en-US" b="1" dirty="0" smtClean="0"/>
              <a:t>We know that NOAA National Weather Service (NWS) weather </a:t>
            </a:r>
            <a:r>
              <a:rPr lang="en-US" b="1" dirty="0"/>
              <a:t>r</a:t>
            </a:r>
            <a:r>
              <a:rPr lang="en-US" b="1" dirty="0" smtClean="0"/>
              <a:t>adar data and NOAA NWS warning “Alerting” apps are a critical part of daily decision making in safety-related fields. (blue are radar, red are alerting, some apps do both) </a:t>
            </a:r>
            <a:endParaRPr lang="en-US" b="1" dirty="0"/>
          </a:p>
        </p:txBody>
      </p:sp>
      <p:sp>
        <p:nvSpPr>
          <p:cNvPr id="12" name="Donut 11"/>
          <p:cNvSpPr/>
          <p:nvPr/>
        </p:nvSpPr>
        <p:spPr>
          <a:xfrm>
            <a:off x="523489" y="841423"/>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3" name="Donut 12"/>
          <p:cNvSpPr/>
          <p:nvPr/>
        </p:nvSpPr>
        <p:spPr>
          <a:xfrm>
            <a:off x="2598428" y="830500"/>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4" name="Donut 13"/>
          <p:cNvSpPr/>
          <p:nvPr/>
        </p:nvSpPr>
        <p:spPr>
          <a:xfrm>
            <a:off x="4884696" y="830500"/>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5" name="Donut 14"/>
          <p:cNvSpPr/>
          <p:nvPr/>
        </p:nvSpPr>
        <p:spPr>
          <a:xfrm>
            <a:off x="7200047" y="830500"/>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6" name="Donut 15"/>
          <p:cNvSpPr/>
          <p:nvPr/>
        </p:nvSpPr>
        <p:spPr>
          <a:xfrm>
            <a:off x="6453598" y="812165"/>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7" name="Donut 16"/>
          <p:cNvSpPr/>
          <p:nvPr/>
        </p:nvSpPr>
        <p:spPr>
          <a:xfrm>
            <a:off x="4206106" y="849890"/>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8" name="Donut 17"/>
          <p:cNvSpPr/>
          <p:nvPr/>
        </p:nvSpPr>
        <p:spPr>
          <a:xfrm>
            <a:off x="4884696" y="2173705"/>
            <a:ext cx="1357180" cy="1544775"/>
          </a:xfrm>
          <a:prstGeom prst="donut">
            <a:avLst>
              <a:gd name="adj" fmla="val 4051"/>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9" name="TextBox 18"/>
          <p:cNvSpPr txBox="1"/>
          <p:nvPr/>
        </p:nvSpPr>
        <p:spPr>
          <a:xfrm>
            <a:off x="137874" y="140147"/>
            <a:ext cx="8715034" cy="461665"/>
          </a:xfrm>
          <a:prstGeom prst="rect">
            <a:avLst/>
          </a:prstGeom>
          <a:noFill/>
        </p:spPr>
        <p:txBody>
          <a:bodyPr wrap="square" rtlCol="0">
            <a:spAutoFit/>
          </a:bodyPr>
          <a:lstStyle/>
          <a:p>
            <a:r>
              <a:rPr lang="en-US" sz="2400" b="1" dirty="0" smtClean="0"/>
              <a:t>The Top 24 “Grossing” iPhone Weather Apps</a:t>
            </a:r>
            <a:endParaRPr lang="en-US" sz="2400" b="1" dirty="0"/>
          </a:p>
        </p:txBody>
      </p:sp>
    </p:spTree>
    <p:extLst>
      <p:ext uri="{BB962C8B-B14F-4D97-AF65-F5344CB8AC3E}">
        <p14:creationId xmlns:p14="http://schemas.microsoft.com/office/powerpoint/2010/main" val="164089859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sp>
        <p:nvSpPr>
          <p:cNvPr id="3" name="TextBox 2"/>
          <p:cNvSpPr txBox="1"/>
          <p:nvPr/>
        </p:nvSpPr>
        <p:spPr>
          <a:xfrm>
            <a:off x="4944014" y="1871135"/>
            <a:ext cx="634133" cy="400110"/>
          </a:xfrm>
          <a:prstGeom prst="rect">
            <a:avLst/>
          </a:prstGeom>
          <a:noFill/>
        </p:spPr>
        <p:txBody>
          <a:bodyPr wrap="none" rtlCol="0">
            <a:spAutoFit/>
          </a:bodyPr>
          <a:lstStyle/>
          <a:p>
            <a:r>
              <a:rPr lang="en-US" sz="2000" b="1" dirty="0" smtClean="0">
                <a:solidFill>
                  <a:schemeClr val="bg1"/>
                </a:solidFill>
              </a:rPr>
              <a:t>OKC</a:t>
            </a:r>
            <a:endParaRPr lang="en-US" sz="2000" b="1" dirty="0">
              <a:solidFill>
                <a:schemeClr val="bg1"/>
              </a:solidFill>
            </a:endParaRPr>
          </a:p>
        </p:txBody>
      </p:sp>
      <p:sp>
        <p:nvSpPr>
          <p:cNvPr id="4" name="TextBox 3"/>
          <p:cNvSpPr txBox="1"/>
          <p:nvPr/>
        </p:nvSpPr>
        <p:spPr>
          <a:xfrm>
            <a:off x="4980082" y="2682795"/>
            <a:ext cx="1025241" cy="400110"/>
          </a:xfrm>
          <a:prstGeom prst="rect">
            <a:avLst/>
          </a:prstGeom>
          <a:noFill/>
        </p:spPr>
        <p:txBody>
          <a:bodyPr wrap="none" rtlCol="0">
            <a:spAutoFit/>
          </a:bodyPr>
          <a:lstStyle/>
          <a:p>
            <a:r>
              <a:rPr lang="en-US" sz="2000" b="1" dirty="0" smtClean="0">
                <a:solidFill>
                  <a:schemeClr val="bg1"/>
                </a:solidFill>
              </a:rPr>
              <a:t>MOORE</a:t>
            </a:r>
            <a:endParaRPr lang="en-US" sz="2000" b="1" dirty="0">
              <a:solidFill>
                <a:schemeClr val="bg1"/>
              </a:solidFill>
            </a:endParaRPr>
          </a:p>
        </p:txBody>
      </p:sp>
      <p:sp>
        <p:nvSpPr>
          <p:cNvPr id="5" name="TextBox 4"/>
          <p:cNvSpPr txBox="1"/>
          <p:nvPr/>
        </p:nvSpPr>
        <p:spPr>
          <a:xfrm>
            <a:off x="5147499" y="3678660"/>
            <a:ext cx="1219980" cy="400110"/>
          </a:xfrm>
          <a:prstGeom prst="rect">
            <a:avLst/>
          </a:prstGeom>
          <a:noFill/>
        </p:spPr>
        <p:txBody>
          <a:bodyPr wrap="none" rtlCol="0">
            <a:spAutoFit/>
          </a:bodyPr>
          <a:lstStyle/>
          <a:p>
            <a:r>
              <a:rPr lang="en-US" sz="2000" b="1" dirty="0" smtClean="0">
                <a:solidFill>
                  <a:schemeClr val="bg1"/>
                </a:solidFill>
              </a:rPr>
              <a:t>NORMAN</a:t>
            </a:r>
            <a:endParaRPr lang="en-US" sz="2000" b="1" dirty="0">
              <a:solidFill>
                <a:schemeClr val="bg1"/>
              </a:solidFill>
            </a:endParaRPr>
          </a:p>
        </p:txBody>
      </p:sp>
      <p:sp>
        <p:nvSpPr>
          <p:cNvPr id="6" name="TextBox 5"/>
          <p:cNvSpPr txBox="1"/>
          <p:nvPr/>
        </p:nvSpPr>
        <p:spPr>
          <a:xfrm>
            <a:off x="48474" y="29085"/>
            <a:ext cx="5933611" cy="369332"/>
          </a:xfrm>
          <a:prstGeom prst="rect">
            <a:avLst/>
          </a:prstGeom>
          <a:noFill/>
        </p:spPr>
        <p:txBody>
          <a:bodyPr wrap="none" rtlCol="0">
            <a:spAutoFit/>
          </a:bodyPr>
          <a:lstStyle/>
          <a:p>
            <a:r>
              <a:rPr lang="en-US" b="1" dirty="0" smtClean="0"/>
              <a:t>Central Oklahoma 3:00 pm Central Time Friday 13 April 2012</a:t>
            </a:r>
            <a:endParaRPr lang="en-US" b="1" dirty="0"/>
          </a:p>
        </p:txBody>
      </p:sp>
      <p:sp>
        <p:nvSpPr>
          <p:cNvPr id="7" name="TextBox 6"/>
          <p:cNvSpPr txBox="1"/>
          <p:nvPr/>
        </p:nvSpPr>
        <p:spPr>
          <a:xfrm>
            <a:off x="789928" y="6311444"/>
            <a:ext cx="7917552" cy="369332"/>
          </a:xfrm>
          <a:prstGeom prst="rect">
            <a:avLst/>
          </a:prstGeom>
          <a:noFill/>
        </p:spPr>
        <p:txBody>
          <a:bodyPr wrap="none" rtlCol="0">
            <a:spAutoFit/>
          </a:bodyPr>
          <a:lstStyle/>
          <a:p>
            <a:r>
              <a:rPr lang="en-US" b="1" dirty="0" smtClean="0"/>
              <a:t>Based on RADAR …  </a:t>
            </a:r>
            <a:r>
              <a:rPr lang="en-US" b="1" u="sng" dirty="0" smtClean="0"/>
              <a:t>WHAT ARE THE RISKS ASSOCIATED WITH CIRCLES #1 and #2? </a:t>
            </a:r>
            <a:endParaRPr lang="en-US" b="1" u="sng" dirty="0"/>
          </a:p>
        </p:txBody>
      </p:sp>
      <p:sp>
        <p:nvSpPr>
          <p:cNvPr id="9" name="Donut 8"/>
          <p:cNvSpPr/>
          <p:nvPr/>
        </p:nvSpPr>
        <p:spPr>
          <a:xfrm>
            <a:off x="3950930" y="3082905"/>
            <a:ext cx="1029152" cy="976475"/>
          </a:xfrm>
          <a:prstGeom prst="donut">
            <a:avLst>
              <a:gd name="adj" fmla="val 8123"/>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0" name="Donut 9"/>
          <p:cNvSpPr/>
          <p:nvPr/>
        </p:nvSpPr>
        <p:spPr>
          <a:xfrm>
            <a:off x="1941536" y="4340535"/>
            <a:ext cx="1684073" cy="1486159"/>
          </a:xfrm>
          <a:prstGeom prst="donut">
            <a:avLst>
              <a:gd name="adj" fmla="val 616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cxnSp>
        <p:nvCxnSpPr>
          <p:cNvPr id="11" name="Straight Arrow Connector 10"/>
          <p:cNvCxnSpPr/>
          <p:nvPr/>
        </p:nvCxnSpPr>
        <p:spPr>
          <a:xfrm flipV="1">
            <a:off x="2336800" y="2425700"/>
            <a:ext cx="2159000" cy="1536700"/>
          </a:xfrm>
          <a:prstGeom prst="straightConnector1">
            <a:avLst/>
          </a:prstGeom>
          <a:ln w="76200" cmpd="sng">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2454814" y="4779435"/>
            <a:ext cx="597038" cy="584776"/>
          </a:xfrm>
          <a:prstGeom prst="rect">
            <a:avLst/>
          </a:prstGeom>
          <a:noFill/>
        </p:spPr>
        <p:txBody>
          <a:bodyPr wrap="none" rtlCol="0">
            <a:spAutoFit/>
          </a:bodyPr>
          <a:lstStyle/>
          <a:p>
            <a:r>
              <a:rPr lang="en-US" sz="3200" b="1" dirty="0" smtClean="0">
                <a:solidFill>
                  <a:schemeClr val="bg1"/>
                </a:solidFill>
              </a:rPr>
              <a:t>#1</a:t>
            </a:r>
            <a:endParaRPr lang="en-US" sz="3200" b="1" dirty="0">
              <a:solidFill>
                <a:schemeClr val="bg1"/>
              </a:solidFill>
            </a:endParaRPr>
          </a:p>
        </p:txBody>
      </p:sp>
      <p:sp>
        <p:nvSpPr>
          <p:cNvPr id="13" name="TextBox 12"/>
          <p:cNvSpPr txBox="1"/>
          <p:nvPr/>
        </p:nvSpPr>
        <p:spPr>
          <a:xfrm>
            <a:off x="4167101" y="3237924"/>
            <a:ext cx="597038" cy="584776"/>
          </a:xfrm>
          <a:prstGeom prst="rect">
            <a:avLst/>
          </a:prstGeom>
          <a:noFill/>
        </p:spPr>
        <p:txBody>
          <a:bodyPr wrap="none" rtlCol="0">
            <a:spAutoFit/>
          </a:bodyPr>
          <a:lstStyle/>
          <a:p>
            <a:r>
              <a:rPr lang="en-US" sz="3200" b="1" dirty="0" smtClean="0">
                <a:solidFill>
                  <a:schemeClr val="bg1"/>
                </a:solidFill>
              </a:rPr>
              <a:t>#2</a:t>
            </a:r>
            <a:endParaRPr lang="en-US" sz="3200" b="1" dirty="0">
              <a:solidFill>
                <a:schemeClr val="bg1"/>
              </a:solidFill>
            </a:endParaRPr>
          </a:p>
        </p:txBody>
      </p:sp>
    </p:spTree>
    <p:extLst>
      <p:ext uri="{BB962C8B-B14F-4D97-AF65-F5344CB8AC3E}">
        <p14:creationId xmlns:p14="http://schemas.microsoft.com/office/powerpoint/2010/main" val="32251039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sp>
        <p:nvSpPr>
          <p:cNvPr id="9" name="TextBox 8"/>
          <p:cNvSpPr txBox="1"/>
          <p:nvPr/>
        </p:nvSpPr>
        <p:spPr>
          <a:xfrm>
            <a:off x="4944014" y="1871135"/>
            <a:ext cx="634133" cy="400110"/>
          </a:xfrm>
          <a:prstGeom prst="rect">
            <a:avLst/>
          </a:prstGeom>
          <a:noFill/>
        </p:spPr>
        <p:txBody>
          <a:bodyPr wrap="none" rtlCol="0">
            <a:spAutoFit/>
          </a:bodyPr>
          <a:lstStyle/>
          <a:p>
            <a:r>
              <a:rPr lang="en-US" sz="2000" b="1" dirty="0" smtClean="0">
                <a:solidFill>
                  <a:schemeClr val="bg1"/>
                </a:solidFill>
              </a:rPr>
              <a:t>OKC</a:t>
            </a:r>
            <a:endParaRPr lang="en-US" sz="2000" b="1" dirty="0">
              <a:solidFill>
                <a:schemeClr val="bg1"/>
              </a:solidFill>
            </a:endParaRPr>
          </a:p>
        </p:txBody>
      </p:sp>
      <p:sp>
        <p:nvSpPr>
          <p:cNvPr id="10" name="TextBox 9"/>
          <p:cNvSpPr txBox="1"/>
          <p:nvPr/>
        </p:nvSpPr>
        <p:spPr>
          <a:xfrm>
            <a:off x="4980082" y="2682795"/>
            <a:ext cx="1025241" cy="400110"/>
          </a:xfrm>
          <a:prstGeom prst="rect">
            <a:avLst/>
          </a:prstGeom>
          <a:noFill/>
        </p:spPr>
        <p:txBody>
          <a:bodyPr wrap="none" rtlCol="0">
            <a:spAutoFit/>
          </a:bodyPr>
          <a:lstStyle/>
          <a:p>
            <a:r>
              <a:rPr lang="en-US" sz="2000" b="1" dirty="0" smtClean="0">
                <a:solidFill>
                  <a:schemeClr val="bg1"/>
                </a:solidFill>
              </a:rPr>
              <a:t>MOORE</a:t>
            </a:r>
            <a:endParaRPr lang="en-US" sz="2000" b="1" dirty="0">
              <a:solidFill>
                <a:schemeClr val="bg1"/>
              </a:solidFill>
            </a:endParaRPr>
          </a:p>
        </p:txBody>
      </p:sp>
      <p:sp>
        <p:nvSpPr>
          <p:cNvPr id="11" name="TextBox 10"/>
          <p:cNvSpPr txBox="1"/>
          <p:nvPr/>
        </p:nvSpPr>
        <p:spPr>
          <a:xfrm>
            <a:off x="5147499" y="3678660"/>
            <a:ext cx="1219980" cy="400110"/>
          </a:xfrm>
          <a:prstGeom prst="rect">
            <a:avLst/>
          </a:prstGeom>
          <a:noFill/>
        </p:spPr>
        <p:txBody>
          <a:bodyPr wrap="none" rtlCol="0">
            <a:spAutoFit/>
          </a:bodyPr>
          <a:lstStyle/>
          <a:p>
            <a:r>
              <a:rPr lang="en-US" sz="2000" b="1" dirty="0" smtClean="0">
                <a:solidFill>
                  <a:schemeClr val="bg1"/>
                </a:solidFill>
              </a:rPr>
              <a:t>NORMAN</a:t>
            </a:r>
            <a:endParaRPr lang="en-US" sz="2000" b="1" dirty="0">
              <a:solidFill>
                <a:schemeClr val="bg1"/>
              </a:solidFill>
            </a:endParaRPr>
          </a:p>
        </p:txBody>
      </p:sp>
      <p:sp>
        <p:nvSpPr>
          <p:cNvPr id="13" name="TextBox 12"/>
          <p:cNvSpPr txBox="1"/>
          <p:nvPr/>
        </p:nvSpPr>
        <p:spPr>
          <a:xfrm>
            <a:off x="796264" y="6311444"/>
            <a:ext cx="7883063" cy="369332"/>
          </a:xfrm>
          <a:prstGeom prst="rect">
            <a:avLst/>
          </a:prstGeom>
          <a:noFill/>
        </p:spPr>
        <p:txBody>
          <a:bodyPr wrap="none" rtlCol="0">
            <a:spAutoFit/>
          </a:bodyPr>
          <a:lstStyle/>
          <a:p>
            <a:r>
              <a:rPr lang="en-US" b="1" dirty="0" smtClean="0"/>
              <a:t>THE ABILITY TO ADD LIGHTNING DATA CHANGES THE SITUATIONAL AWARENESS</a:t>
            </a:r>
            <a:endParaRPr lang="en-US" b="1" dirty="0"/>
          </a:p>
        </p:txBody>
      </p:sp>
      <p:sp>
        <p:nvSpPr>
          <p:cNvPr id="14" name="TextBox 13"/>
          <p:cNvSpPr txBox="1"/>
          <p:nvPr/>
        </p:nvSpPr>
        <p:spPr>
          <a:xfrm>
            <a:off x="48474" y="29085"/>
            <a:ext cx="5933611" cy="369332"/>
          </a:xfrm>
          <a:prstGeom prst="rect">
            <a:avLst/>
          </a:prstGeom>
          <a:noFill/>
        </p:spPr>
        <p:txBody>
          <a:bodyPr wrap="none" rtlCol="0">
            <a:spAutoFit/>
          </a:bodyPr>
          <a:lstStyle/>
          <a:p>
            <a:r>
              <a:rPr lang="en-US" b="1" dirty="0" smtClean="0"/>
              <a:t>Central Oklahoma 3:00 pm Central Time Friday 13 April 2012</a:t>
            </a:r>
            <a:endParaRPr lang="en-US" b="1" dirty="0"/>
          </a:p>
        </p:txBody>
      </p:sp>
    </p:spTree>
    <p:extLst>
      <p:ext uri="{BB962C8B-B14F-4D97-AF65-F5344CB8AC3E}">
        <p14:creationId xmlns:p14="http://schemas.microsoft.com/office/powerpoint/2010/main" val="30739746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sp>
        <p:nvSpPr>
          <p:cNvPr id="9" name="TextBox 8"/>
          <p:cNvSpPr txBox="1"/>
          <p:nvPr/>
        </p:nvSpPr>
        <p:spPr>
          <a:xfrm>
            <a:off x="4944014" y="1871135"/>
            <a:ext cx="634133" cy="400110"/>
          </a:xfrm>
          <a:prstGeom prst="rect">
            <a:avLst/>
          </a:prstGeom>
          <a:noFill/>
        </p:spPr>
        <p:txBody>
          <a:bodyPr wrap="none" rtlCol="0">
            <a:spAutoFit/>
          </a:bodyPr>
          <a:lstStyle/>
          <a:p>
            <a:r>
              <a:rPr lang="en-US" sz="2000" b="1" dirty="0" smtClean="0">
                <a:solidFill>
                  <a:schemeClr val="bg1"/>
                </a:solidFill>
              </a:rPr>
              <a:t>OKC</a:t>
            </a:r>
            <a:endParaRPr lang="en-US" sz="2000" b="1" dirty="0">
              <a:solidFill>
                <a:schemeClr val="bg1"/>
              </a:solidFill>
            </a:endParaRPr>
          </a:p>
        </p:txBody>
      </p:sp>
      <p:sp>
        <p:nvSpPr>
          <p:cNvPr id="10" name="TextBox 9"/>
          <p:cNvSpPr txBox="1"/>
          <p:nvPr/>
        </p:nvSpPr>
        <p:spPr>
          <a:xfrm>
            <a:off x="4980082" y="2682795"/>
            <a:ext cx="1025241" cy="400110"/>
          </a:xfrm>
          <a:prstGeom prst="rect">
            <a:avLst/>
          </a:prstGeom>
          <a:noFill/>
        </p:spPr>
        <p:txBody>
          <a:bodyPr wrap="none" rtlCol="0">
            <a:spAutoFit/>
          </a:bodyPr>
          <a:lstStyle/>
          <a:p>
            <a:r>
              <a:rPr lang="en-US" sz="2000" b="1" dirty="0" smtClean="0">
                <a:solidFill>
                  <a:schemeClr val="bg1"/>
                </a:solidFill>
              </a:rPr>
              <a:t>MOORE</a:t>
            </a:r>
            <a:endParaRPr lang="en-US" sz="2000" b="1" dirty="0">
              <a:solidFill>
                <a:schemeClr val="bg1"/>
              </a:solidFill>
            </a:endParaRPr>
          </a:p>
        </p:txBody>
      </p:sp>
      <p:sp>
        <p:nvSpPr>
          <p:cNvPr id="11" name="TextBox 10"/>
          <p:cNvSpPr txBox="1"/>
          <p:nvPr/>
        </p:nvSpPr>
        <p:spPr>
          <a:xfrm>
            <a:off x="5147499" y="3678660"/>
            <a:ext cx="1219980" cy="400110"/>
          </a:xfrm>
          <a:prstGeom prst="rect">
            <a:avLst/>
          </a:prstGeom>
          <a:noFill/>
        </p:spPr>
        <p:txBody>
          <a:bodyPr wrap="none" rtlCol="0">
            <a:spAutoFit/>
          </a:bodyPr>
          <a:lstStyle/>
          <a:p>
            <a:r>
              <a:rPr lang="en-US" sz="2000" b="1" dirty="0" smtClean="0">
                <a:solidFill>
                  <a:schemeClr val="bg1"/>
                </a:solidFill>
              </a:rPr>
              <a:t>NORMAN</a:t>
            </a:r>
            <a:endParaRPr lang="en-US" sz="2000" b="1" dirty="0">
              <a:solidFill>
                <a:schemeClr val="bg1"/>
              </a:solidFill>
            </a:endParaRPr>
          </a:p>
        </p:txBody>
      </p:sp>
      <p:sp>
        <p:nvSpPr>
          <p:cNvPr id="13" name="TextBox 12"/>
          <p:cNvSpPr txBox="1"/>
          <p:nvPr/>
        </p:nvSpPr>
        <p:spPr>
          <a:xfrm>
            <a:off x="732016" y="6311444"/>
            <a:ext cx="7792443" cy="369332"/>
          </a:xfrm>
          <a:prstGeom prst="rect">
            <a:avLst/>
          </a:prstGeom>
          <a:noFill/>
        </p:spPr>
        <p:txBody>
          <a:bodyPr wrap="none" rtlCol="0">
            <a:spAutoFit/>
          </a:bodyPr>
          <a:lstStyle/>
          <a:p>
            <a:r>
              <a:rPr lang="en-US" b="1" dirty="0" smtClean="0"/>
              <a:t>Circles #1 and #2 from the earlier slide are shown  again on the lightning image. </a:t>
            </a:r>
            <a:endParaRPr lang="en-US" b="1" dirty="0"/>
          </a:p>
        </p:txBody>
      </p:sp>
      <p:sp>
        <p:nvSpPr>
          <p:cNvPr id="3" name="Donut 2"/>
          <p:cNvSpPr/>
          <p:nvPr/>
        </p:nvSpPr>
        <p:spPr>
          <a:xfrm>
            <a:off x="3950930" y="3082905"/>
            <a:ext cx="1029152" cy="976475"/>
          </a:xfrm>
          <a:prstGeom prst="donut">
            <a:avLst>
              <a:gd name="adj" fmla="val 8123"/>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4" name="Donut 13"/>
          <p:cNvSpPr/>
          <p:nvPr/>
        </p:nvSpPr>
        <p:spPr>
          <a:xfrm>
            <a:off x="1941536" y="4340535"/>
            <a:ext cx="1684073" cy="1486159"/>
          </a:xfrm>
          <a:prstGeom prst="donut">
            <a:avLst>
              <a:gd name="adj" fmla="val 616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48474" y="29085"/>
            <a:ext cx="5933611" cy="369332"/>
          </a:xfrm>
          <a:prstGeom prst="rect">
            <a:avLst/>
          </a:prstGeom>
          <a:noFill/>
        </p:spPr>
        <p:txBody>
          <a:bodyPr wrap="none" rtlCol="0">
            <a:spAutoFit/>
          </a:bodyPr>
          <a:lstStyle/>
          <a:p>
            <a:r>
              <a:rPr lang="en-US" b="1" dirty="0" smtClean="0"/>
              <a:t>Central Oklahoma 3:00 pm Central Time Friday 13 April 2012</a:t>
            </a:r>
            <a:endParaRPr lang="en-US" b="1" dirty="0"/>
          </a:p>
        </p:txBody>
      </p:sp>
    </p:spTree>
    <p:extLst>
      <p:ext uri="{BB962C8B-B14F-4D97-AF65-F5344CB8AC3E}">
        <p14:creationId xmlns:p14="http://schemas.microsoft.com/office/powerpoint/2010/main" val="53680222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11" name="Straight Arrow Connector 10"/>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13" name="TextBox 12"/>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16" name="TextBox 15"/>
          <p:cNvSpPr txBox="1"/>
          <p:nvPr/>
        </p:nvSpPr>
        <p:spPr>
          <a:xfrm>
            <a:off x="-56967" y="6211669"/>
            <a:ext cx="9359691" cy="646331"/>
          </a:xfrm>
          <a:prstGeom prst="rect">
            <a:avLst/>
          </a:prstGeom>
          <a:noFill/>
        </p:spPr>
        <p:txBody>
          <a:bodyPr wrap="none" rtlCol="0">
            <a:spAutoFit/>
          </a:bodyPr>
          <a:lstStyle/>
          <a:p>
            <a:pPr algn="ctr"/>
            <a:r>
              <a:rPr lang="en-US" b="1" dirty="0" smtClean="0"/>
              <a:t>The NWS severe thunderstorm warning in the earlier slides expires, a new warning is imminent.</a:t>
            </a:r>
          </a:p>
          <a:p>
            <a:pPr algn="ctr"/>
            <a:r>
              <a:rPr lang="en-US" b="1" dirty="0" smtClean="0"/>
              <a:t>Question for the audience… </a:t>
            </a:r>
            <a:r>
              <a:rPr lang="en-US" b="1" u="sng" dirty="0" smtClean="0"/>
              <a:t>Will Norman be in this next warning</a:t>
            </a:r>
            <a:r>
              <a:rPr lang="en-US" b="1" dirty="0" smtClean="0"/>
              <a:t>? </a:t>
            </a:r>
            <a:endParaRPr lang="en-US" b="1" dirty="0"/>
          </a:p>
        </p:txBody>
      </p:sp>
      <p:sp>
        <p:nvSpPr>
          <p:cNvPr id="17" name="TextBox 16"/>
          <p:cNvSpPr txBox="1"/>
          <p:nvPr/>
        </p:nvSpPr>
        <p:spPr>
          <a:xfrm>
            <a:off x="48474" y="29085"/>
            <a:ext cx="5933611" cy="369332"/>
          </a:xfrm>
          <a:prstGeom prst="rect">
            <a:avLst/>
          </a:prstGeom>
          <a:noFill/>
        </p:spPr>
        <p:txBody>
          <a:bodyPr wrap="none" rtlCol="0">
            <a:spAutoFit/>
          </a:bodyPr>
          <a:lstStyle/>
          <a:p>
            <a:r>
              <a:rPr lang="en-US" b="1" dirty="0" smtClean="0"/>
              <a:t>Central Oklahoma 3:15 pm Central Time Friday 13 April 2012</a:t>
            </a:r>
            <a:endParaRPr lang="en-US" b="1" dirty="0"/>
          </a:p>
        </p:txBody>
      </p:sp>
    </p:spTree>
    <p:extLst>
      <p:ext uri="{BB962C8B-B14F-4D97-AF65-F5344CB8AC3E}">
        <p14:creationId xmlns:p14="http://schemas.microsoft.com/office/powerpoint/2010/main" val="307397466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4" name="Straight Arrow Connector 3"/>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6" name="Rectangle 5"/>
          <p:cNvSpPr/>
          <p:nvPr/>
        </p:nvSpPr>
        <p:spPr>
          <a:xfrm>
            <a:off x="48474" y="6149724"/>
            <a:ext cx="8841526" cy="646331"/>
          </a:xfrm>
          <a:prstGeom prst="rect">
            <a:avLst/>
          </a:prstGeom>
        </p:spPr>
        <p:txBody>
          <a:bodyPr wrap="square">
            <a:spAutoFit/>
          </a:bodyPr>
          <a:lstStyle/>
          <a:p>
            <a:pPr algn="ctr"/>
            <a:r>
              <a:rPr lang="en-US" b="1" dirty="0" smtClean="0"/>
              <a:t>(NOTE: New NWS warning does not include OU Campus, either of Norman’s high schools, none of the 4 middle schools, nor 17 of 18 elementary schools.)</a:t>
            </a:r>
            <a:endParaRPr lang="en-US" b="1" dirty="0"/>
          </a:p>
        </p:txBody>
      </p:sp>
      <p:sp>
        <p:nvSpPr>
          <p:cNvPr id="7" name="TextBox 6"/>
          <p:cNvSpPr txBox="1"/>
          <p:nvPr/>
        </p:nvSpPr>
        <p:spPr>
          <a:xfrm>
            <a:off x="48474" y="29085"/>
            <a:ext cx="5933611" cy="369332"/>
          </a:xfrm>
          <a:prstGeom prst="rect">
            <a:avLst/>
          </a:prstGeom>
          <a:noFill/>
        </p:spPr>
        <p:txBody>
          <a:bodyPr wrap="none" rtlCol="0">
            <a:spAutoFit/>
          </a:bodyPr>
          <a:lstStyle/>
          <a:p>
            <a:r>
              <a:rPr lang="en-US" b="1" dirty="0" smtClean="0"/>
              <a:t>Central Oklahoma 3:20 pm Central Time Friday 13 April 2012</a:t>
            </a:r>
            <a:endParaRPr lang="en-US" b="1" dirty="0"/>
          </a:p>
        </p:txBody>
      </p:sp>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3.31.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13941"/>
            <a:ext cx="9144000" cy="1144059"/>
          </a:xfrm>
          <a:prstGeom prst="rect">
            <a:avLst/>
          </a:prstGeom>
        </p:spPr>
      </p:pic>
      <p:sp>
        <p:nvSpPr>
          <p:cNvPr id="3" name="TextBox 2"/>
          <p:cNvSpPr txBox="1"/>
          <p:nvPr/>
        </p:nvSpPr>
        <p:spPr>
          <a:xfrm>
            <a:off x="101600" y="38100"/>
            <a:ext cx="3630471" cy="369332"/>
          </a:xfrm>
          <a:prstGeom prst="rect">
            <a:avLst/>
          </a:prstGeom>
          <a:noFill/>
        </p:spPr>
        <p:txBody>
          <a:bodyPr wrap="none" rtlCol="0">
            <a:spAutoFit/>
          </a:bodyPr>
          <a:lstStyle/>
          <a:p>
            <a:r>
              <a:rPr lang="en-US" b="1" dirty="0" smtClean="0"/>
              <a:t>What is a University Meteorologist?</a:t>
            </a:r>
          </a:p>
        </p:txBody>
      </p:sp>
      <p:sp>
        <p:nvSpPr>
          <p:cNvPr id="4" name="TextBox 3"/>
          <p:cNvSpPr txBox="1"/>
          <p:nvPr/>
        </p:nvSpPr>
        <p:spPr>
          <a:xfrm>
            <a:off x="127000" y="448914"/>
            <a:ext cx="2971800" cy="2308324"/>
          </a:xfrm>
          <a:prstGeom prst="rect">
            <a:avLst/>
          </a:prstGeom>
          <a:noFill/>
        </p:spPr>
        <p:txBody>
          <a:bodyPr wrap="square" rtlCol="0">
            <a:spAutoFit/>
          </a:bodyPr>
          <a:lstStyle/>
          <a:p>
            <a:r>
              <a:rPr lang="en-US" dirty="0" smtClean="0"/>
              <a:t>Hazard and safety forecasting for events, education and training of students/faculty/staff, production of weather annexes, building evacuation and sheltering plans, sheltering, and direct event safety support, etc.</a:t>
            </a:r>
            <a:endParaRPr lang="en-US" dirty="0"/>
          </a:p>
        </p:txBody>
      </p:sp>
      <p:pic>
        <p:nvPicPr>
          <p:cNvPr id="5" name="Picture 4" descr="Headington Hall BARA copy.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4850359" y="2921000"/>
            <a:ext cx="2198255" cy="2844800"/>
          </a:xfrm>
          <a:prstGeom prst="rect">
            <a:avLst/>
          </a:prstGeom>
        </p:spPr>
      </p:pic>
      <p:pic>
        <p:nvPicPr>
          <p:cNvPr id="6" name="Picture 5" descr="Screen Shot 2014-11-16 at 5.31.2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800" y="3444793"/>
            <a:ext cx="2578100" cy="2071421"/>
          </a:xfrm>
          <a:prstGeom prst="rect">
            <a:avLst/>
          </a:prstGeom>
        </p:spPr>
      </p:pic>
      <p:pic>
        <p:nvPicPr>
          <p:cNvPr id="7" name="Picture 6" descr="Screen Shot 2014-11-16 at 5.34.23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82884" y="54322"/>
            <a:ext cx="2616665" cy="1952278"/>
          </a:xfrm>
          <a:prstGeom prst="rect">
            <a:avLst/>
          </a:prstGeom>
        </p:spPr>
      </p:pic>
      <p:pic>
        <p:nvPicPr>
          <p:cNvPr id="8" name="Picture 7" descr="ICS-213 WX - BAYLOR-FRIDAY.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70200" y="330200"/>
            <a:ext cx="3061855" cy="3962400"/>
          </a:xfrm>
          <a:prstGeom prst="rect">
            <a:avLst/>
          </a:prstGeom>
        </p:spPr>
      </p:pic>
      <p:pic>
        <p:nvPicPr>
          <p:cNvPr id="9" name="Picture 8" descr="Screen Shot 2014-06-03 at 8.01.35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08200" y="2565299"/>
            <a:ext cx="2882900" cy="2052234"/>
          </a:xfrm>
          <a:prstGeom prst="rect">
            <a:avLst/>
          </a:prstGeom>
        </p:spPr>
      </p:pic>
      <p:pic>
        <p:nvPicPr>
          <p:cNvPr id="10" name="Picture 9" descr="Screen Shot 2014-06-23 at 10.34.01 P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97317" y="2120799"/>
            <a:ext cx="2984966" cy="1410650"/>
          </a:xfrm>
          <a:prstGeom prst="rect">
            <a:avLst/>
          </a:prstGeom>
        </p:spPr>
      </p:pic>
      <p:pic>
        <p:nvPicPr>
          <p:cNvPr id="11" name="Picture 10" descr="Screen Shot 2014-11-16 at 5.41.20 PM.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05611" y="4064849"/>
            <a:ext cx="1874838" cy="2539151"/>
          </a:xfrm>
          <a:prstGeom prst="rect">
            <a:avLst/>
          </a:prstGeom>
        </p:spPr>
      </p:pic>
      <p:pic>
        <p:nvPicPr>
          <p:cNvPr id="12" name="Picture 11" descr="Screen Shot 2014-11-16 at 5.42.49 PM.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365535" y="3059498"/>
            <a:ext cx="1861014" cy="1299501"/>
          </a:xfrm>
          <a:prstGeom prst="rect">
            <a:avLst/>
          </a:prstGeom>
        </p:spPr>
      </p:pic>
      <p:pic>
        <p:nvPicPr>
          <p:cNvPr id="13" name="Picture 12" descr="IMG_9379.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204807" y="118689"/>
            <a:ext cx="1068993" cy="1897463"/>
          </a:xfrm>
          <a:prstGeom prst="rect">
            <a:avLst/>
          </a:prstGeom>
        </p:spPr>
      </p:pic>
    </p:spTree>
    <p:extLst>
      <p:ext uri="{BB962C8B-B14F-4D97-AF65-F5344CB8AC3E}">
        <p14:creationId xmlns:p14="http://schemas.microsoft.com/office/powerpoint/2010/main" val="21331405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4" name="Straight Arrow Connector 3"/>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6" name="Donut 5"/>
          <p:cNvSpPr/>
          <p:nvPr/>
        </p:nvSpPr>
        <p:spPr>
          <a:xfrm>
            <a:off x="3024572" y="3943040"/>
            <a:ext cx="2917937" cy="1486159"/>
          </a:xfrm>
          <a:prstGeom prst="donut">
            <a:avLst>
              <a:gd name="adj" fmla="val 6166"/>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01600" y="6299200"/>
            <a:ext cx="9055334" cy="400110"/>
          </a:xfrm>
          <a:prstGeom prst="rect">
            <a:avLst/>
          </a:prstGeom>
          <a:noFill/>
        </p:spPr>
        <p:txBody>
          <a:bodyPr wrap="none" rtlCol="0">
            <a:spAutoFit/>
          </a:bodyPr>
          <a:lstStyle/>
          <a:p>
            <a:r>
              <a:rPr lang="en-US" sz="2000" b="1" dirty="0" smtClean="0"/>
              <a:t>Availability of lightning information paints a different picture of risk to Norman, OK</a:t>
            </a:r>
            <a:endParaRPr lang="en-US" sz="2000" b="1" dirty="0"/>
          </a:p>
        </p:txBody>
      </p:sp>
      <p:sp>
        <p:nvSpPr>
          <p:cNvPr id="10" name="TextBox 9"/>
          <p:cNvSpPr txBox="1"/>
          <p:nvPr/>
        </p:nvSpPr>
        <p:spPr>
          <a:xfrm>
            <a:off x="48474" y="29085"/>
            <a:ext cx="5933611" cy="369332"/>
          </a:xfrm>
          <a:prstGeom prst="rect">
            <a:avLst/>
          </a:prstGeom>
          <a:noFill/>
        </p:spPr>
        <p:txBody>
          <a:bodyPr wrap="none" rtlCol="0">
            <a:spAutoFit/>
          </a:bodyPr>
          <a:lstStyle/>
          <a:p>
            <a:r>
              <a:rPr lang="en-US" b="1" dirty="0" smtClean="0"/>
              <a:t>Central Oklahoma 3:20 pm Central Time Friday 13 April 2012</a:t>
            </a:r>
            <a:endParaRPr lang="en-US" b="1" dirty="0"/>
          </a:p>
        </p:txBody>
      </p:sp>
    </p:spTree>
    <p:extLst>
      <p:ext uri="{BB962C8B-B14F-4D97-AF65-F5344CB8AC3E}">
        <p14:creationId xmlns:p14="http://schemas.microsoft.com/office/powerpoint/2010/main" val="43341566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4" name="Straight Arrow Connector 3"/>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7" name="Donut 6"/>
          <p:cNvSpPr/>
          <p:nvPr/>
        </p:nvSpPr>
        <p:spPr>
          <a:xfrm>
            <a:off x="5251450" y="3626807"/>
            <a:ext cx="1270000" cy="1154743"/>
          </a:xfrm>
          <a:prstGeom prst="donut">
            <a:avLst>
              <a:gd name="adj" fmla="val 290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98500" y="6324600"/>
            <a:ext cx="8051904" cy="369332"/>
          </a:xfrm>
          <a:prstGeom prst="rect">
            <a:avLst/>
          </a:prstGeom>
          <a:noFill/>
        </p:spPr>
        <p:txBody>
          <a:bodyPr wrap="none" rtlCol="0">
            <a:spAutoFit/>
          </a:bodyPr>
          <a:lstStyle/>
          <a:p>
            <a:r>
              <a:rPr lang="en-US" b="1" dirty="0" smtClean="0"/>
              <a:t>The black ring is the 6-mile radius defined historically by the “30-30 Lightning rule”</a:t>
            </a:r>
            <a:endParaRPr lang="en-US" b="1" dirty="0"/>
          </a:p>
        </p:txBody>
      </p:sp>
      <p:sp>
        <p:nvSpPr>
          <p:cNvPr id="9" name="TextBox 8"/>
          <p:cNvSpPr txBox="1"/>
          <p:nvPr/>
        </p:nvSpPr>
        <p:spPr>
          <a:xfrm>
            <a:off x="48474" y="29085"/>
            <a:ext cx="5933611" cy="369332"/>
          </a:xfrm>
          <a:prstGeom prst="rect">
            <a:avLst/>
          </a:prstGeom>
          <a:noFill/>
        </p:spPr>
        <p:txBody>
          <a:bodyPr wrap="none" rtlCol="0">
            <a:spAutoFit/>
          </a:bodyPr>
          <a:lstStyle/>
          <a:p>
            <a:r>
              <a:rPr lang="en-US" b="1" dirty="0" smtClean="0"/>
              <a:t>Central Oklahoma 3:00pm Central Time Friday 13 April 2012</a:t>
            </a:r>
            <a:endParaRPr lang="en-US" b="1" dirty="0"/>
          </a:p>
        </p:txBody>
      </p:sp>
    </p:spTree>
    <p:extLst>
      <p:ext uri="{BB962C8B-B14F-4D97-AF65-F5344CB8AC3E}">
        <p14:creationId xmlns:p14="http://schemas.microsoft.com/office/powerpoint/2010/main" val="54940241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4-11-12 at 3.59.1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6900" y="3321914"/>
            <a:ext cx="2387600" cy="3245714"/>
          </a:xfrm>
          <a:prstGeom prst="rect">
            <a:avLst/>
          </a:prstGeom>
        </p:spPr>
      </p:pic>
      <p:pic>
        <p:nvPicPr>
          <p:cNvPr id="6" name="Picture 5" descr="Screen Shot 2014-11-12 at 3.58.4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2824" y="191214"/>
            <a:ext cx="4362876" cy="2150959"/>
          </a:xfrm>
          <a:prstGeom prst="rect">
            <a:avLst/>
          </a:prstGeom>
        </p:spPr>
      </p:pic>
      <p:pic>
        <p:nvPicPr>
          <p:cNvPr id="7" name="Picture 6" descr="Screen Shot 2014-11-12 at 3.59.5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3500" y="4224208"/>
            <a:ext cx="4940300" cy="1345744"/>
          </a:xfrm>
          <a:prstGeom prst="rect">
            <a:avLst/>
          </a:prstGeom>
        </p:spPr>
      </p:pic>
      <p:pic>
        <p:nvPicPr>
          <p:cNvPr id="8" name="Picture 7" descr="Screen Shot 2014-11-12 at 3.59.45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97300" y="5524979"/>
            <a:ext cx="5156200" cy="1173998"/>
          </a:xfrm>
          <a:prstGeom prst="rect">
            <a:avLst/>
          </a:prstGeom>
        </p:spPr>
      </p:pic>
      <p:pic>
        <p:nvPicPr>
          <p:cNvPr id="9" name="Picture 8" descr="Screen Shot 2014-11-12 at 4.00.1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0500" y="76200"/>
            <a:ext cx="3771900" cy="3057976"/>
          </a:xfrm>
          <a:prstGeom prst="rect">
            <a:avLst/>
          </a:prstGeom>
        </p:spPr>
      </p:pic>
      <p:sp>
        <p:nvSpPr>
          <p:cNvPr id="10" name="TextBox 9"/>
          <p:cNvSpPr txBox="1"/>
          <p:nvPr/>
        </p:nvSpPr>
        <p:spPr>
          <a:xfrm>
            <a:off x="4559300" y="2718677"/>
            <a:ext cx="4254500" cy="1200328"/>
          </a:xfrm>
          <a:prstGeom prst="rect">
            <a:avLst/>
          </a:prstGeom>
          <a:noFill/>
        </p:spPr>
        <p:txBody>
          <a:bodyPr wrap="square" rtlCol="0">
            <a:spAutoFit/>
          </a:bodyPr>
          <a:lstStyle/>
          <a:p>
            <a:pPr algn="ctr"/>
            <a:r>
              <a:rPr lang="en-US" sz="2400" b="1" dirty="0" smtClean="0"/>
              <a:t>Just when you thought it was “safe” to use the “30-30” rule…     (6 mi=30 sec/30 minute)</a:t>
            </a:r>
            <a:endParaRPr lang="en-US" sz="2400" b="1" dirty="0"/>
          </a:p>
        </p:txBody>
      </p:sp>
    </p:spTree>
    <p:extLst>
      <p:ext uri="{BB962C8B-B14F-4D97-AF65-F5344CB8AC3E}">
        <p14:creationId xmlns:p14="http://schemas.microsoft.com/office/powerpoint/2010/main" val="33427519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4" name="Straight Arrow Connector 3"/>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5" name="TextBox 4"/>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6" name="Donut 5"/>
          <p:cNvSpPr/>
          <p:nvPr/>
        </p:nvSpPr>
        <p:spPr>
          <a:xfrm>
            <a:off x="5251450" y="3626807"/>
            <a:ext cx="1270000" cy="1154743"/>
          </a:xfrm>
          <a:prstGeom prst="donut">
            <a:avLst>
              <a:gd name="adj" fmla="val 290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673100" y="6311900"/>
            <a:ext cx="7829111" cy="400110"/>
          </a:xfrm>
          <a:prstGeom prst="rect">
            <a:avLst/>
          </a:prstGeom>
          <a:noFill/>
        </p:spPr>
        <p:txBody>
          <a:bodyPr wrap="none" rtlCol="0">
            <a:spAutoFit/>
          </a:bodyPr>
          <a:lstStyle/>
          <a:p>
            <a:r>
              <a:rPr lang="en-US" sz="2000" b="1" dirty="0" smtClean="0"/>
              <a:t>Lightning is now within six miles of the University of Oklahoma campus.</a:t>
            </a:r>
            <a:endParaRPr lang="en-US" sz="2000" b="1" dirty="0"/>
          </a:p>
        </p:txBody>
      </p:sp>
      <p:sp>
        <p:nvSpPr>
          <p:cNvPr id="8" name="TextBox 7"/>
          <p:cNvSpPr txBox="1"/>
          <p:nvPr/>
        </p:nvSpPr>
        <p:spPr>
          <a:xfrm>
            <a:off x="48474" y="29085"/>
            <a:ext cx="5933611" cy="369332"/>
          </a:xfrm>
          <a:prstGeom prst="rect">
            <a:avLst/>
          </a:prstGeom>
          <a:noFill/>
        </p:spPr>
        <p:txBody>
          <a:bodyPr wrap="none" rtlCol="0">
            <a:spAutoFit/>
          </a:bodyPr>
          <a:lstStyle/>
          <a:p>
            <a:r>
              <a:rPr lang="en-US" b="1" dirty="0" smtClean="0"/>
              <a:t>Central Oklahoma 3:30 pm Central Time Friday 13 April 2012</a:t>
            </a:r>
            <a:endParaRPr lang="en-US" b="1" dirty="0"/>
          </a:p>
        </p:txBody>
      </p:sp>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8669" y="941674"/>
            <a:ext cx="7448173" cy="523220"/>
          </a:xfrm>
          <a:prstGeom prst="rect">
            <a:avLst/>
          </a:prstGeom>
          <a:noFill/>
        </p:spPr>
        <p:txBody>
          <a:bodyPr wrap="none" rtlCol="0">
            <a:spAutoFit/>
          </a:bodyPr>
          <a:lstStyle/>
          <a:p>
            <a:r>
              <a:rPr lang="en-US" sz="2800" b="1" dirty="0" smtClean="0">
                <a:latin typeface="Arial" panose="020B0604020202020204" pitchFamily="34" charset="0"/>
                <a:cs typeface="Arial" panose="020B0604020202020204" pitchFamily="34" charset="0"/>
              </a:rPr>
              <a:t>Norman Public Schools Dismissal 3:40 PM</a:t>
            </a:r>
          </a:p>
        </p:txBody>
      </p:sp>
      <p:sp>
        <p:nvSpPr>
          <p:cNvPr id="6" name="TextBox 5"/>
          <p:cNvSpPr txBox="1"/>
          <p:nvPr/>
        </p:nvSpPr>
        <p:spPr>
          <a:xfrm>
            <a:off x="977900" y="97649"/>
            <a:ext cx="7094059" cy="769441"/>
          </a:xfrm>
          <a:prstGeom prst="rect">
            <a:avLst/>
          </a:prstGeom>
          <a:noFill/>
        </p:spPr>
        <p:txBody>
          <a:bodyPr wrap="none" rtlCol="0">
            <a:spAutoFit/>
          </a:bodyPr>
          <a:lstStyle/>
          <a:p>
            <a:r>
              <a:rPr lang="en-US" sz="4400" b="1" dirty="0" smtClean="0">
                <a:latin typeface="Arial" panose="020B0604020202020204" pitchFamily="34" charset="0"/>
                <a:cs typeface="Arial" panose="020B0604020202020204" pitchFamily="34" charset="0"/>
              </a:rPr>
              <a:t>Norman OK April 13, 2012</a:t>
            </a:r>
            <a:endParaRPr lang="en-US" sz="4400" b="1" dirty="0">
              <a:latin typeface="Arial" panose="020B0604020202020204" pitchFamily="34" charset="0"/>
              <a:cs typeface="Arial" panose="020B0604020202020204" pitchFamily="34" charset="0"/>
            </a:endParaRPr>
          </a:p>
        </p:txBody>
      </p:sp>
      <p:pic>
        <p:nvPicPr>
          <p:cNvPr id="5" name="Picture 4" descr="school-bus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798" y="4513035"/>
            <a:ext cx="5664200" cy="2344965"/>
          </a:xfrm>
          <a:prstGeom prst="rect">
            <a:avLst/>
          </a:prstGeom>
        </p:spPr>
      </p:pic>
      <p:pic>
        <p:nvPicPr>
          <p:cNvPr id="2" name="Picture 1" descr="Screen Shot 2014-11-12 at 1.58.0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000" y="1714501"/>
            <a:ext cx="4677156" cy="3771900"/>
          </a:xfrm>
          <a:prstGeom prst="rect">
            <a:avLst/>
          </a:prstGeom>
        </p:spPr>
      </p:pic>
      <p:pic>
        <p:nvPicPr>
          <p:cNvPr id="9" name="Picture 8" descr="Screen Shot 2014-11-12 at 2.08.2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72455" y="1452194"/>
            <a:ext cx="3830111" cy="3048141"/>
          </a:xfrm>
          <a:prstGeom prst="rect">
            <a:avLst/>
          </a:prstGeom>
        </p:spPr>
      </p:pic>
      <p:sp>
        <p:nvSpPr>
          <p:cNvPr id="10" name="TextBox 9"/>
          <p:cNvSpPr txBox="1"/>
          <p:nvPr/>
        </p:nvSpPr>
        <p:spPr>
          <a:xfrm>
            <a:off x="5334000" y="1778001"/>
            <a:ext cx="3559695" cy="307777"/>
          </a:xfrm>
          <a:prstGeom prst="rect">
            <a:avLst/>
          </a:prstGeom>
          <a:solidFill>
            <a:schemeClr val="bg1"/>
          </a:solidFill>
        </p:spPr>
        <p:txBody>
          <a:bodyPr wrap="square" rtlCol="0">
            <a:spAutoFit/>
          </a:bodyPr>
          <a:lstStyle/>
          <a:p>
            <a:r>
              <a:rPr lang="en-US" sz="1400" dirty="0" smtClean="0"/>
              <a:t>Be Responsible – Use Safety – Show Respect</a:t>
            </a:r>
            <a:endParaRPr lang="en-US" sz="1400" dirty="0"/>
          </a:p>
        </p:txBody>
      </p:sp>
    </p:spTree>
    <p:extLst>
      <p:ext uri="{BB962C8B-B14F-4D97-AF65-F5344CB8AC3E}">
        <p14:creationId xmlns:p14="http://schemas.microsoft.com/office/powerpoint/2010/main" val="137680457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3" name="Straight Arrow Connector 2"/>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 name="TextBox 3"/>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5" name="Donut 4"/>
          <p:cNvSpPr/>
          <p:nvPr/>
        </p:nvSpPr>
        <p:spPr>
          <a:xfrm>
            <a:off x="5251450" y="3626807"/>
            <a:ext cx="1270000" cy="1154743"/>
          </a:xfrm>
          <a:prstGeom prst="donut">
            <a:avLst>
              <a:gd name="adj" fmla="val 290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12700" y="6324600"/>
            <a:ext cx="9478151" cy="369332"/>
          </a:xfrm>
          <a:prstGeom prst="rect">
            <a:avLst/>
          </a:prstGeom>
          <a:noFill/>
        </p:spPr>
        <p:txBody>
          <a:bodyPr wrap="none" rtlCol="0">
            <a:spAutoFit/>
          </a:bodyPr>
          <a:lstStyle/>
          <a:p>
            <a:r>
              <a:rPr lang="en-US" b="1" dirty="0" smtClean="0"/>
              <a:t>School dismissal in progress across Norman, 15,819 students (also OU classes out 3:50-4:00pm)</a:t>
            </a:r>
            <a:r>
              <a:rPr lang="en-US" dirty="0" smtClean="0"/>
              <a:t> </a:t>
            </a:r>
            <a:endParaRPr lang="en-US" dirty="0"/>
          </a:p>
        </p:txBody>
      </p:sp>
      <p:sp>
        <p:nvSpPr>
          <p:cNvPr id="8" name="TextBox 7"/>
          <p:cNvSpPr txBox="1"/>
          <p:nvPr/>
        </p:nvSpPr>
        <p:spPr>
          <a:xfrm>
            <a:off x="48474" y="29085"/>
            <a:ext cx="5933611" cy="369332"/>
          </a:xfrm>
          <a:prstGeom prst="rect">
            <a:avLst/>
          </a:prstGeom>
          <a:noFill/>
        </p:spPr>
        <p:txBody>
          <a:bodyPr wrap="none" rtlCol="0">
            <a:spAutoFit/>
          </a:bodyPr>
          <a:lstStyle/>
          <a:p>
            <a:r>
              <a:rPr lang="en-US" b="1" dirty="0" smtClean="0"/>
              <a:t>Central Oklahoma 3:45 pm Central Time Friday 13 April 2012</a:t>
            </a:r>
            <a:endParaRPr lang="en-US" b="1" dirty="0"/>
          </a:p>
        </p:txBody>
      </p:sp>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ormanTornado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85800"/>
            <a:ext cx="9144000" cy="5470958"/>
          </a:xfrm>
          <a:prstGeom prst="rect">
            <a:avLst/>
          </a:prstGeom>
        </p:spPr>
      </p:pic>
      <p:cxnSp>
        <p:nvCxnSpPr>
          <p:cNvPr id="3" name="Straight Arrow Connector 2"/>
          <p:cNvCxnSpPr/>
          <p:nvPr/>
        </p:nvCxnSpPr>
        <p:spPr>
          <a:xfrm flipH="1">
            <a:off x="5855258" y="4178545"/>
            <a:ext cx="620432" cy="0"/>
          </a:xfrm>
          <a:prstGeom prst="straightConnector1">
            <a:avLst/>
          </a:prstGeom>
          <a:ln>
            <a:solidFill>
              <a:srgbClr val="FF0000"/>
            </a:solidFill>
            <a:tailEnd type="arrow"/>
          </a:ln>
        </p:spPr>
        <p:style>
          <a:lnRef idx="2">
            <a:schemeClr val="accent2"/>
          </a:lnRef>
          <a:fillRef idx="0">
            <a:schemeClr val="accent2"/>
          </a:fillRef>
          <a:effectRef idx="1">
            <a:schemeClr val="accent2"/>
          </a:effectRef>
          <a:fontRef idx="minor">
            <a:schemeClr val="tx1"/>
          </a:fontRef>
        </p:style>
      </p:cxnSp>
      <p:sp>
        <p:nvSpPr>
          <p:cNvPr id="4" name="TextBox 3"/>
          <p:cNvSpPr txBox="1"/>
          <p:nvPr/>
        </p:nvSpPr>
        <p:spPr>
          <a:xfrm>
            <a:off x="6407832" y="3949405"/>
            <a:ext cx="525555" cy="400110"/>
          </a:xfrm>
          <a:prstGeom prst="rect">
            <a:avLst/>
          </a:prstGeom>
          <a:noFill/>
        </p:spPr>
        <p:txBody>
          <a:bodyPr wrap="none" rtlCol="0">
            <a:spAutoFit/>
          </a:bodyPr>
          <a:lstStyle/>
          <a:p>
            <a:r>
              <a:rPr lang="en-US" sz="2000" b="1" dirty="0" smtClean="0">
                <a:solidFill>
                  <a:schemeClr val="bg1"/>
                </a:solidFill>
              </a:rPr>
              <a:t>OU</a:t>
            </a:r>
            <a:endParaRPr lang="en-US" sz="2000" b="1" dirty="0">
              <a:solidFill>
                <a:schemeClr val="bg1"/>
              </a:solidFill>
            </a:endParaRPr>
          </a:p>
        </p:txBody>
      </p:sp>
      <p:sp>
        <p:nvSpPr>
          <p:cNvPr id="5" name="Donut 4"/>
          <p:cNvSpPr/>
          <p:nvPr/>
        </p:nvSpPr>
        <p:spPr>
          <a:xfrm>
            <a:off x="5251450" y="3626807"/>
            <a:ext cx="1270000" cy="1154743"/>
          </a:xfrm>
          <a:prstGeom prst="donut">
            <a:avLst>
              <a:gd name="adj" fmla="val 2904"/>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48474" y="29085"/>
            <a:ext cx="5933611" cy="369332"/>
          </a:xfrm>
          <a:prstGeom prst="rect">
            <a:avLst/>
          </a:prstGeom>
          <a:noFill/>
        </p:spPr>
        <p:txBody>
          <a:bodyPr wrap="none" rtlCol="0">
            <a:spAutoFit/>
          </a:bodyPr>
          <a:lstStyle/>
          <a:p>
            <a:r>
              <a:rPr lang="en-US" b="1" dirty="0" smtClean="0"/>
              <a:t>Central Oklahoma 4:00 pm Central Time Friday 13 April 2012</a:t>
            </a:r>
            <a:endParaRPr lang="en-US" b="1" dirty="0"/>
          </a:p>
        </p:txBody>
      </p:sp>
      <p:sp>
        <p:nvSpPr>
          <p:cNvPr id="8" name="TextBox 7"/>
          <p:cNvSpPr txBox="1"/>
          <p:nvPr/>
        </p:nvSpPr>
        <p:spPr>
          <a:xfrm>
            <a:off x="4133811" y="5511800"/>
            <a:ext cx="4775278" cy="646331"/>
          </a:xfrm>
          <a:prstGeom prst="rect">
            <a:avLst/>
          </a:prstGeom>
          <a:noFill/>
        </p:spPr>
        <p:txBody>
          <a:bodyPr wrap="none" rtlCol="0">
            <a:spAutoFit/>
          </a:bodyPr>
          <a:lstStyle/>
          <a:p>
            <a:r>
              <a:rPr lang="en-US" b="1" dirty="0" smtClean="0">
                <a:solidFill>
                  <a:srgbClr val="FFFFFF"/>
                </a:solidFill>
              </a:rPr>
              <a:t>Tornado Warning has now been issued by NWS.</a:t>
            </a:r>
          </a:p>
          <a:p>
            <a:r>
              <a:rPr lang="en-US" b="1" dirty="0" smtClean="0">
                <a:solidFill>
                  <a:srgbClr val="FFFFFF"/>
                </a:solidFill>
              </a:rPr>
              <a:t>(dark orange shading)</a:t>
            </a:r>
            <a:endParaRPr lang="en-US" b="1" dirty="0">
              <a:solidFill>
                <a:srgbClr val="FFFFFF"/>
              </a:solidFill>
            </a:endParaRPr>
          </a:p>
        </p:txBody>
      </p:sp>
      <p:cxnSp>
        <p:nvCxnSpPr>
          <p:cNvPr id="10" name="Straight Arrow Connector 9"/>
          <p:cNvCxnSpPr/>
          <p:nvPr/>
        </p:nvCxnSpPr>
        <p:spPr>
          <a:xfrm flipH="1" flipV="1">
            <a:off x="6877863" y="3771606"/>
            <a:ext cx="1199337" cy="1740194"/>
          </a:xfrm>
          <a:prstGeom prst="straightConnector1">
            <a:avLst/>
          </a:prstGeom>
          <a:ln w="57150"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003300" y="6324600"/>
            <a:ext cx="6853559" cy="369332"/>
          </a:xfrm>
          <a:prstGeom prst="rect">
            <a:avLst/>
          </a:prstGeom>
          <a:noFill/>
        </p:spPr>
        <p:txBody>
          <a:bodyPr wrap="none" rtlCol="0">
            <a:spAutoFit/>
          </a:bodyPr>
          <a:lstStyle/>
          <a:p>
            <a:r>
              <a:rPr lang="en-US" b="1" dirty="0" smtClean="0"/>
              <a:t>Thunderstorms are NEVER “steady state.”  They are ALWAYS evolving. </a:t>
            </a:r>
            <a:endParaRPr lang="en-US" dirty="0"/>
          </a:p>
        </p:txBody>
      </p:sp>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srh.noaa.gov/images/oun/wxevents/20120413/stormphotos/norman-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66" y="1156516"/>
            <a:ext cx="3766319" cy="28247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069411" y="1674191"/>
            <a:ext cx="4968027" cy="954107"/>
          </a:xfrm>
          <a:prstGeom prst="rect">
            <a:avLst/>
          </a:prstGeom>
          <a:noFill/>
        </p:spPr>
        <p:txBody>
          <a:bodyPr wrap="none" rtlCol="0">
            <a:spAutoFit/>
          </a:bodyPr>
          <a:lstStyle/>
          <a:p>
            <a:r>
              <a:rPr lang="en-US" sz="2800" b="1" dirty="0" smtClean="0">
                <a:latin typeface="Arial" panose="020B0604020202020204" pitchFamily="34" charset="0"/>
                <a:cs typeface="Arial" panose="020B0604020202020204" pitchFamily="34" charset="0"/>
              </a:rPr>
              <a:t>Tornado Developed 3:59 PM</a:t>
            </a:r>
          </a:p>
          <a:p>
            <a:r>
              <a:rPr lang="en-US" sz="2800" b="1" dirty="0" smtClean="0">
                <a:latin typeface="Arial" panose="020B0604020202020204" pitchFamily="34" charset="0"/>
                <a:cs typeface="Arial" panose="020B0604020202020204" pitchFamily="34" charset="0"/>
              </a:rPr>
              <a:t>EF1, 20 injuries, 0 fatalities</a:t>
            </a:r>
            <a:endParaRPr lang="en-US" sz="2800" b="1" dirty="0">
              <a:latin typeface="Arial" panose="020B0604020202020204" pitchFamily="34" charset="0"/>
              <a:cs typeface="Arial" panose="020B0604020202020204" pitchFamily="34" charset="0"/>
            </a:endParaRPr>
          </a:p>
        </p:txBody>
      </p:sp>
      <p:sp>
        <p:nvSpPr>
          <p:cNvPr id="4" name="TextBox 3"/>
          <p:cNvSpPr txBox="1"/>
          <p:nvPr/>
        </p:nvSpPr>
        <p:spPr>
          <a:xfrm>
            <a:off x="4054338" y="858687"/>
            <a:ext cx="5033900" cy="954107"/>
          </a:xfrm>
          <a:prstGeom prst="rect">
            <a:avLst/>
          </a:prstGeom>
          <a:noFill/>
        </p:spPr>
        <p:txBody>
          <a:bodyPr wrap="none" rtlCol="0">
            <a:spAutoFit/>
          </a:bodyPr>
          <a:lstStyle/>
          <a:p>
            <a:r>
              <a:rPr lang="en-US" sz="2800" b="1" dirty="0" smtClean="0">
                <a:latin typeface="Arial" panose="020B0604020202020204" pitchFamily="34" charset="0"/>
                <a:cs typeface="Arial" panose="020B0604020202020204" pitchFamily="34" charset="0"/>
              </a:rPr>
              <a:t>NPS Dismissal 3:40 PM</a:t>
            </a:r>
          </a:p>
          <a:p>
            <a:r>
              <a:rPr lang="en-US" sz="2800" b="1" dirty="0" smtClean="0">
                <a:latin typeface="Arial" panose="020B0604020202020204" pitchFamily="34" charset="0"/>
                <a:cs typeface="Arial" panose="020B0604020202020204" pitchFamily="34" charset="0"/>
              </a:rPr>
              <a:t>NPS Buses left 3:50-3:55 PM</a:t>
            </a:r>
            <a:endParaRPr lang="en-US" sz="2800" b="1" dirty="0">
              <a:latin typeface="Arial" panose="020B0604020202020204" pitchFamily="34" charset="0"/>
              <a:cs typeface="Arial" panose="020B0604020202020204" pitchFamily="34" charset="0"/>
            </a:endParaRPr>
          </a:p>
        </p:txBody>
      </p:sp>
      <p:sp>
        <p:nvSpPr>
          <p:cNvPr id="6" name="TextBox 5"/>
          <p:cNvSpPr txBox="1"/>
          <p:nvPr/>
        </p:nvSpPr>
        <p:spPr>
          <a:xfrm>
            <a:off x="977900" y="97649"/>
            <a:ext cx="7094059" cy="769441"/>
          </a:xfrm>
          <a:prstGeom prst="rect">
            <a:avLst/>
          </a:prstGeom>
          <a:noFill/>
        </p:spPr>
        <p:txBody>
          <a:bodyPr wrap="none" rtlCol="0">
            <a:spAutoFit/>
          </a:bodyPr>
          <a:lstStyle/>
          <a:p>
            <a:r>
              <a:rPr lang="en-US" sz="4400" b="1" dirty="0" smtClean="0">
                <a:latin typeface="Arial" panose="020B0604020202020204" pitchFamily="34" charset="0"/>
                <a:cs typeface="Arial" panose="020B0604020202020204" pitchFamily="34" charset="0"/>
              </a:rPr>
              <a:t>Norman OK April 13, 2012</a:t>
            </a:r>
            <a:endParaRPr lang="en-US" sz="4400" b="1" dirty="0">
              <a:latin typeface="Arial" panose="020B0604020202020204" pitchFamily="34" charset="0"/>
              <a:cs typeface="Arial" panose="020B0604020202020204" pitchFamily="34" charset="0"/>
            </a:endParaRPr>
          </a:p>
        </p:txBody>
      </p:sp>
      <p:pic>
        <p:nvPicPr>
          <p:cNvPr id="8" name="Picture 7" descr="nor_tor.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57" y="4303172"/>
            <a:ext cx="3764143" cy="2155804"/>
          </a:xfrm>
          <a:prstGeom prst="rect">
            <a:avLst/>
          </a:prstGeom>
        </p:spPr>
      </p:pic>
      <p:pic>
        <p:nvPicPr>
          <p:cNvPr id="2" name="Picture 1" descr="normantrackmap.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4984" y="2718280"/>
            <a:ext cx="5163253" cy="3960412"/>
          </a:xfrm>
          <a:prstGeom prst="rect">
            <a:avLst/>
          </a:prstGeom>
        </p:spPr>
      </p:pic>
      <p:sp>
        <p:nvSpPr>
          <p:cNvPr id="5" name="Oval 4"/>
          <p:cNvSpPr/>
          <p:nvPr/>
        </p:nvSpPr>
        <p:spPr>
          <a:xfrm>
            <a:off x="6654800" y="4597400"/>
            <a:ext cx="1651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6959600" y="4356100"/>
            <a:ext cx="1651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7327900" y="4000500"/>
            <a:ext cx="165100" cy="165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5853416" y="6260068"/>
            <a:ext cx="3184022" cy="369332"/>
          </a:xfrm>
          <a:prstGeom prst="rect">
            <a:avLst/>
          </a:prstGeom>
          <a:noFill/>
        </p:spPr>
        <p:txBody>
          <a:bodyPr wrap="none" rtlCol="0">
            <a:spAutoFit/>
          </a:bodyPr>
          <a:lstStyle/>
          <a:p>
            <a:r>
              <a:rPr lang="en-US" dirty="0" smtClean="0">
                <a:solidFill>
                  <a:srgbClr val="FFFFFF"/>
                </a:solidFill>
              </a:rPr>
              <a:t>The three blue dots are schools.</a:t>
            </a:r>
            <a:endParaRPr lang="en-US" dirty="0">
              <a:solidFill>
                <a:srgbClr val="FFFFFF"/>
              </a:solidFill>
            </a:endParaRPr>
          </a:p>
        </p:txBody>
      </p:sp>
    </p:spTree>
    <p:extLst>
      <p:ext uri="{BB962C8B-B14F-4D97-AF65-F5344CB8AC3E}">
        <p14:creationId xmlns:p14="http://schemas.microsoft.com/office/powerpoint/2010/main" val="76720883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4.37.4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00" y="127000"/>
            <a:ext cx="5501905" cy="6184900"/>
          </a:xfrm>
          <a:prstGeom prst="rect">
            <a:avLst/>
          </a:prstGeom>
        </p:spPr>
      </p:pic>
      <p:sp>
        <p:nvSpPr>
          <p:cNvPr id="3" name="TextBox 2"/>
          <p:cNvSpPr txBox="1"/>
          <p:nvPr/>
        </p:nvSpPr>
        <p:spPr>
          <a:xfrm>
            <a:off x="1727200" y="6324600"/>
            <a:ext cx="5948413" cy="523220"/>
          </a:xfrm>
          <a:prstGeom prst="rect">
            <a:avLst/>
          </a:prstGeom>
          <a:noFill/>
        </p:spPr>
        <p:txBody>
          <a:bodyPr wrap="none" rtlCol="0">
            <a:spAutoFit/>
          </a:bodyPr>
          <a:lstStyle/>
          <a:p>
            <a:r>
              <a:rPr lang="en-US" sz="2800" b="1" dirty="0" smtClean="0"/>
              <a:t>http://</a:t>
            </a:r>
            <a:r>
              <a:rPr lang="en-US" sz="2800" b="1" dirty="0" err="1" smtClean="0"/>
              <a:t>www.lightningsafety.noaa.gov</a:t>
            </a:r>
            <a:r>
              <a:rPr lang="en-US" sz="2800" b="1" dirty="0" smtClean="0"/>
              <a:t>/</a:t>
            </a:r>
            <a:endParaRPr lang="en-US" sz="2800" b="1" dirty="0"/>
          </a:p>
        </p:txBody>
      </p:sp>
      <p:sp>
        <p:nvSpPr>
          <p:cNvPr id="4" name="TextBox 3"/>
          <p:cNvSpPr txBox="1"/>
          <p:nvPr/>
        </p:nvSpPr>
        <p:spPr>
          <a:xfrm>
            <a:off x="5816600" y="2006600"/>
            <a:ext cx="3327400" cy="2677656"/>
          </a:xfrm>
          <a:prstGeom prst="rect">
            <a:avLst/>
          </a:prstGeom>
          <a:noFill/>
        </p:spPr>
        <p:txBody>
          <a:bodyPr wrap="square" rtlCol="0">
            <a:spAutoFit/>
          </a:bodyPr>
          <a:lstStyle/>
          <a:p>
            <a:r>
              <a:rPr lang="en-US" sz="2800" b="1" dirty="0" smtClean="0"/>
              <a:t>The NOAA National Weather Service (NWS) is taking a leadership role for lightning safety issues.</a:t>
            </a:r>
            <a:endParaRPr lang="en-US" sz="2800" b="1" dirty="0"/>
          </a:p>
        </p:txBody>
      </p:sp>
    </p:spTree>
    <p:extLst>
      <p:ext uri="{BB962C8B-B14F-4D97-AF65-F5344CB8AC3E}">
        <p14:creationId xmlns:p14="http://schemas.microsoft.com/office/powerpoint/2010/main" val="213314055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11-16 at 4.39.5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1957" y="1714500"/>
            <a:ext cx="5411304" cy="5080000"/>
          </a:xfrm>
          <a:prstGeom prst="rect">
            <a:avLst/>
          </a:prstGeom>
        </p:spPr>
      </p:pic>
      <p:pic>
        <p:nvPicPr>
          <p:cNvPr id="2" name="Picture 1" descr="Screen Shot 2014-11-16 at 4.46.5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800" y="63500"/>
            <a:ext cx="4927757" cy="5118100"/>
          </a:xfrm>
          <a:prstGeom prst="rect">
            <a:avLst/>
          </a:prstGeom>
        </p:spPr>
      </p:pic>
      <p:sp>
        <p:nvSpPr>
          <p:cNvPr id="4" name="TextBox 3"/>
          <p:cNvSpPr txBox="1"/>
          <p:nvPr/>
        </p:nvSpPr>
        <p:spPr>
          <a:xfrm>
            <a:off x="4838857" y="408920"/>
            <a:ext cx="4333304" cy="954107"/>
          </a:xfrm>
          <a:prstGeom prst="rect">
            <a:avLst/>
          </a:prstGeom>
          <a:noFill/>
        </p:spPr>
        <p:txBody>
          <a:bodyPr wrap="square" rtlCol="0">
            <a:spAutoFit/>
          </a:bodyPr>
          <a:lstStyle/>
          <a:p>
            <a:pPr algn="ctr"/>
            <a:r>
              <a:rPr lang="en-US" sz="2800" b="1" dirty="0" smtClean="0"/>
              <a:t>Lightning Safety “Toolkits”</a:t>
            </a:r>
          </a:p>
          <a:p>
            <a:pPr algn="ctr"/>
            <a:r>
              <a:rPr lang="en-US" sz="2800" b="1" dirty="0" smtClean="0"/>
              <a:t>(NOAA/NWS)</a:t>
            </a:r>
            <a:endParaRPr lang="en-US" sz="2800" b="1" dirty="0"/>
          </a:p>
        </p:txBody>
      </p:sp>
      <p:pic>
        <p:nvPicPr>
          <p:cNvPr id="5" name="Picture 4" descr="download (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4900" y="1714500"/>
            <a:ext cx="1835781" cy="2616964"/>
          </a:xfrm>
          <a:prstGeom prst="rect">
            <a:avLst/>
          </a:prstGeom>
        </p:spPr>
      </p:pic>
      <p:pic>
        <p:nvPicPr>
          <p:cNvPr id="6" name="Picture 5" descr="images (1).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556" y="5283200"/>
            <a:ext cx="2494643" cy="1397000"/>
          </a:xfrm>
          <a:prstGeom prst="rect">
            <a:avLst/>
          </a:prstGeom>
        </p:spPr>
      </p:pic>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2302" y="330200"/>
            <a:ext cx="8166100" cy="5447645"/>
          </a:xfrm>
          <a:prstGeom prst="rect">
            <a:avLst/>
          </a:prstGeom>
          <a:noFill/>
        </p:spPr>
        <p:txBody>
          <a:bodyPr wrap="square" rtlCol="0">
            <a:spAutoFit/>
          </a:bodyPr>
          <a:lstStyle/>
          <a:p>
            <a:r>
              <a:rPr lang="en-US" sz="2400" b="1" dirty="0" smtClean="0"/>
              <a:t>Today, we will highlight the following four topics:</a:t>
            </a:r>
          </a:p>
          <a:p>
            <a:endParaRPr lang="en-US" sz="2400" b="1" dirty="0"/>
          </a:p>
          <a:p>
            <a:r>
              <a:rPr lang="en-US" sz="2400" b="1" dirty="0" smtClean="0"/>
              <a:t>1. The intersection of lightning (and other weather hazards) and people is not new, and is the subject of research papers and articles. </a:t>
            </a:r>
          </a:p>
          <a:p>
            <a:endParaRPr lang="en-US" sz="2400" b="1" dirty="0"/>
          </a:p>
          <a:p>
            <a:r>
              <a:rPr lang="en-US" sz="2400" b="1" dirty="0" smtClean="0"/>
              <a:t>2. Lightning Kills</a:t>
            </a:r>
          </a:p>
          <a:p>
            <a:endParaRPr lang="en-US" sz="2400" b="1" dirty="0"/>
          </a:p>
          <a:p>
            <a:r>
              <a:rPr lang="en-US" sz="2400" b="1" dirty="0" smtClean="0"/>
              <a:t>3. The current state of “venue” protection from weather (with and without lightning data) as observed via an audience participation case study.</a:t>
            </a:r>
          </a:p>
          <a:p>
            <a:endParaRPr lang="en-US" sz="2400" b="1" dirty="0"/>
          </a:p>
          <a:p>
            <a:r>
              <a:rPr lang="en-US" sz="2400" b="1" dirty="0" smtClean="0"/>
              <a:t>4.</a:t>
            </a:r>
            <a:r>
              <a:rPr lang="en-US" sz="2400" b="1" dirty="0"/>
              <a:t> </a:t>
            </a:r>
            <a:r>
              <a:rPr lang="en-US" sz="2400" b="1" dirty="0" smtClean="0"/>
              <a:t>Advice for successful </a:t>
            </a:r>
            <a:r>
              <a:rPr lang="en-US" sz="2400" b="1" dirty="0"/>
              <a:t>p</a:t>
            </a:r>
            <a:r>
              <a:rPr lang="en-US" sz="2400" b="1" dirty="0" smtClean="0"/>
              <a:t>ractices where lightning is a threat.</a:t>
            </a:r>
          </a:p>
          <a:p>
            <a:endParaRPr lang="en-US" dirty="0"/>
          </a:p>
          <a:p>
            <a:endParaRPr lang="en-US" dirty="0"/>
          </a:p>
        </p:txBody>
      </p:sp>
      <p:pic>
        <p:nvPicPr>
          <p:cNvPr id="3" name="Picture 2" descr="Screen Shot 2014-11-16 at 3.31.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13941"/>
            <a:ext cx="9144000" cy="1144059"/>
          </a:xfrm>
          <a:prstGeom prst="rect">
            <a:avLst/>
          </a:prstGeom>
        </p:spPr>
      </p:pic>
    </p:spTree>
    <p:extLst>
      <p:ext uri="{BB962C8B-B14F-4D97-AF65-F5344CB8AC3E}">
        <p14:creationId xmlns:p14="http://schemas.microsoft.com/office/powerpoint/2010/main" val="213314055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11.29.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3926" y="508000"/>
            <a:ext cx="6426646" cy="6248834"/>
          </a:xfrm>
          <a:prstGeom prst="rect">
            <a:avLst/>
          </a:prstGeom>
        </p:spPr>
      </p:pic>
      <p:sp>
        <p:nvSpPr>
          <p:cNvPr id="3" name="TextBox 2"/>
          <p:cNvSpPr txBox="1"/>
          <p:nvPr/>
        </p:nvSpPr>
        <p:spPr>
          <a:xfrm>
            <a:off x="1435178" y="40620"/>
            <a:ext cx="6464143" cy="523220"/>
          </a:xfrm>
          <a:prstGeom prst="rect">
            <a:avLst/>
          </a:prstGeom>
          <a:noFill/>
        </p:spPr>
        <p:txBody>
          <a:bodyPr wrap="square" rtlCol="0">
            <a:spAutoFit/>
          </a:bodyPr>
          <a:lstStyle/>
          <a:p>
            <a:pPr algn="ctr"/>
            <a:r>
              <a:rPr lang="en-US" sz="2800" b="1" dirty="0" smtClean="0"/>
              <a:t>Lightning Safety “Toolkits”   (NOAA/NWS)</a:t>
            </a:r>
            <a:endParaRPr lang="en-US" sz="2800" b="1" dirty="0"/>
          </a:p>
        </p:txBody>
      </p:sp>
      <p:cxnSp>
        <p:nvCxnSpPr>
          <p:cNvPr id="5" name="Straight Arrow Connector 4"/>
          <p:cNvCxnSpPr/>
          <p:nvPr/>
        </p:nvCxnSpPr>
        <p:spPr>
          <a:xfrm flipV="1">
            <a:off x="381000" y="1079500"/>
            <a:ext cx="1219200" cy="1562100"/>
          </a:xfrm>
          <a:prstGeom prst="straightConnector1">
            <a:avLst/>
          </a:prstGeom>
          <a:ln w="57150" cmpd="sng">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1524000" y="1168400"/>
            <a:ext cx="4940300" cy="127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10" name="Donut 9"/>
          <p:cNvSpPr/>
          <p:nvPr/>
        </p:nvSpPr>
        <p:spPr>
          <a:xfrm>
            <a:off x="3746500" y="2184400"/>
            <a:ext cx="584200" cy="609600"/>
          </a:xfrm>
          <a:prstGeom prst="donut">
            <a:avLst>
              <a:gd name="adj" fmla="val 5000"/>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Donut 10"/>
          <p:cNvSpPr/>
          <p:nvPr/>
        </p:nvSpPr>
        <p:spPr>
          <a:xfrm>
            <a:off x="3746500" y="5130800"/>
            <a:ext cx="584200" cy="609600"/>
          </a:xfrm>
          <a:prstGeom prst="donut">
            <a:avLst>
              <a:gd name="adj" fmla="val 5000"/>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11.13.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0"/>
            <a:ext cx="8820073" cy="6858000"/>
          </a:xfrm>
          <a:prstGeom prst="rect">
            <a:avLst/>
          </a:prstGeom>
        </p:spPr>
      </p:pic>
      <p:sp>
        <p:nvSpPr>
          <p:cNvPr id="4" name="Donut 3"/>
          <p:cNvSpPr/>
          <p:nvPr/>
        </p:nvSpPr>
        <p:spPr>
          <a:xfrm>
            <a:off x="2565400" y="12954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1244600" y="50546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a:off x="6350000" y="12065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29074" y="5499100"/>
            <a:ext cx="1538402" cy="584776"/>
          </a:xfrm>
          <a:prstGeom prst="rect">
            <a:avLst/>
          </a:prstGeom>
          <a:noFill/>
        </p:spPr>
        <p:txBody>
          <a:bodyPr wrap="none" rtlCol="0">
            <a:spAutoFit/>
          </a:bodyPr>
          <a:lstStyle/>
          <a:p>
            <a:r>
              <a:rPr lang="en-US" sz="3200" b="1" dirty="0" smtClean="0"/>
              <a:t>140,603</a:t>
            </a:r>
            <a:endParaRPr lang="en-US" sz="3200" b="1" dirty="0"/>
          </a:p>
        </p:txBody>
      </p:sp>
      <p:sp>
        <p:nvSpPr>
          <p:cNvPr id="10" name="TextBox 9"/>
          <p:cNvSpPr txBox="1"/>
          <p:nvPr/>
        </p:nvSpPr>
        <p:spPr>
          <a:xfrm>
            <a:off x="2652598" y="1727200"/>
            <a:ext cx="1538402" cy="584776"/>
          </a:xfrm>
          <a:prstGeom prst="rect">
            <a:avLst/>
          </a:prstGeom>
          <a:noFill/>
        </p:spPr>
        <p:txBody>
          <a:bodyPr wrap="none" rtlCol="0">
            <a:spAutoFit/>
          </a:bodyPr>
          <a:lstStyle/>
          <a:p>
            <a:r>
              <a:rPr lang="en-US" sz="3200" b="1" dirty="0" smtClean="0"/>
              <a:t>149,820</a:t>
            </a:r>
            <a:endParaRPr lang="en-US" sz="3200" b="1" dirty="0"/>
          </a:p>
        </p:txBody>
      </p:sp>
      <p:sp>
        <p:nvSpPr>
          <p:cNvPr id="11" name="TextBox 10"/>
          <p:cNvSpPr txBox="1"/>
          <p:nvPr/>
        </p:nvSpPr>
        <p:spPr>
          <a:xfrm>
            <a:off x="6426200" y="1651000"/>
            <a:ext cx="1538402" cy="584776"/>
          </a:xfrm>
          <a:prstGeom prst="rect">
            <a:avLst/>
          </a:prstGeom>
          <a:noFill/>
        </p:spPr>
        <p:txBody>
          <a:bodyPr wrap="none" rtlCol="0">
            <a:spAutoFit/>
          </a:bodyPr>
          <a:lstStyle/>
          <a:p>
            <a:r>
              <a:rPr lang="en-US" sz="3200" b="1" dirty="0" smtClean="0"/>
              <a:t>142,582</a:t>
            </a:r>
            <a:endParaRPr lang="en-US" sz="3200" b="1" dirty="0"/>
          </a:p>
        </p:txBody>
      </p:sp>
      <p:pic>
        <p:nvPicPr>
          <p:cNvPr id="14" name="Picture 13"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2095500" y="768926"/>
            <a:ext cx="2768600" cy="2933700"/>
          </a:xfrm>
          <a:prstGeom prst="rect">
            <a:avLst/>
          </a:prstGeom>
        </p:spPr>
      </p:pic>
      <p:pic>
        <p:nvPicPr>
          <p:cNvPr id="15" name="Picture 14"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1054100" y="4032250"/>
            <a:ext cx="2768600" cy="2933700"/>
          </a:xfrm>
          <a:prstGeom prst="rect">
            <a:avLst/>
          </a:prstGeom>
        </p:spPr>
      </p:pic>
      <p:pic>
        <p:nvPicPr>
          <p:cNvPr id="16" name="Picture 15"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5918200" y="641350"/>
            <a:ext cx="2768600" cy="2933700"/>
          </a:xfrm>
          <a:prstGeom prst="rect">
            <a:avLst/>
          </a:prstGeom>
        </p:spPr>
      </p:pic>
      <p:sp>
        <p:nvSpPr>
          <p:cNvPr id="17" name="TextBox 16"/>
          <p:cNvSpPr txBox="1"/>
          <p:nvPr/>
        </p:nvSpPr>
        <p:spPr>
          <a:xfrm>
            <a:off x="4584700" y="4991100"/>
            <a:ext cx="4470400" cy="1754327"/>
          </a:xfrm>
          <a:prstGeom prst="rect">
            <a:avLst/>
          </a:prstGeom>
          <a:solidFill>
            <a:srgbClr val="FFFFFF"/>
          </a:solidFill>
          <a:ln>
            <a:solidFill>
              <a:schemeClr val="tx1"/>
            </a:solidFill>
          </a:ln>
        </p:spPr>
        <p:txBody>
          <a:bodyPr wrap="square" rtlCol="0">
            <a:spAutoFit/>
          </a:bodyPr>
          <a:lstStyle/>
          <a:p>
            <a:pPr algn="ctr"/>
            <a:r>
              <a:rPr lang="en-US" dirty="0" smtClean="0"/>
              <a:t>Cloud to Ground Lightning Strokes </a:t>
            </a:r>
          </a:p>
          <a:p>
            <a:pPr algn="ctr"/>
            <a:r>
              <a:rPr lang="en-US" dirty="0" smtClean="0"/>
              <a:t>within 15 miles of OU, OSU, TU campuses </a:t>
            </a:r>
          </a:p>
          <a:p>
            <a:pPr algn="ctr"/>
            <a:r>
              <a:rPr lang="en-US" dirty="0"/>
              <a:t>f</a:t>
            </a:r>
            <a:r>
              <a:rPr lang="en-US" dirty="0" smtClean="0"/>
              <a:t>rom May 2009 - October 2014  </a:t>
            </a:r>
          </a:p>
          <a:p>
            <a:pPr algn="ctr"/>
            <a:endParaRPr lang="en-US" dirty="0" smtClean="0"/>
          </a:p>
          <a:p>
            <a:pPr algn="ctr"/>
            <a:r>
              <a:rPr lang="en-US" dirty="0" smtClean="0"/>
              <a:t>(data courtesy Earth Networks/Weather Decision Technologies, Inc.)</a:t>
            </a:r>
            <a:endParaRPr lang="en-US" dirty="0"/>
          </a:p>
        </p:txBody>
      </p:sp>
    </p:spTree>
    <p:extLst>
      <p:ext uri="{BB962C8B-B14F-4D97-AF65-F5344CB8AC3E}">
        <p14:creationId xmlns:p14="http://schemas.microsoft.com/office/powerpoint/2010/main" val="92381444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11.13.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0"/>
            <a:ext cx="8820073" cy="6858000"/>
          </a:xfrm>
          <a:prstGeom prst="rect">
            <a:avLst/>
          </a:prstGeom>
        </p:spPr>
      </p:pic>
      <p:sp>
        <p:nvSpPr>
          <p:cNvPr id="4" name="Donut 3"/>
          <p:cNvSpPr/>
          <p:nvPr/>
        </p:nvSpPr>
        <p:spPr>
          <a:xfrm>
            <a:off x="2565400" y="12954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Donut 6"/>
          <p:cNvSpPr/>
          <p:nvPr/>
        </p:nvSpPr>
        <p:spPr>
          <a:xfrm>
            <a:off x="1244600" y="50546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8" name="Donut 7"/>
          <p:cNvSpPr/>
          <p:nvPr/>
        </p:nvSpPr>
        <p:spPr>
          <a:xfrm>
            <a:off x="6350000" y="1206500"/>
            <a:ext cx="1689100" cy="1536700"/>
          </a:xfrm>
          <a:prstGeom prst="donut">
            <a:avLst>
              <a:gd name="adj" fmla="val 436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29074" y="5499100"/>
            <a:ext cx="1538402" cy="584776"/>
          </a:xfrm>
          <a:prstGeom prst="rect">
            <a:avLst/>
          </a:prstGeom>
          <a:noFill/>
        </p:spPr>
        <p:txBody>
          <a:bodyPr wrap="none" rtlCol="0">
            <a:spAutoFit/>
          </a:bodyPr>
          <a:lstStyle/>
          <a:p>
            <a:r>
              <a:rPr lang="en-US" sz="3200" b="1" dirty="0" smtClean="0"/>
              <a:t>140,603</a:t>
            </a:r>
            <a:endParaRPr lang="en-US" sz="3200" b="1" dirty="0"/>
          </a:p>
        </p:txBody>
      </p:sp>
      <p:sp>
        <p:nvSpPr>
          <p:cNvPr id="10" name="TextBox 9"/>
          <p:cNvSpPr txBox="1"/>
          <p:nvPr/>
        </p:nvSpPr>
        <p:spPr>
          <a:xfrm>
            <a:off x="2652598" y="1727200"/>
            <a:ext cx="1538402" cy="584776"/>
          </a:xfrm>
          <a:prstGeom prst="rect">
            <a:avLst/>
          </a:prstGeom>
          <a:noFill/>
        </p:spPr>
        <p:txBody>
          <a:bodyPr wrap="none" rtlCol="0">
            <a:spAutoFit/>
          </a:bodyPr>
          <a:lstStyle/>
          <a:p>
            <a:r>
              <a:rPr lang="en-US" sz="3200" b="1" dirty="0" smtClean="0"/>
              <a:t>149,820</a:t>
            </a:r>
            <a:endParaRPr lang="en-US" sz="3200" b="1" dirty="0"/>
          </a:p>
        </p:txBody>
      </p:sp>
      <p:sp>
        <p:nvSpPr>
          <p:cNvPr id="11" name="TextBox 10"/>
          <p:cNvSpPr txBox="1"/>
          <p:nvPr/>
        </p:nvSpPr>
        <p:spPr>
          <a:xfrm>
            <a:off x="6426200" y="1651000"/>
            <a:ext cx="1538402" cy="584776"/>
          </a:xfrm>
          <a:prstGeom prst="rect">
            <a:avLst/>
          </a:prstGeom>
          <a:noFill/>
        </p:spPr>
        <p:txBody>
          <a:bodyPr wrap="none" rtlCol="0">
            <a:spAutoFit/>
          </a:bodyPr>
          <a:lstStyle/>
          <a:p>
            <a:r>
              <a:rPr lang="en-US" sz="3200" b="1" dirty="0" smtClean="0"/>
              <a:t>142,582</a:t>
            </a:r>
            <a:endParaRPr lang="en-US" sz="3200" b="1" dirty="0"/>
          </a:p>
        </p:txBody>
      </p:sp>
      <p:pic>
        <p:nvPicPr>
          <p:cNvPr id="14" name="Picture 13"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2095500" y="768926"/>
            <a:ext cx="2768600" cy="2933700"/>
          </a:xfrm>
          <a:prstGeom prst="rect">
            <a:avLst/>
          </a:prstGeom>
        </p:spPr>
      </p:pic>
      <p:pic>
        <p:nvPicPr>
          <p:cNvPr id="15" name="Picture 14"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1054100" y="4032250"/>
            <a:ext cx="2768600" cy="2933700"/>
          </a:xfrm>
          <a:prstGeom prst="rect">
            <a:avLst/>
          </a:prstGeom>
        </p:spPr>
      </p:pic>
      <p:pic>
        <p:nvPicPr>
          <p:cNvPr id="16" name="Picture 15" descr="images.jpeg"/>
          <p:cNvPicPr>
            <a:picLocks noChangeAspect="1"/>
          </p:cNvPicPr>
          <p:nvPr/>
        </p:nvPicPr>
        <p:blipFill>
          <a:blip r:embed="rId4">
            <a:alphaModFix amt="30000"/>
            <a:extLst>
              <a:ext uri="{28A0092B-C50C-407E-A947-70E740481C1C}">
                <a14:useLocalDpi xmlns:a14="http://schemas.microsoft.com/office/drawing/2010/main" val="0"/>
              </a:ext>
            </a:extLst>
          </a:blip>
          <a:stretch>
            <a:fillRect/>
          </a:stretch>
        </p:blipFill>
        <p:spPr>
          <a:xfrm>
            <a:off x="5918200" y="641350"/>
            <a:ext cx="2768600" cy="2933700"/>
          </a:xfrm>
          <a:prstGeom prst="rect">
            <a:avLst/>
          </a:prstGeom>
        </p:spPr>
      </p:pic>
      <p:sp>
        <p:nvSpPr>
          <p:cNvPr id="17" name="TextBox 16"/>
          <p:cNvSpPr txBox="1"/>
          <p:nvPr/>
        </p:nvSpPr>
        <p:spPr>
          <a:xfrm>
            <a:off x="4584700" y="4991100"/>
            <a:ext cx="4470400" cy="1754327"/>
          </a:xfrm>
          <a:prstGeom prst="rect">
            <a:avLst/>
          </a:prstGeom>
          <a:solidFill>
            <a:srgbClr val="FFFFFF"/>
          </a:solidFill>
          <a:ln>
            <a:solidFill>
              <a:schemeClr val="tx1"/>
            </a:solidFill>
          </a:ln>
        </p:spPr>
        <p:txBody>
          <a:bodyPr wrap="square" rtlCol="0">
            <a:spAutoFit/>
          </a:bodyPr>
          <a:lstStyle/>
          <a:p>
            <a:pPr algn="ctr"/>
            <a:r>
              <a:rPr lang="en-US" dirty="0" smtClean="0"/>
              <a:t>Cloud to Ground Lightning Strokes </a:t>
            </a:r>
          </a:p>
          <a:p>
            <a:pPr algn="ctr"/>
            <a:r>
              <a:rPr lang="en-US" dirty="0" smtClean="0"/>
              <a:t>within 15 miles of OU, OSU, TU campuses </a:t>
            </a:r>
          </a:p>
          <a:p>
            <a:pPr algn="ctr"/>
            <a:r>
              <a:rPr lang="en-US" dirty="0"/>
              <a:t>f</a:t>
            </a:r>
            <a:r>
              <a:rPr lang="en-US" dirty="0" smtClean="0"/>
              <a:t>rom May 2009 - October 2014  </a:t>
            </a:r>
          </a:p>
          <a:p>
            <a:pPr algn="ctr"/>
            <a:endParaRPr lang="en-US" dirty="0" smtClean="0"/>
          </a:p>
          <a:p>
            <a:pPr algn="ctr"/>
            <a:r>
              <a:rPr lang="en-US" dirty="0" smtClean="0"/>
              <a:t>(data courtesy Earth Networks/Weather Decision Technologies, Inc.)</a:t>
            </a:r>
            <a:endParaRPr lang="en-US" dirty="0"/>
          </a:p>
        </p:txBody>
      </p:sp>
      <p:sp>
        <p:nvSpPr>
          <p:cNvPr id="3" name="TextBox 2"/>
          <p:cNvSpPr txBox="1"/>
          <p:nvPr/>
        </p:nvSpPr>
        <p:spPr>
          <a:xfrm>
            <a:off x="1407998" y="3313440"/>
            <a:ext cx="7058768" cy="523220"/>
          </a:xfrm>
          <a:prstGeom prst="rect">
            <a:avLst/>
          </a:prstGeom>
          <a:solidFill>
            <a:srgbClr val="FFFFFF"/>
          </a:solidFill>
          <a:ln>
            <a:solidFill>
              <a:srgbClr val="000000"/>
            </a:solidFill>
          </a:ln>
        </p:spPr>
        <p:txBody>
          <a:bodyPr wrap="none" rtlCol="0">
            <a:spAutoFit/>
          </a:bodyPr>
          <a:lstStyle/>
          <a:p>
            <a:r>
              <a:rPr lang="en-US" sz="2800" b="1" dirty="0" smtClean="0"/>
              <a:t>34 - 40 days with CGs so far in 2014 (variable!)</a:t>
            </a:r>
            <a:endParaRPr lang="en-US" sz="2800" b="1" dirty="0"/>
          </a:p>
        </p:txBody>
      </p:sp>
    </p:spTree>
    <p:extLst>
      <p:ext uri="{BB962C8B-B14F-4D97-AF65-F5344CB8AC3E}">
        <p14:creationId xmlns:p14="http://schemas.microsoft.com/office/powerpoint/2010/main" val="281728101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7 at 4.19.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76200"/>
            <a:ext cx="5854700" cy="3125814"/>
          </a:xfrm>
          <a:prstGeom prst="rect">
            <a:avLst/>
          </a:prstGeom>
        </p:spPr>
      </p:pic>
      <p:pic>
        <p:nvPicPr>
          <p:cNvPr id="3" name="Picture 2" descr="Screen Shot 2014-11-16 at 3.31.5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713941"/>
            <a:ext cx="9144000" cy="1144059"/>
          </a:xfrm>
          <a:prstGeom prst="rect">
            <a:avLst/>
          </a:prstGeom>
        </p:spPr>
      </p:pic>
      <p:pic>
        <p:nvPicPr>
          <p:cNvPr id="4" name="Picture 3" descr="Screen Shot 2014-11-17 at 4.21.2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371" y="2616200"/>
            <a:ext cx="4553129" cy="3009973"/>
          </a:xfrm>
          <a:prstGeom prst="rect">
            <a:avLst/>
          </a:prstGeom>
        </p:spPr>
      </p:pic>
      <p:pic>
        <p:nvPicPr>
          <p:cNvPr id="5" name="Picture 4" descr="Screen Shot 2014-11-16 at 4.49.03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3999" y="75146"/>
            <a:ext cx="2755901" cy="2714271"/>
          </a:xfrm>
          <a:prstGeom prst="rect">
            <a:avLst/>
          </a:prstGeom>
        </p:spPr>
      </p:pic>
      <p:pic>
        <p:nvPicPr>
          <p:cNvPr id="6" name="Picture 5" descr="Screen Shot 2014-11-16 at 4.47.1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8200" y="2062872"/>
            <a:ext cx="3479799" cy="2604732"/>
          </a:xfrm>
          <a:prstGeom prst="rect">
            <a:avLst/>
          </a:prstGeom>
        </p:spPr>
      </p:pic>
      <p:pic>
        <p:nvPicPr>
          <p:cNvPr id="7" name="Picture 6" descr="Screen Shot 2014-11-17 at 4.27.38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23001" y="3848984"/>
            <a:ext cx="2731762" cy="2497611"/>
          </a:xfrm>
          <a:prstGeom prst="rect">
            <a:avLst/>
          </a:prstGeom>
        </p:spPr>
      </p:pic>
    </p:spTree>
    <p:extLst>
      <p:ext uri="{BB962C8B-B14F-4D97-AF65-F5344CB8AC3E}">
        <p14:creationId xmlns:p14="http://schemas.microsoft.com/office/powerpoint/2010/main" val="24170827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38100"/>
            <a:ext cx="5575300" cy="5632312"/>
          </a:xfrm>
          <a:prstGeom prst="rect">
            <a:avLst/>
          </a:prstGeom>
          <a:noFill/>
        </p:spPr>
        <p:txBody>
          <a:bodyPr wrap="square" rtlCol="0">
            <a:spAutoFit/>
          </a:bodyPr>
          <a:lstStyle/>
          <a:p>
            <a:r>
              <a:rPr lang="en-US" b="1" u="sng" dirty="0" smtClean="0"/>
              <a:t>Significant Challenges for Public Safety Moving Forward </a:t>
            </a:r>
          </a:p>
          <a:p>
            <a:endParaRPr lang="en-US" dirty="0"/>
          </a:p>
          <a:p>
            <a:r>
              <a:rPr lang="en-US" b="1" dirty="0" smtClean="0"/>
              <a:t>Education/Utility: </a:t>
            </a:r>
            <a:r>
              <a:rPr lang="en-US" dirty="0" smtClean="0"/>
              <a:t>Undoing ‘there wasn’t a warning” and the “pretty color” mindset.</a:t>
            </a:r>
          </a:p>
          <a:p>
            <a:endParaRPr lang="en-US" dirty="0"/>
          </a:p>
          <a:p>
            <a:r>
              <a:rPr lang="en-US" b="1" dirty="0" smtClean="0"/>
              <a:t>Detection:</a:t>
            </a:r>
            <a:r>
              <a:rPr lang="en-US" dirty="0" smtClean="0"/>
              <a:t> Ground? LMA? Satellite?</a:t>
            </a:r>
          </a:p>
          <a:p>
            <a:endParaRPr lang="en-US" dirty="0"/>
          </a:p>
          <a:p>
            <a:r>
              <a:rPr lang="en-US" b="1" dirty="0" smtClean="0"/>
              <a:t>Forecasting:</a:t>
            </a:r>
            <a:r>
              <a:rPr lang="en-US" dirty="0" smtClean="0"/>
              <a:t> First CG strike still kills more than any other.</a:t>
            </a:r>
          </a:p>
          <a:p>
            <a:endParaRPr lang="en-US" dirty="0"/>
          </a:p>
          <a:p>
            <a:r>
              <a:rPr lang="en-US" b="1" dirty="0" smtClean="0"/>
              <a:t>Alerting:</a:t>
            </a:r>
            <a:r>
              <a:rPr lang="en-US" dirty="0" smtClean="0"/>
              <a:t> What is the right buffer radii of influence against venue size/type of crowd/etc. (it’s likely larger than 6 miles). Will sports entities allow local/different policies?</a:t>
            </a:r>
          </a:p>
          <a:p>
            <a:endParaRPr lang="en-US" dirty="0"/>
          </a:p>
          <a:p>
            <a:r>
              <a:rPr lang="en-US" b="1" dirty="0" smtClean="0"/>
              <a:t>Compliance:</a:t>
            </a:r>
            <a:r>
              <a:rPr lang="en-US" dirty="0" smtClean="0"/>
              <a:t> How do you get event to stop/people to evacuate? (Lightning safety is still at its’ root a social science problem.)</a:t>
            </a:r>
          </a:p>
          <a:p>
            <a:endParaRPr lang="en-US" dirty="0" smtClean="0"/>
          </a:p>
          <a:p>
            <a:r>
              <a:rPr lang="en-US" b="1" dirty="0" smtClean="0"/>
              <a:t>Bottom Line:</a:t>
            </a:r>
          </a:p>
          <a:p>
            <a:r>
              <a:rPr lang="en-US" dirty="0" smtClean="0"/>
              <a:t>Lightning data is now a necessary item in any public safety decision support toolkit.</a:t>
            </a:r>
            <a:endParaRPr lang="en-US" dirty="0"/>
          </a:p>
        </p:txBody>
      </p:sp>
      <p:pic>
        <p:nvPicPr>
          <p:cNvPr id="3" name="Picture 2" descr="Screen Shot 2014-11-16 at 3.31.5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713941"/>
            <a:ext cx="9144000" cy="1144059"/>
          </a:xfrm>
          <a:prstGeom prst="rect">
            <a:avLst/>
          </a:prstGeom>
        </p:spPr>
      </p:pic>
      <p:pic>
        <p:nvPicPr>
          <p:cNvPr id="4" name="Picture 3" descr="IMG_937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7607" y="372689"/>
            <a:ext cx="2834293" cy="5030871"/>
          </a:xfrm>
          <a:prstGeom prst="rect">
            <a:avLst/>
          </a:prstGeom>
        </p:spPr>
      </p:pic>
    </p:spTree>
    <p:extLst>
      <p:ext uri="{BB962C8B-B14F-4D97-AF65-F5344CB8AC3E}">
        <p14:creationId xmlns:p14="http://schemas.microsoft.com/office/powerpoint/2010/main" val="35720016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535" y="457200"/>
            <a:ext cx="4520776" cy="369332"/>
          </a:xfrm>
          <a:prstGeom prst="rect">
            <a:avLst/>
          </a:prstGeom>
          <a:noFill/>
        </p:spPr>
        <p:txBody>
          <a:bodyPr wrap="none" rtlCol="0">
            <a:spAutoFit/>
          </a:bodyPr>
          <a:lstStyle/>
          <a:p>
            <a:r>
              <a:rPr lang="en-US" b="1" dirty="0" smtClean="0"/>
              <a:t>The topic we are discussing today is not new!</a:t>
            </a:r>
          </a:p>
        </p:txBody>
      </p:sp>
      <p:pic>
        <p:nvPicPr>
          <p:cNvPr id="4" name="Picture 3" descr="Screen Shot 2014-11-16 at 5.22.5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5128" y="88900"/>
            <a:ext cx="4441467" cy="5842000"/>
          </a:xfrm>
          <a:prstGeom prst="rect">
            <a:avLst/>
          </a:prstGeom>
        </p:spPr>
      </p:pic>
      <p:pic>
        <p:nvPicPr>
          <p:cNvPr id="5" name="Picture 4" descr="Screen Shot 2014-11-16 at 5.25.1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400" y="2590800"/>
            <a:ext cx="5108298" cy="4025900"/>
          </a:xfrm>
          <a:prstGeom prst="rect">
            <a:avLst/>
          </a:prstGeom>
        </p:spPr>
      </p:pic>
      <p:pic>
        <p:nvPicPr>
          <p:cNvPr id="6" name="Picture 5" descr="Screen Shot 2014-11-16 at 8.21.4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41601" y="1117600"/>
            <a:ext cx="3124199" cy="2425943"/>
          </a:xfrm>
          <a:prstGeom prst="rect">
            <a:avLst/>
          </a:prstGeom>
        </p:spPr>
      </p:pic>
      <p:pic>
        <p:nvPicPr>
          <p:cNvPr id="7" name="Picture 6" descr="IMG_9827.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62852" y="2807732"/>
            <a:ext cx="3812848" cy="2722566"/>
          </a:xfrm>
          <a:prstGeom prst="rect">
            <a:avLst/>
          </a:prstGeom>
        </p:spPr>
      </p:pic>
    </p:spTree>
    <p:extLst>
      <p:ext uri="{BB962C8B-B14F-4D97-AF65-F5344CB8AC3E}">
        <p14:creationId xmlns:p14="http://schemas.microsoft.com/office/powerpoint/2010/main" val="42731612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557" y="67807"/>
            <a:ext cx="138896169" cy="6924971"/>
          </a:xfrm>
          <a:prstGeom prst="rect">
            <a:avLst/>
          </a:prstGeom>
          <a:noFill/>
        </p:spPr>
        <p:txBody>
          <a:bodyPr wrap="square" rtlCol="0">
            <a:spAutoFit/>
          </a:bodyPr>
          <a:lstStyle/>
          <a:p>
            <a:r>
              <a:rPr lang="en-US" sz="1200" b="1" u="sng" dirty="0" smtClean="0"/>
              <a:t>2012 Attendees at the National Weather Center</a:t>
            </a:r>
          </a:p>
          <a:p>
            <a:r>
              <a:rPr lang="en-US" sz="1200" b="1" dirty="0" smtClean="0"/>
              <a:t>AEG </a:t>
            </a:r>
            <a:r>
              <a:rPr lang="en-US" sz="1200" b="1" dirty="0" err="1" smtClean="0"/>
              <a:t>WorldWide</a:t>
            </a:r>
            <a:r>
              <a:rPr lang="en-US" sz="1200" b="1" dirty="0" smtClean="0"/>
              <a:t> Los Angeles CA</a:t>
            </a:r>
          </a:p>
          <a:p>
            <a:r>
              <a:rPr lang="en-US" sz="1200" b="1" dirty="0" smtClean="0"/>
              <a:t>Alpha &amp; Omega Services, Inc. Southlake TX  </a:t>
            </a:r>
          </a:p>
          <a:p>
            <a:r>
              <a:rPr lang="en-US" sz="1200" b="1" dirty="0" smtClean="0"/>
              <a:t>Comcast Arena Everett WA </a:t>
            </a:r>
          </a:p>
          <a:p>
            <a:r>
              <a:rPr lang="en-US" sz="1200" b="1" dirty="0" smtClean="0"/>
              <a:t>Contemporary Services Corporation Jacksonville FL </a:t>
            </a:r>
          </a:p>
          <a:p>
            <a:r>
              <a:rPr lang="en-US" sz="1200" b="1" dirty="0" smtClean="0"/>
              <a:t>Dubuque Five Flags Center Dubuque IA </a:t>
            </a:r>
          </a:p>
          <a:p>
            <a:r>
              <a:rPr lang="en-US" sz="1200" b="1" dirty="0" smtClean="0"/>
              <a:t>Edward Jones Dome Saint Louis MO</a:t>
            </a:r>
          </a:p>
          <a:p>
            <a:r>
              <a:rPr lang="en-US" sz="1200" b="1" dirty="0" smtClean="0"/>
              <a:t>Elkhart County 4-H Fair Goshen IN </a:t>
            </a:r>
          </a:p>
          <a:p>
            <a:r>
              <a:rPr lang="en-US" sz="1200" b="1" dirty="0" smtClean="0"/>
              <a:t>Emergency Management Torrington WY </a:t>
            </a:r>
          </a:p>
          <a:p>
            <a:r>
              <a:rPr lang="en-US" sz="1200" b="1" dirty="0" smtClean="0"/>
              <a:t>Georgia </a:t>
            </a:r>
            <a:r>
              <a:rPr lang="en-US" sz="1200" b="1" dirty="0"/>
              <a:t>World Congress Center</a:t>
            </a:r>
            <a:r>
              <a:rPr lang="en-US" sz="1200" b="1" dirty="0" smtClean="0"/>
              <a:t> </a:t>
            </a:r>
            <a:r>
              <a:rPr lang="en-US" sz="1200" b="1" dirty="0"/>
              <a:t>Atlanta</a:t>
            </a:r>
            <a:r>
              <a:rPr lang="en-US" sz="1200" b="1" dirty="0" smtClean="0"/>
              <a:t> </a:t>
            </a:r>
            <a:r>
              <a:rPr lang="en-US" sz="1200" b="1" dirty="0"/>
              <a:t>GA</a:t>
            </a:r>
            <a:r>
              <a:rPr lang="en-US" sz="1200" b="1" dirty="0" smtClean="0"/>
              <a:t> </a:t>
            </a:r>
          </a:p>
          <a:p>
            <a:r>
              <a:rPr lang="en-US" sz="1200" b="1" dirty="0" smtClean="0"/>
              <a:t>GNW Evergreen Insurance Brentwood TN </a:t>
            </a:r>
          </a:p>
          <a:p>
            <a:r>
              <a:rPr lang="en-US" sz="1200" b="1" dirty="0" smtClean="0"/>
              <a:t>Goshen County Division of Emergency Management Torrington WY </a:t>
            </a:r>
          </a:p>
          <a:p>
            <a:r>
              <a:rPr lang="en-US" sz="1200" b="1" dirty="0" smtClean="0">
                <a:solidFill>
                  <a:srgbClr val="008000"/>
                </a:solidFill>
              </a:rPr>
              <a:t>Indiana University Bloomington IN</a:t>
            </a:r>
          </a:p>
          <a:p>
            <a:r>
              <a:rPr lang="en-US" sz="1200" b="1" dirty="0" smtClean="0"/>
              <a:t>K2 Structures Winton-Salem NC </a:t>
            </a:r>
          </a:p>
          <a:p>
            <a:r>
              <a:rPr lang="en-US" sz="1200" b="1" dirty="0" smtClean="0"/>
              <a:t>Kansas </a:t>
            </a:r>
            <a:r>
              <a:rPr lang="en-US" sz="1200" b="1" dirty="0"/>
              <a:t>Speedway</a:t>
            </a:r>
            <a:r>
              <a:rPr lang="en-US" sz="1200" b="1" dirty="0" smtClean="0"/>
              <a:t> </a:t>
            </a:r>
            <a:r>
              <a:rPr lang="en-US" sz="1200" b="1" dirty="0"/>
              <a:t>Kansas City</a:t>
            </a:r>
            <a:r>
              <a:rPr lang="en-US" sz="1200" b="1" dirty="0" smtClean="0"/>
              <a:t> </a:t>
            </a:r>
            <a:r>
              <a:rPr lang="en-US" sz="1200" b="1" dirty="0"/>
              <a:t>KS</a:t>
            </a:r>
            <a:r>
              <a:rPr lang="en-US" sz="1200" b="1" dirty="0" smtClean="0"/>
              <a:t> </a:t>
            </a:r>
          </a:p>
          <a:p>
            <a:r>
              <a:rPr lang="en-US" sz="1200" b="1" dirty="0" smtClean="0">
                <a:solidFill>
                  <a:srgbClr val="008000"/>
                </a:solidFill>
              </a:rPr>
              <a:t>Kansas State Athletics Manhattan KS </a:t>
            </a:r>
          </a:p>
          <a:p>
            <a:r>
              <a:rPr lang="en-US" sz="1200" b="1" dirty="0" err="1" smtClean="0"/>
              <a:t>Klance</a:t>
            </a:r>
            <a:r>
              <a:rPr lang="en-US" sz="1200" b="1" dirty="0" smtClean="0"/>
              <a:t> </a:t>
            </a:r>
            <a:r>
              <a:rPr lang="en-US" sz="1200" b="1" dirty="0"/>
              <a:t>Unlimited</a:t>
            </a:r>
            <a:r>
              <a:rPr lang="en-US" sz="1200" b="1" dirty="0" smtClean="0"/>
              <a:t> </a:t>
            </a:r>
            <a:r>
              <a:rPr lang="en-US" sz="1200" b="1" dirty="0"/>
              <a:t>Pacific</a:t>
            </a:r>
            <a:r>
              <a:rPr lang="en-US" sz="1200" b="1" dirty="0" smtClean="0"/>
              <a:t> </a:t>
            </a:r>
            <a:r>
              <a:rPr lang="en-US" sz="1200" b="1" dirty="0"/>
              <a:t>MO</a:t>
            </a:r>
            <a:r>
              <a:rPr lang="en-US" sz="1200" b="1" dirty="0" smtClean="0"/>
              <a:t> </a:t>
            </a:r>
          </a:p>
          <a:p>
            <a:r>
              <a:rPr lang="en-US" sz="1200" b="1" dirty="0" err="1" smtClean="0"/>
              <a:t>Kleege</a:t>
            </a:r>
            <a:r>
              <a:rPr lang="en-US" sz="1200" b="1" dirty="0" smtClean="0"/>
              <a:t> Industries, Inc. San Diego CA </a:t>
            </a:r>
          </a:p>
          <a:p>
            <a:r>
              <a:rPr lang="en-US" sz="1200" b="1" dirty="0" smtClean="0"/>
              <a:t>Lambda Productions Brecksville OH</a:t>
            </a:r>
          </a:p>
          <a:p>
            <a:r>
              <a:rPr lang="en-US" sz="1200" b="1" dirty="0" err="1" smtClean="0"/>
              <a:t>Linkin</a:t>
            </a:r>
            <a:r>
              <a:rPr lang="en-US" sz="1200" b="1" dirty="0" smtClean="0"/>
              <a:t> </a:t>
            </a:r>
            <a:r>
              <a:rPr lang="en-US" sz="1200" b="1" dirty="0"/>
              <a:t>Park</a:t>
            </a:r>
            <a:r>
              <a:rPr lang="en-US" sz="1200" b="1" dirty="0" smtClean="0"/>
              <a:t> </a:t>
            </a:r>
            <a:r>
              <a:rPr lang="en-US" sz="1200" b="1" dirty="0"/>
              <a:t>Downingtown</a:t>
            </a:r>
            <a:r>
              <a:rPr lang="en-US" sz="1200" b="1" dirty="0" smtClean="0"/>
              <a:t> </a:t>
            </a:r>
            <a:r>
              <a:rPr lang="en-US" sz="1200" b="1" dirty="0"/>
              <a:t>PA</a:t>
            </a:r>
            <a:r>
              <a:rPr lang="en-US" sz="1200" b="1" dirty="0" smtClean="0"/>
              <a:t> </a:t>
            </a:r>
          </a:p>
          <a:p>
            <a:r>
              <a:rPr lang="en-US" sz="1200" b="1" dirty="0" smtClean="0"/>
              <a:t>Little </a:t>
            </a:r>
            <a:r>
              <a:rPr lang="en-US" sz="1200" b="1" dirty="0"/>
              <a:t>Rock Convention and Visitor's Bureau</a:t>
            </a:r>
            <a:r>
              <a:rPr lang="en-US" sz="1200" b="1" dirty="0" smtClean="0"/>
              <a:t> </a:t>
            </a:r>
            <a:r>
              <a:rPr lang="en-US" sz="1200" b="1" dirty="0"/>
              <a:t>Little Rock</a:t>
            </a:r>
            <a:r>
              <a:rPr lang="en-US" sz="1200" b="1" dirty="0" smtClean="0"/>
              <a:t> </a:t>
            </a:r>
            <a:r>
              <a:rPr lang="en-US" sz="1200" b="1" dirty="0"/>
              <a:t>AR</a:t>
            </a:r>
            <a:r>
              <a:rPr lang="en-US" sz="1200" b="1" dirty="0" smtClean="0"/>
              <a:t> </a:t>
            </a:r>
          </a:p>
          <a:p>
            <a:r>
              <a:rPr lang="en-US" sz="1200" b="1" dirty="0" smtClean="0"/>
              <a:t>North </a:t>
            </a:r>
            <a:r>
              <a:rPr lang="en-US" sz="1200" b="1" dirty="0"/>
              <a:t>Kansas City Missouri Fire Department</a:t>
            </a:r>
            <a:r>
              <a:rPr lang="en-US" sz="1200" b="1" dirty="0" smtClean="0"/>
              <a:t> </a:t>
            </a:r>
            <a:r>
              <a:rPr lang="en-US" sz="1200" b="1" dirty="0"/>
              <a:t>Kansas City</a:t>
            </a:r>
            <a:r>
              <a:rPr lang="en-US" sz="1200" b="1" dirty="0" smtClean="0"/>
              <a:t> </a:t>
            </a:r>
            <a:r>
              <a:rPr lang="en-US" sz="1200" b="1" dirty="0"/>
              <a:t>MO</a:t>
            </a:r>
            <a:r>
              <a:rPr lang="en-US" sz="1200" b="1" dirty="0" smtClean="0"/>
              <a:t> </a:t>
            </a:r>
          </a:p>
          <a:p>
            <a:r>
              <a:rPr lang="en-US" sz="1200" b="1" dirty="0" smtClean="0"/>
              <a:t>Phish </a:t>
            </a:r>
            <a:r>
              <a:rPr lang="en-US" sz="1200" b="1" dirty="0"/>
              <a:t>Inc.</a:t>
            </a:r>
            <a:r>
              <a:rPr lang="en-US" sz="1200" b="1" dirty="0" smtClean="0"/>
              <a:t> </a:t>
            </a:r>
            <a:r>
              <a:rPr lang="en-US" sz="1200" b="1" dirty="0"/>
              <a:t>Willow Grove</a:t>
            </a:r>
            <a:r>
              <a:rPr lang="en-US" sz="1200" b="1" dirty="0" smtClean="0"/>
              <a:t> </a:t>
            </a:r>
            <a:r>
              <a:rPr lang="en-US" sz="1200" b="1" dirty="0"/>
              <a:t>PA</a:t>
            </a:r>
            <a:r>
              <a:rPr lang="en-US" sz="1200" b="1" dirty="0" smtClean="0"/>
              <a:t> </a:t>
            </a:r>
          </a:p>
          <a:p>
            <a:r>
              <a:rPr lang="en-US" sz="1200" b="1" dirty="0" smtClean="0"/>
              <a:t>Romeo Entertainment Group Omaha NE </a:t>
            </a:r>
          </a:p>
          <a:p>
            <a:r>
              <a:rPr lang="en-US" sz="1200" b="1" dirty="0" smtClean="0"/>
              <a:t>Sandy </a:t>
            </a:r>
            <a:r>
              <a:rPr lang="en-US" sz="1200" b="1" dirty="0"/>
              <a:t>Amphitheater</a:t>
            </a:r>
            <a:r>
              <a:rPr lang="en-US" sz="1200" b="1" dirty="0" smtClean="0"/>
              <a:t> </a:t>
            </a:r>
            <a:r>
              <a:rPr lang="en-US" sz="1200" b="1" dirty="0"/>
              <a:t>Sandy</a:t>
            </a:r>
            <a:r>
              <a:rPr lang="en-US" sz="1200" b="1" dirty="0" smtClean="0"/>
              <a:t> </a:t>
            </a:r>
            <a:r>
              <a:rPr lang="en-US" sz="1200" b="1" dirty="0"/>
              <a:t>UT</a:t>
            </a:r>
            <a:r>
              <a:rPr lang="en-US" sz="1200" b="1" dirty="0" smtClean="0"/>
              <a:t> </a:t>
            </a:r>
          </a:p>
          <a:p>
            <a:r>
              <a:rPr lang="en-US" sz="1200" b="1" dirty="0" smtClean="0"/>
              <a:t>SMG Wichita KS </a:t>
            </a:r>
          </a:p>
          <a:p>
            <a:r>
              <a:rPr lang="en-US" sz="1200" b="1" dirty="0" err="1" smtClean="0"/>
              <a:t>Superfly</a:t>
            </a:r>
            <a:r>
              <a:rPr lang="en-US" sz="1200" b="1" dirty="0" smtClean="0"/>
              <a:t> Presents Rocklin CA</a:t>
            </a:r>
          </a:p>
          <a:p>
            <a:r>
              <a:rPr lang="en-US" sz="1200" b="1" dirty="0" smtClean="0"/>
              <a:t>Talladega Super Speedway Talladega AL  </a:t>
            </a:r>
          </a:p>
          <a:p>
            <a:r>
              <a:rPr lang="en-US" sz="1200" b="1" dirty="0" smtClean="0"/>
              <a:t>TOMCAT USA, Inc. Midland TX </a:t>
            </a:r>
          </a:p>
          <a:p>
            <a:r>
              <a:rPr lang="en-US" sz="1200" b="1" dirty="0" smtClean="0"/>
              <a:t>Tuba </a:t>
            </a:r>
            <a:r>
              <a:rPr lang="en-US" sz="1200" b="1" dirty="0"/>
              <a:t>Productions</a:t>
            </a:r>
            <a:r>
              <a:rPr lang="en-US" sz="1200" b="1" dirty="0" smtClean="0"/>
              <a:t> </a:t>
            </a:r>
            <a:r>
              <a:rPr lang="en-US" sz="1200" b="1" dirty="0"/>
              <a:t>Lawrence</a:t>
            </a:r>
            <a:r>
              <a:rPr lang="en-US" sz="1200" b="1" dirty="0" smtClean="0"/>
              <a:t> KS</a:t>
            </a:r>
          </a:p>
          <a:p>
            <a:r>
              <a:rPr lang="en-US" sz="1200" b="1" dirty="0" smtClean="0"/>
              <a:t>Tulsa Drillers Tulsa OK </a:t>
            </a:r>
          </a:p>
          <a:p>
            <a:r>
              <a:rPr lang="en-US" sz="1200" b="1" dirty="0" smtClean="0">
                <a:solidFill>
                  <a:srgbClr val="008000"/>
                </a:solidFill>
              </a:rPr>
              <a:t>University of Georgia Athens GA </a:t>
            </a:r>
          </a:p>
          <a:p>
            <a:r>
              <a:rPr lang="en-US" sz="1200" b="1" dirty="0" smtClean="0"/>
              <a:t>Veteran </a:t>
            </a:r>
            <a:r>
              <a:rPr lang="en-US" sz="1200" b="1" dirty="0"/>
              <a:t>Fire Department</a:t>
            </a:r>
            <a:r>
              <a:rPr lang="en-US" sz="1200" b="1" dirty="0" smtClean="0"/>
              <a:t> </a:t>
            </a:r>
            <a:r>
              <a:rPr lang="en-US" sz="1200" b="1" dirty="0" err="1"/>
              <a:t>Lingle</a:t>
            </a:r>
            <a:r>
              <a:rPr lang="en-US" sz="1200" b="1" dirty="0" smtClean="0"/>
              <a:t> </a:t>
            </a:r>
            <a:r>
              <a:rPr lang="en-US" sz="1200" b="1" dirty="0"/>
              <a:t>WY</a:t>
            </a:r>
            <a:r>
              <a:rPr lang="en-US" sz="1200" b="1" dirty="0" smtClean="0"/>
              <a:t> </a:t>
            </a:r>
          </a:p>
          <a:p>
            <a:r>
              <a:rPr lang="en-US" sz="1200" b="1" dirty="0" smtClean="0"/>
              <a:t>Walton Arts Center Fayetteville AR </a:t>
            </a:r>
          </a:p>
          <a:p>
            <a:r>
              <a:rPr lang="en-US" sz="1200" b="1" dirty="0" smtClean="0"/>
              <a:t>Wakarusa &amp; Pipeline Productions </a:t>
            </a:r>
            <a:r>
              <a:rPr lang="en-US" sz="1200" b="1" dirty="0" err="1" smtClean="0"/>
              <a:t>Leawood</a:t>
            </a:r>
            <a:r>
              <a:rPr lang="en-US" sz="1200" b="1" dirty="0" smtClean="0"/>
              <a:t> KS </a:t>
            </a:r>
          </a:p>
          <a:p>
            <a:r>
              <a:rPr lang="en-US" sz="1200" b="1" dirty="0" smtClean="0"/>
              <a:t>Yoder Fire Department Yoder WY </a:t>
            </a:r>
          </a:p>
          <a:p>
            <a:endParaRPr lang="en-US" sz="1200" b="1" dirty="0" smtClean="0"/>
          </a:p>
        </p:txBody>
      </p:sp>
      <p:pic>
        <p:nvPicPr>
          <p:cNvPr id="3" name="Picture 2" descr="aeri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1772" y="3747300"/>
            <a:ext cx="3848357" cy="2901661"/>
          </a:xfrm>
          <a:prstGeom prst="rect">
            <a:avLst/>
          </a:prstGeom>
        </p:spPr>
      </p:pic>
      <p:pic>
        <p:nvPicPr>
          <p:cNvPr id="4" name="Picture 3" descr="cache_408427134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3317" y="206129"/>
            <a:ext cx="3836362" cy="2877271"/>
          </a:xfrm>
          <a:prstGeom prst="rect">
            <a:avLst/>
          </a:prstGeom>
        </p:spPr>
      </p:pic>
      <p:pic>
        <p:nvPicPr>
          <p:cNvPr id="5" name="Picture 4" descr="download (9).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38119" y="2424572"/>
            <a:ext cx="3048000" cy="2235200"/>
          </a:xfrm>
          <a:prstGeom prst="rect">
            <a:avLst/>
          </a:prstGeom>
        </p:spPr>
      </p:pic>
      <p:pic>
        <p:nvPicPr>
          <p:cNvPr id="6" name="Picture 5" descr="nwc_logo_new.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21615" y="206129"/>
            <a:ext cx="780314" cy="1472233"/>
          </a:xfrm>
          <a:prstGeom prst="rect">
            <a:avLst/>
          </a:prstGeom>
        </p:spPr>
      </p:pic>
      <p:pic>
        <p:nvPicPr>
          <p:cNvPr id="7" name="Picture 6" descr="download.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57500" y="4659772"/>
            <a:ext cx="1282700" cy="1282700"/>
          </a:xfrm>
          <a:prstGeom prst="rect">
            <a:avLst/>
          </a:prstGeom>
        </p:spPr>
      </p:pic>
    </p:spTree>
    <p:extLst>
      <p:ext uri="{BB962C8B-B14F-4D97-AF65-F5344CB8AC3E}">
        <p14:creationId xmlns:p14="http://schemas.microsoft.com/office/powerpoint/2010/main" val="68267123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486" y="207587"/>
            <a:ext cx="4092512" cy="5078312"/>
          </a:xfrm>
          <a:prstGeom prst="rect">
            <a:avLst/>
          </a:prstGeom>
          <a:noFill/>
        </p:spPr>
        <p:txBody>
          <a:bodyPr wrap="none" rtlCol="0">
            <a:spAutoFit/>
          </a:bodyPr>
          <a:lstStyle/>
          <a:p>
            <a:r>
              <a:rPr lang="en-US" sz="1200" b="1" u="sng" dirty="0" smtClean="0"/>
              <a:t>2013 Attendees at the National Weather Center</a:t>
            </a:r>
          </a:p>
          <a:p>
            <a:endParaRPr lang="en-US" sz="1200" b="1" dirty="0" smtClean="0"/>
          </a:p>
          <a:p>
            <a:r>
              <a:rPr lang="en-US" sz="1200" b="1" dirty="0" smtClean="0"/>
              <a:t>Amarillo Civic Center Complex Amarillo  TX </a:t>
            </a:r>
          </a:p>
          <a:p>
            <a:r>
              <a:rPr lang="en-US" sz="1200" b="1" dirty="0" smtClean="0">
                <a:solidFill>
                  <a:srgbClr val="008000"/>
                </a:solidFill>
              </a:rPr>
              <a:t>Arkansas State Univ Convocation Center  State University  AR</a:t>
            </a:r>
          </a:p>
          <a:p>
            <a:r>
              <a:rPr lang="en-US" sz="1200" b="1" dirty="0" smtClean="0">
                <a:solidFill>
                  <a:srgbClr val="008000"/>
                </a:solidFill>
              </a:rPr>
              <a:t>Baylor University Waco  TX</a:t>
            </a:r>
            <a:r>
              <a:rPr lang="en-US" sz="1200" b="1" dirty="0" smtClean="0"/>
              <a:t> </a:t>
            </a:r>
          </a:p>
          <a:p>
            <a:r>
              <a:rPr lang="en-US" sz="1200" b="1" dirty="0" err="1" smtClean="0"/>
              <a:t>Chicagoland</a:t>
            </a:r>
            <a:r>
              <a:rPr lang="en-US" sz="1200" b="1" dirty="0" smtClean="0"/>
              <a:t> Speedway/Route 66 Raceway Joliet  IL </a:t>
            </a:r>
          </a:p>
          <a:p>
            <a:r>
              <a:rPr lang="en-US" sz="1200" b="1" dirty="0" smtClean="0"/>
              <a:t>Country Music Association Nashville  TN </a:t>
            </a:r>
          </a:p>
          <a:p>
            <a:r>
              <a:rPr lang="en-US" sz="1200" b="1" dirty="0" smtClean="0"/>
              <a:t>Downtown Bentonville, Inc. Bentonville  AR</a:t>
            </a:r>
          </a:p>
          <a:p>
            <a:r>
              <a:rPr lang="en-US" sz="1200" b="1" dirty="0" smtClean="0">
                <a:solidFill>
                  <a:srgbClr val="008000"/>
                </a:solidFill>
              </a:rPr>
              <a:t>East Carolina University Greenville  NC </a:t>
            </a:r>
          </a:p>
          <a:p>
            <a:r>
              <a:rPr lang="en-US" sz="1200" b="1" dirty="0" smtClean="0"/>
              <a:t>Environment Canada Edmonton  AB Canada</a:t>
            </a:r>
          </a:p>
          <a:p>
            <a:r>
              <a:rPr lang="en-US" sz="1200" b="1" dirty="0" smtClean="0"/>
              <a:t>Event Staffing Incorporated Virginia Beach  VA </a:t>
            </a:r>
          </a:p>
          <a:p>
            <a:r>
              <a:rPr lang="en-US" sz="1200" b="1" dirty="0" smtClean="0"/>
              <a:t>Event Tech Baltimore MD </a:t>
            </a:r>
          </a:p>
          <a:p>
            <a:r>
              <a:rPr lang="en-US" sz="1200" b="1" dirty="0" smtClean="0"/>
              <a:t>Georgia Dome  Atlanta  GA </a:t>
            </a:r>
          </a:p>
          <a:p>
            <a:r>
              <a:rPr lang="en-US" sz="1200" b="1" dirty="0" smtClean="0"/>
              <a:t>Hershey Entertainment &amp; Resorts Company Hershey  PA</a:t>
            </a:r>
          </a:p>
          <a:p>
            <a:r>
              <a:rPr lang="en-US" sz="1200" b="1" dirty="0" smtClean="0"/>
              <a:t>Integrated Management Group Portsmouth VA </a:t>
            </a:r>
          </a:p>
          <a:p>
            <a:r>
              <a:rPr lang="en-US" sz="1200" b="1" dirty="0" smtClean="0"/>
              <a:t>Kansas Speedway Kansas City  KS </a:t>
            </a:r>
            <a:r>
              <a:rPr lang="en-US" sz="1200" b="1" dirty="0" smtClean="0">
                <a:solidFill>
                  <a:srgbClr val="FF0000"/>
                </a:solidFill>
              </a:rPr>
              <a:t>(2)</a:t>
            </a:r>
          </a:p>
          <a:p>
            <a:r>
              <a:rPr lang="en-US" sz="1200" b="1" dirty="0" err="1" smtClean="0"/>
              <a:t>Klance</a:t>
            </a:r>
            <a:r>
              <a:rPr lang="en-US" sz="1200" b="1" dirty="0" smtClean="0"/>
              <a:t> Unlimited  Pacific MO </a:t>
            </a:r>
            <a:r>
              <a:rPr lang="en-US" sz="1200" b="1" dirty="0" smtClean="0">
                <a:solidFill>
                  <a:srgbClr val="FF0000"/>
                </a:solidFill>
              </a:rPr>
              <a:t>(2)</a:t>
            </a:r>
          </a:p>
          <a:p>
            <a:r>
              <a:rPr lang="en-US" sz="1200" b="1" dirty="0" err="1" smtClean="0"/>
              <a:t>Magouirk</a:t>
            </a:r>
            <a:r>
              <a:rPr lang="en-US" sz="1200" b="1" dirty="0" smtClean="0"/>
              <a:t> Conference Center Dodge City KS</a:t>
            </a:r>
          </a:p>
          <a:p>
            <a:r>
              <a:rPr lang="en-US" sz="1200" b="1" dirty="0" smtClean="0"/>
              <a:t>Monterrey Security Consultants Chicago IL  </a:t>
            </a:r>
          </a:p>
          <a:p>
            <a:r>
              <a:rPr lang="en-US" sz="1200" b="1" dirty="0" smtClean="0"/>
              <a:t>National Football League New York NY</a:t>
            </a:r>
          </a:p>
          <a:p>
            <a:r>
              <a:rPr lang="en-US" sz="1200" b="1" dirty="0" smtClean="0"/>
              <a:t>Pocono Raceway Long Pond  PA</a:t>
            </a:r>
          </a:p>
          <a:p>
            <a:r>
              <a:rPr lang="en-US" sz="1200" b="1" dirty="0" smtClean="0"/>
              <a:t>Pro Event Staging Lowell MA </a:t>
            </a:r>
          </a:p>
          <a:p>
            <a:r>
              <a:rPr lang="en-US" sz="1200" b="1" dirty="0" smtClean="0"/>
              <a:t>Rhino </a:t>
            </a:r>
            <a:r>
              <a:rPr lang="en-US" sz="1200" b="1" dirty="0"/>
              <a:t>Staging &amp; Event Solutions </a:t>
            </a:r>
            <a:r>
              <a:rPr lang="en-US" sz="1200" b="1" dirty="0" smtClean="0"/>
              <a:t> Tempe AZ </a:t>
            </a:r>
          </a:p>
          <a:p>
            <a:r>
              <a:rPr lang="en-US" sz="1200" b="1" dirty="0" smtClean="0"/>
              <a:t>Select Management &amp; Security  Belfast Ireland </a:t>
            </a:r>
          </a:p>
          <a:p>
            <a:r>
              <a:rPr lang="en-US" sz="1200" b="1" dirty="0" smtClean="0"/>
              <a:t>United Wireless Arena Dodge City KS</a:t>
            </a:r>
          </a:p>
          <a:p>
            <a:r>
              <a:rPr lang="en-US" sz="1200" b="1" dirty="0" smtClean="0"/>
              <a:t>Utah </a:t>
            </a:r>
            <a:r>
              <a:rPr lang="en-US" sz="1200" b="1" dirty="0"/>
              <a:t>State </a:t>
            </a:r>
            <a:r>
              <a:rPr lang="en-US" sz="1200" b="1" dirty="0" smtClean="0"/>
              <a:t>Fair Park Salt </a:t>
            </a:r>
            <a:r>
              <a:rPr lang="en-US" sz="1200" b="1" dirty="0"/>
              <a:t>Lake City</a:t>
            </a:r>
            <a:r>
              <a:rPr lang="en-US" sz="1200" b="1" dirty="0" smtClean="0"/>
              <a:t> </a:t>
            </a:r>
            <a:r>
              <a:rPr lang="en-US" sz="1200" b="1" dirty="0"/>
              <a:t> UT</a:t>
            </a:r>
            <a:r>
              <a:rPr lang="en-US" sz="1200" b="1" dirty="0" smtClean="0"/>
              <a:t> </a:t>
            </a:r>
          </a:p>
          <a:p>
            <a:r>
              <a:rPr lang="en-US" sz="1200" b="1" dirty="0" smtClean="0"/>
              <a:t>Winnebago </a:t>
            </a:r>
            <a:r>
              <a:rPr lang="en-US" sz="1200" b="1" dirty="0"/>
              <a:t>County Emergency Management</a:t>
            </a:r>
            <a:r>
              <a:rPr lang="en-US" sz="1200" b="1" dirty="0" smtClean="0"/>
              <a:t> Oshkosh </a:t>
            </a:r>
            <a:r>
              <a:rPr lang="en-US" sz="1200" b="1" dirty="0"/>
              <a:t>WI</a:t>
            </a:r>
            <a:r>
              <a:rPr lang="en-US" sz="1200" b="1" dirty="0" smtClean="0"/>
              <a:t> </a:t>
            </a:r>
          </a:p>
        </p:txBody>
      </p:sp>
      <p:pic>
        <p:nvPicPr>
          <p:cNvPr id="5" name="Picture 4" descr="Screen Shot 2014-10-14 at 11.27.3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5067" y="134320"/>
            <a:ext cx="4533445" cy="4273849"/>
          </a:xfrm>
          <a:prstGeom prst="rect">
            <a:avLst/>
          </a:prstGeom>
        </p:spPr>
      </p:pic>
      <p:pic>
        <p:nvPicPr>
          <p:cNvPr id="6" name="Picture 5"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47795" y="5367019"/>
            <a:ext cx="1175541" cy="1157908"/>
          </a:xfrm>
          <a:prstGeom prst="rect">
            <a:avLst/>
          </a:prstGeom>
        </p:spPr>
      </p:pic>
      <p:pic>
        <p:nvPicPr>
          <p:cNvPr id="7" name="Picture 6" descr="images (1).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981" y="5367019"/>
            <a:ext cx="1475447" cy="1105161"/>
          </a:xfrm>
          <a:prstGeom prst="rect">
            <a:avLst/>
          </a:prstGeom>
        </p:spPr>
      </p:pic>
      <p:pic>
        <p:nvPicPr>
          <p:cNvPr id="8" name="Picture 7" descr="Screen Shot 2014-10-14 at 1.11.52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92514" y="2771895"/>
            <a:ext cx="3835739" cy="3954022"/>
          </a:xfrm>
          <a:prstGeom prst="rect">
            <a:avLst/>
          </a:prstGeom>
        </p:spPr>
      </p:pic>
      <p:pic>
        <p:nvPicPr>
          <p:cNvPr id="9" name="Picture 8" descr="nwc_logo_new.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74515" y="4803529"/>
            <a:ext cx="780314" cy="1472233"/>
          </a:xfrm>
          <a:prstGeom prst="rect">
            <a:avLst/>
          </a:prstGeom>
        </p:spPr>
      </p:pic>
      <p:pic>
        <p:nvPicPr>
          <p:cNvPr id="10" name="Picture 9" descr="download.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441700" y="1510172"/>
            <a:ext cx="955614" cy="955614"/>
          </a:xfrm>
          <a:prstGeom prst="rect">
            <a:avLst/>
          </a:prstGeom>
        </p:spPr>
      </p:pic>
    </p:spTree>
    <p:extLst>
      <p:ext uri="{BB962C8B-B14F-4D97-AF65-F5344CB8AC3E}">
        <p14:creationId xmlns:p14="http://schemas.microsoft.com/office/powerpoint/2010/main" val="1429342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0202" y="178595"/>
            <a:ext cx="3441968" cy="4524314"/>
          </a:xfrm>
          <a:prstGeom prst="rect">
            <a:avLst/>
          </a:prstGeom>
          <a:noFill/>
        </p:spPr>
        <p:txBody>
          <a:bodyPr wrap="none" rtlCol="0">
            <a:spAutoFit/>
          </a:bodyPr>
          <a:lstStyle/>
          <a:p>
            <a:r>
              <a:rPr lang="en-US" sz="1200" b="1" u="sng" dirty="0" smtClean="0"/>
              <a:t>2014 National Weather Center</a:t>
            </a:r>
          </a:p>
          <a:p>
            <a:endParaRPr lang="en-US" sz="1200" b="1" dirty="0"/>
          </a:p>
          <a:p>
            <a:r>
              <a:rPr lang="en-US" sz="1200" b="1" dirty="0" smtClean="0"/>
              <a:t>AEG Worldwide Los Angeles CA </a:t>
            </a:r>
            <a:r>
              <a:rPr lang="en-US" sz="1200" b="1" dirty="0" smtClean="0">
                <a:solidFill>
                  <a:srgbClr val="FF0000"/>
                </a:solidFill>
              </a:rPr>
              <a:t>(2)</a:t>
            </a:r>
          </a:p>
          <a:p>
            <a:r>
              <a:rPr lang="en-US" sz="1200" b="1" dirty="0" smtClean="0"/>
              <a:t>AT&amp;T Performing Arts Center Dallas TX</a:t>
            </a:r>
          </a:p>
          <a:p>
            <a:r>
              <a:rPr lang="en-US" sz="1200" b="1" dirty="0" smtClean="0"/>
              <a:t>Braden Auditorium Normal IL</a:t>
            </a:r>
          </a:p>
          <a:p>
            <a:r>
              <a:rPr lang="en-US" sz="1200" b="1" dirty="0" err="1" smtClean="0"/>
              <a:t>CIty</a:t>
            </a:r>
            <a:r>
              <a:rPr lang="en-US" sz="1200" b="1" dirty="0" smtClean="0"/>
              <a:t> of Fort Worth Fort Worth TX </a:t>
            </a:r>
          </a:p>
          <a:p>
            <a:r>
              <a:rPr lang="en-US" sz="1200" b="1" dirty="0" smtClean="0"/>
              <a:t>Cruzan Amphitheatre West Palm Beach FL </a:t>
            </a:r>
          </a:p>
          <a:p>
            <a:r>
              <a:rPr lang="en-US" sz="1200" b="1" dirty="0" smtClean="0"/>
              <a:t>El Paso Live El Paso TX</a:t>
            </a:r>
          </a:p>
          <a:p>
            <a:r>
              <a:rPr lang="en-US" sz="1200" b="1" dirty="0" smtClean="0"/>
              <a:t>Fort Worth Convention Center Fort Worth TX </a:t>
            </a:r>
          </a:p>
          <a:p>
            <a:r>
              <a:rPr lang="en-US" sz="1200" b="1" dirty="0" smtClean="0"/>
              <a:t>Hershey Entertainment and Resorts Hershey PA </a:t>
            </a:r>
            <a:r>
              <a:rPr lang="en-US" sz="1200" b="1" dirty="0" smtClean="0">
                <a:solidFill>
                  <a:srgbClr val="FF0000"/>
                </a:solidFill>
              </a:rPr>
              <a:t>(2)</a:t>
            </a:r>
          </a:p>
          <a:p>
            <a:r>
              <a:rPr lang="en-US" sz="1200" b="1" dirty="0" smtClean="0">
                <a:solidFill>
                  <a:srgbClr val="008000"/>
                </a:solidFill>
              </a:rPr>
              <a:t>Illinois State University Normal IL  </a:t>
            </a:r>
          </a:p>
          <a:p>
            <a:r>
              <a:rPr lang="en-US" sz="1200" b="1" dirty="0" smtClean="0"/>
              <a:t>INTRUST </a:t>
            </a:r>
            <a:r>
              <a:rPr lang="en-US" sz="1200" b="1" dirty="0"/>
              <a:t>Bank Arena</a:t>
            </a:r>
            <a:r>
              <a:rPr lang="en-US" sz="1200" b="1" dirty="0" smtClean="0"/>
              <a:t> </a:t>
            </a:r>
            <a:r>
              <a:rPr lang="en-US" sz="1200" b="1" dirty="0"/>
              <a:t>Wichita</a:t>
            </a:r>
            <a:r>
              <a:rPr lang="en-US" sz="1200" b="1" dirty="0" smtClean="0"/>
              <a:t> </a:t>
            </a:r>
            <a:r>
              <a:rPr lang="en-US" sz="1200" b="1" dirty="0"/>
              <a:t>KS</a:t>
            </a:r>
            <a:r>
              <a:rPr lang="en-US" sz="1200" b="1" dirty="0" smtClean="0"/>
              <a:t> </a:t>
            </a:r>
          </a:p>
          <a:p>
            <a:r>
              <a:rPr lang="en-US" sz="1200" b="1" dirty="0" err="1" smtClean="0"/>
              <a:t>Klance</a:t>
            </a:r>
            <a:r>
              <a:rPr lang="en-US" sz="1200" b="1" dirty="0" smtClean="0"/>
              <a:t> Unlimited Pacific MO </a:t>
            </a:r>
            <a:r>
              <a:rPr lang="en-US" sz="1200" b="1" dirty="0" smtClean="0">
                <a:solidFill>
                  <a:srgbClr val="FF0000"/>
                </a:solidFill>
              </a:rPr>
              <a:t>(3)</a:t>
            </a:r>
          </a:p>
          <a:p>
            <a:r>
              <a:rPr lang="en-US" sz="1200" b="1" dirty="0" err="1" smtClean="0"/>
              <a:t>Klipsch</a:t>
            </a:r>
            <a:r>
              <a:rPr lang="en-US" sz="1200" b="1" dirty="0" smtClean="0"/>
              <a:t> Music Center/Live Nation Noblesville IN </a:t>
            </a:r>
          </a:p>
          <a:p>
            <a:r>
              <a:rPr lang="en-US" sz="1200" b="1" dirty="0" smtClean="0"/>
              <a:t>Live Nation Maryland Heights MO </a:t>
            </a:r>
          </a:p>
          <a:p>
            <a:r>
              <a:rPr lang="en-US" sz="1200" b="1" dirty="0" smtClean="0"/>
              <a:t>NCAA Indianapolis IN </a:t>
            </a:r>
          </a:p>
          <a:p>
            <a:r>
              <a:rPr lang="en-US" sz="1200" b="1" dirty="0" smtClean="0"/>
              <a:t>Show </a:t>
            </a:r>
            <a:r>
              <a:rPr lang="en-US" sz="1200" b="1" dirty="0"/>
              <a:t>Me Center</a:t>
            </a:r>
            <a:r>
              <a:rPr lang="en-US" sz="1200" b="1" dirty="0" smtClean="0"/>
              <a:t> </a:t>
            </a:r>
            <a:r>
              <a:rPr lang="en-US" sz="1200" b="1" dirty="0"/>
              <a:t>Cape Girardeau</a:t>
            </a:r>
            <a:r>
              <a:rPr lang="en-US" sz="1200" b="1" dirty="0" smtClean="0"/>
              <a:t> </a:t>
            </a:r>
            <a:r>
              <a:rPr lang="en-US" sz="1200" b="1" dirty="0"/>
              <a:t>MO</a:t>
            </a:r>
            <a:r>
              <a:rPr lang="en-US" sz="1200" b="1" dirty="0" smtClean="0"/>
              <a:t> </a:t>
            </a:r>
          </a:p>
          <a:p>
            <a:r>
              <a:rPr lang="en-US" sz="1200" b="1" dirty="0" smtClean="0"/>
              <a:t>SMG Wichita KS</a:t>
            </a:r>
            <a:r>
              <a:rPr lang="en-US" sz="1200" b="1" dirty="0" smtClean="0">
                <a:solidFill>
                  <a:srgbClr val="FF0000"/>
                </a:solidFill>
              </a:rPr>
              <a:t> (2)</a:t>
            </a:r>
          </a:p>
          <a:p>
            <a:r>
              <a:rPr lang="en-US" sz="1200" b="1" dirty="0" smtClean="0"/>
              <a:t>Target </a:t>
            </a:r>
            <a:r>
              <a:rPr lang="en-US" sz="1200" b="1" dirty="0"/>
              <a:t>Corporation</a:t>
            </a:r>
            <a:r>
              <a:rPr lang="en-US" sz="1200" b="1" dirty="0" smtClean="0"/>
              <a:t> </a:t>
            </a:r>
            <a:r>
              <a:rPr lang="en-US" sz="1200" b="1" dirty="0"/>
              <a:t>Minneapolis</a:t>
            </a:r>
            <a:r>
              <a:rPr lang="en-US" sz="1200" b="1" dirty="0" smtClean="0"/>
              <a:t> MN</a:t>
            </a:r>
          </a:p>
          <a:p>
            <a:r>
              <a:rPr lang="en-US" sz="1200" b="1" dirty="0" smtClean="0">
                <a:solidFill>
                  <a:srgbClr val="008000"/>
                </a:solidFill>
              </a:rPr>
              <a:t>University of Notre Dame Notre Dame IN </a:t>
            </a:r>
          </a:p>
          <a:p>
            <a:r>
              <a:rPr lang="en-US" sz="1200" b="1" dirty="0" smtClean="0"/>
              <a:t>Verizon Theatre Grand Prairie TX </a:t>
            </a:r>
          </a:p>
          <a:p>
            <a:r>
              <a:rPr lang="en-US" sz="1200" b="1" dirty="0" err="1" smtClean="0"/>
              <a:t>Walmart</a:t>
            </a:r>
            <a:r>
              <a:rPr lang="en-US" sz="1200" b="1" dirty="0" smtClean="0"/>
              <a:t> Stores, </a:t>
            </a:r>
            <a:r>
              <a:rPr lang="en-US" sz="1200" b="1" dirty="0" err="1" smtClean="0"/>
              <a:t>Inc</a:t>
            </a:r>
            <a:r>
              <a:rPr lang="en-US" sz="1200" b="1" dirty="0" smtClean="0"/>
              <a:t>  Bentonville AR </a:t>
            </a:r>
          </a:p>
          <a:p>
            <a:r>
              <a:rPr lang="en-US" sz="1200" b="1" dirty="0" smtClean="0"/>
              <a:t>Will Rogers Memorial Center Fort Worth TX </a:t>
            </a:r>
          </a:p>
          <a:p>
            <a:r>
              <a:rPr lang="en-US" sz="1200" b="1" dirty="0" smtClean="0"/>
              <a:t>Zoo Amphitheater  Grand Prairie TX </a:t>
            </a:r>
          </a:p>
        </p:txBody>
      </p:sp>
      <p:pic>
        <p:nvPicPr>
          <p:cNvPr id="3" name="Picture 2" descr="download (10).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1375" y="2856018"/>
            <a:ext cx="4884093" cy="1420614"/>
          </a:xfrm>
          <a:prstGeom prst="rect">
            <a:avLst/>
          </a:prstGeom>
        </p:spPr>
      </p:pic>
      <p:pic>
        <p:nvPicPr>
          <p:cNvPr id="4" name="Picture 3" descr="target12271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4802" y="429355"/>
            <a:ext cx="3501891" cy="2334886"/>
          </a:xfrm>
          <a:prstGeom prst="rect">
            <a:avLst/>
          </a:prstGeom>
        </p:spPr>
      </p:pic>
      <p:pic>
        <p:nvPicPr>
          <p:cNvPr id="5" name="Picture 4" descr="hersheylogo-jpg.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8647" y="5098596"/>
            <a:ext cx="3244585" cy="1574660"/>
          </a:xfrm>
          <a:prstGeom prst="rect">
            <a:avLst/>
          </a:prstGeom>
        </p:spPr>
      </p:pic>
      <p:pic>
        <p:nvPicPr>
          <p:cNvPr id="6" name="Picture 5" descr="download (11).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7913" y="5098596"/>
            <a:ext cx="3608623" cy="928630"/>
          </a:xfrm>
          <a:prstGeom prst="rect">
            <a:avLst/>
          </a:prstGeom>
        </p:spPr>
      </p:pic>
      <p:sp>
        <p:nvSpPr>
          <p:cNvPr id="7" name="TextBox 6"/>
          <p:cNvSpPr txBox="1"/>
          <p:nvPr/>
        </p:nvSpPr>
        <p:spPr>
          <a:xfrm>
            <a:off x="156026" y="6262739"/>
            <a:ext cx="5511395" cy="369332"/>
          </a:xfrm>
          <a:prstGeom prst="rect">
            <a:avLst/>
          </a:prstGeom>
          <a:noFill/>
        </p:spPr>
        <p:txBody>
          <a:bodyPr wrap="none" rtlCol="0">
            <a:spAutoFit/>
          </a:bodyPr>
          <a:lstStyle/>
          <a:p>
            <a:r>
              <a:rPr lang="en-US" dirty="0" smtClean="0"/>
              <a:t>(76 Venues/Entities over 3 years;  Next: Mar 10-12, 2015)</a:t>
            </a:r>
            <a:endParaRPr lang="en-US" dirty="0"/>
          </a:p>
        </p:txBody>
      </p:sp>
      <p:pic>
        <p:nvPicPr>
          <p:cNvPr id="8" name="Picture 7" descr="nwc_logo_new.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96379" y="942245"/>
            <a:ext cx="780314" cy="1472233"/>
          </a:xfrm>
          <a:prstGeom prst="rect">
            <a:avLst/>
          </a:prstGeom>
        </p:spPr>
      </p:pic>
      <p:pic>
        <p:nvPicPr>
          <p:cNvPr id="9" name="Picture 8" descr="download.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08570" y="4407280"/>
            <a:ext cx="1179432" cy="1179432"/>
          </a:xfrm>
          <a:prstGeom prst="rect">
            <a:avLst/>
          </a:prstGeom>
        </p:spPr>
      </p:pic>
    </p:spTree>
    <p:extLst>
      <p:ext uri="{BB962C8B-B14F-4D97-AF65-F5344CB8AC3E}">
        <p14:creationId xmlns:p14="http://schemas.microsoft.com/office/powerpoint/2010/main" val="27301202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11-16 at 5.01.3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400" y="152400"/>
            <a:ext cx="7720993" cy="5943600"/>
          </a:xfrm>
          <a:prstGeom prst="rect">
            <a:avLst/>
          </a:prstGeom>
        </p:spPr>
      </p:pic>
      <p:sp>
        <p:nvSpPr>
          <p:cNvPr id="3" name="TextBox 2"/>
          <p:cNvSpPr txBox="1"/>
          <p:nvPr/>
        </p:nvSpPr>
        <p:spPr>
          <a:xfrm>
            <a:off x="1039821" y="6304002"/>
            <a:ext cx="7216151" cy="369332"/>
          </a:xfrm>
          <a:prstGeom prst="rect">
            <a:avLst/>
          </a:prstGeom>
          <a:noFill/>
        </p:spPr>
        <p:txBody>
          <a:bodyPr wrap="none" rtlCol="0">
            <a:spAutoFit/>
          </a:bodyPr>
          <a:lstStyle/>
          <a:p>
            <a:r>
              <a:rPr lang="en-US" dirty="0" smtClean="0"/>
              <a:t>Data courtesy of John </a:t>
            </a:r>
            <a:r>
              <a:rPr lang="en-US" dirty="0" err="1" smtClean="0"/>
              <a:t>Jensenius</a:t>
            </a:r>
            <a:r>
              <a:rPr lang="en-US" dirty="0" smtClean="0"/>
              <a:t> – NOAA/NWS &lt;</a:t>
            </a:r>
            <a:r>
              <a:rPr lang="en-US" dirty="0" err="1" smtClean="0"/>
              <a:t>john.jensenius@noaa.gov</a:t>
            </a:r>
            <a:r>
              <a:rPr lang="en-US" dirty="0" smtClean="0"/>
              <a:t>&gt;</a:t>
            </a:r>
            <a:endParaRPr lang="en-US" dirty="0"/>
          </a:p>
        </p:txBody>
      </p:sp>
    </p:spTree>
    <p:extLst>
      <p:ext uri="{BB962C8B-B14F-4D97-AF65-F5344CB8AC3E}">
        <p14:creationId xmlns:p14="http://schemas.microsoft.com/office/powerpoint/2010/main" val="42731612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52622" y="0"/>
            <a:ext cx="2047706" cy="461665"/>
          </a:xfrm>
          <a:prstGeom prst="rect">
            <a:avLst/>
          </a:prstGeom>
          <a:noFill/>
        </p:spPr>
        <p:txBody>
          <a:bodyPr wrap="none" rtlCol="0">
            <a:spAutoFit/>
          </a:bodyPr>
          <a:lstStyle/>
          <a:p>
            <a:r>
              <a:rPr lang="en-US" sz="2400" b="1" dirty="0" smtClean="0"/>
              <a:t>Lightning Kills!</a:t>
            </a:r>
            <a:endParaRPr lang="en-US" sz="2400" b="1" dirty="0"/>
          </a:p>
        </p:txBody>
      </p:sp>
      <p:sp>
        <p:nvSpPr>
          <p:cNvPr id="4" name="TextBox 3"/>
          <p:cNvSpPr txBox="1"/>
          <p:nvPr/>
        </p:nvSpPr>
        <p:spPr>
          <a:xfrm>
            <a:off x="1168400" y="6399768"/>
            <a:ext cx="7216151" cy="369332"/>
          </a:xfrm>
          <a:prstGeom prst="rect">
            <a:avLst/>
          </a:prstGeom>
          <a:noFill/>
        </p:spPr>
        <p:txBody>
          <a:bodyPr wrap="none" rtlCol="0">
            <a:spAutoFit/>
          </a:bodyPr>
          <a:lstStyle/>
          <a:p>
            <a:r>
              <a:rPr lang="en-US" dirty="0" smtClean="0"/>
              <a:t>Data courtesy of John </a:t>
            </a:r>
            <a:r>
              <a:rPr lang="en-US" dirty="0" err="1" smtClean="0"/>
              <a:t>Jensenius</a:t>
            </a:r>
            <a:r>
              <a:rPr lang="en-US" dirty="0" smtClean="0"/>
              <a:t> – NOAA/NWS &lt;</a:t>
            </a:r>
            <a:r>
              <a:rPr lang="en-US" dirty="0" err="1" smtClean="0"/>
              <a:t>john.jensenius@noaa.gov</a:t>
            </a:r>
            <a:r>
              <a:rPr lang="en-US" dirty="0" smtClean="0"/>
              <a:t>&gt;</a:t>
            </a:r>
            <a:endParaRPr lang="en-US" dirty="0"/>
          </a:p>
        </p:txBody>
      </p:sp>
      <p:pic>
        <p:nvPicPr>
          <p:cNvPr id="5" name="Picture 4" descr="Screen Shot 2014-11-18 at 2.54.5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949" y="505936"/>
            <a:ext cx="4849053" cy="5893832"/>
          </a:xfrm>
          <a:prstGeom prst="rect">
            <a:avLst/>
          </a:prstGeom>
        </p:spPr>
      </p:pic>
    </p:spTree>
    <p:extLst>
      <p:ext uri="{BB962C8B-B14F-4D97-AF65-F5344CB8AC3E}">
        <p14:creationId xmlns:p14="http://schemas.microsoft.com/office/powerpoint/2010/main" val="427316129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7544</TotalTime>
  <Words>2327</Words>
  <Application>Microsoft Macintosh PowerPoint</Application>
  <PresentationFormat>On-screen Show (4:3)</PresentationFormat>
  <Paragraphs>277</Paragraphs>
  <Slides>34</Slides>
  <Notes>33</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 KLOESEL</dc:creator>
  <cp:lastModifiedBy>AMS</cp:lastModifiedBy>
  <cp:revision>81</cp:revision>
  <dcterms:created xsi:type="dcterms:W3CDTF">2014-11-12T17:28:40Z</dcterms:created>
  <dcterms:modified xsi:type="dcterms:W3CDTF">2014-12-01T16:19:47Z</dcterms:modified>
</cp:coreProperties>
</file>