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60" r:id="rId3"/>
    <p:sldId id="261" r:id="rId4"/>
    <p:sldId id="263" r:id="rId5"/>
    <p:sldId id="264" r:id="rId6"/>
    <p:sldId id="267" r:id="rId7"/>
    <p:sldId id="270" r:id="rId8"/>
    <p:sldId id="271" r:id="rId9"/>
    <p:sldId id="272" r:id="rId10"/>
    <p:sldId id="269" r:id="rId11"/>
    <p:sldId id="273" r:id="rId12"/>
    <p:sldId id="274" r:id="rId13"/>
    <p:sldId id="275" r:id="rId14"/>
    <p:sldId id="276" r:id="rId15"/>
    <p:sldId id="277" r:id="rId16"/>
    <p:sldId id="266" r:id="rId17"/>
  </p:sldIdLst>
  <p:sldSz cx="9144000" cy="5143500" type="screen16x9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0YlUxUhGF8fUF5pDXMFBvg==" hashData="wg+BMeNMxwfEPJDTrMRLtuStx9w=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E74"/>
    <a:srgbClr val="256B94"/>
    <a:srgbClr val="DAEEF3"/>
    <a:srgbClr val="99CCFF"/>
    <a:srgbClr val="32B1CE"/>
    <a:srgbClr val="0099FF"/>
    <a:srgbClr val="0048B2"/>
    <a:srgbClr val="81C0FF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24" autoAdjust="0"/>
    <p:restoredTop sz="94699" autoAdjust="0"/>
  </p:normalViewPr>
  <p:slideViewPr>
    <p:cSldViewPr snapToGrid="0">
      <p:cViewPr>
        <p:scale>
          <a:sx n="100" d="100"/>
          <a:sy n="100" d="100"/>
        </p:scale>
        <p:origin x="-1896" y="-624"/>
      </p:cViewPr>
      <p:guideLst>
        <p:guide orient="horz" pos="446"/>
        <p:guide orient="horz" pos="3113"/>
        <p:guide pos="2953"/>
        <p:guide pos="5596"/>
        <p:guide pos="239"/>
        <p:guide pos="474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ln w="31750"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rgbClr val="009DDC"/>
              </a:solidFill>
              <a:ln w="31750">
                <a:solidFill>
                  <a:schemeClr val="bg1"/>
                </a:solidFill>
              </a:ln>
            </c:spPr>
          </c:dPt>
          <c:dPt>
            <c:idx val="1"/>
            <c:bubble3D val="0"/>
            <c:spPr>
              <a:solidFill>
                <a:srgbClr val="0089C1"/>
              </a:solidFill>
              <a:ln w="31750">
                <a:solidFill>
                  <a:schemeClr val="bg1"/>
                </a:solidFill>
              </a:ln>
            </c:spPr>
          </c:dPt>
          <c:dPt>
            <c:idx val="2"/>
            <c:bubble3D val="0"/>
            <c:spPr>
              <a:solidFill>
                <a:srgbClr val="006A96"/>
              </a:solidFill>
              <a:ln w="31750">
                <a:solidFill>
                  <a:schemeClr val="bg1"/>
                </a:solidFill>
              </a:ln>
            </c:spPr>
          </c:dPt>
          <c:dPt>
            <c:idx val="3"/>
            <c:bubble3D val="0"/>
            <c:spPr>
              <a:solidFill>
                <a:srgbClr val="004A80"/>
              </a:solidFill>
              <a:ln w="31750">
                <a:solidFill>
                  <a:schemeClr val="bg1"/>
                </a:solidFill>
              </a:ln>
            </c:spPr>
          </c:dPt>
          <c:cat>
            <c:numRef>
              <c:f>Sheet1!$A$2:$A$5</c:f>
              <c:numCache>
                <c:formatCode>General</c:formatCode>
                <c:ptCount val="4"/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40.0</c:v>
                </c:pt>
                <c:pt idx="1">
                  <c:v>36.0</c:v>
                </c:pt>
                <c:pt idx="2">
                  <c:v>16.0</c:v>
                </c:pt>
                <c:pt idx="3">
                  <c:v>8.0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Generation and Rainfall</a:t>
            </a:r>
            <a:r>
              <a:rPr lang="en-US" baseline="0"/>
              <a:t> Variation</a:t>
            </a:r>
          </a:p>
          <a:p>
            <a:pPr>
              <a:defRPr/>
            </a:pPr>
            <a:r>
              <a:rPr lang="en-US" baseline="0"/>
              <a:t>Duke Energy Carolinas Catawba Basin</a:t>
            </a:r>
            <a:endParaRPr lang="en-US"/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119464822994687"/>
          <c:y val="0.187134199688454"/>
          <c:w val="0.693257793995263"/>
          <c:h val="0.758525275803939"/>
        </c:manualLayout>
      </c:layout>
      <c:barChart>
        <c:barDir val="col"/>
        <c:grouping val="clustered"/>
        <c:varyColors val="0"/>
        <c:ser>
          <c:idx val="1"/>
          <c:order val="1"/>
          <c:tx>
            <c:strRef>
              <c:f>Sheet1!$D$2</c:f>
              <c:strCache>
                <c:ptCount val="1"/>
                <c:pt idx="0">
                  <c:v>Megawatts</c:v>
                </c:pt>
              </c:strCache>
            </c:strRef>
          </c:tx>
          <c:invertIfNegative val="0"/>
          <c:cat>
            <c:numRef>
              <c:f>Sheet1!$B$3:$B$4</c:f>
              <c:numCache>
                <c:formatCode>General</c:formatCode>
                <c:ptCount val="2"/>
                <c:pt idx="0">
                  <c:v>2003.0</c:v>
                </c:pt>
                <c:pt idx="1">
                  <c:v>2007.0</c:v>
                </c:pt>
              </c:numCache>
            </c:numRef>
          </c:cat>
          <c:val>
            <c:numRef>
              <c:f>Sheet1!$D$3:$D$4</c:f>
              <c:numCache>
                <c:formatCode>General</c:formatCode>
                <c:ptCount val="2"/>
                <c:pt idx="0">
                  <c:v>2.8E6</c:v>
                </c:pt>
                <c:pt idx="1">
                  <c:v>1.4E6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8659896"/>
        <c:axId val="-2099027944"/>
      </c:barChart>
      <c:barChart>
        <c:barDir val="col"/>
        <c:grouping val="clustered"/>
        <c:varyColors val="0"/>
        <c:ser>
          <c:idx val="0"/>
          <c:order val="0"/>
          <c:tx>
            <c:strRef>
              <c:f>Sheet1!$C$2</c:f>
              <c:strCache>
                <c:ptCount val="1"/>
                <c:pt idx="0">
                  <c:v>Rainfall (in)</c:v>
                </c:pt>
              </c:strCache>
            </c:strRef>
          </c:tx>
          <c:invertIfNegative val="0"/>
          <c:cat>
            <c:numRef>
              <c:f>Sheet1!$B$3:$B$4</c:f>
              <c:numCache>
                <c:formatCode>General</c:formatCode>
                <c:ptCount val="2"/>
                <c:pt idx="0">
                  <c:v>2003.0</c:v>
                </c:pt>
                <c:pt idx="1">
                  <c:v>2007.0</c:v>
                </c:pt>
              </c:numCache>
            </c:numRef>
          </c:cat>
          <c:val>
            <c:numRef>
              <c:f>Sheet1!$C$3:$C$4</c:f>
              <c:numCache>
                <c:formatCode>General</c:formatCode>
                <c:ptCount val="2"/>
                <c:pt idx="0">
                  <c:v>48.0</c:v>
                </c:pt>
                <c:pt idx="1">
                  <c:v>28.5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overlap val="100"/>
        <c:axId val="-2098641064"/>
        <c:axId val="-2099191848"/>
      </c:barChart>
      <c:catAx>
        <c:axId val="-2098659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-2099027944"/>
        <c:crosses val="autoZero"/>
        <c:auto val="1"/>
        <c:lblAlgn val="ctr"/>
        <c:lblOffset val="100"/>
        <c:noMultiLvlLbl val="0"/>
      </c:catAx>
      <c:valAx>
        <c:axId val="-20990279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Generation (MWs)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none"/>
        <c:tickLblPos val="nextTo"/>
        <c:crossAx val="-2098659896"/>
        <c:crosses val="autoZero"/>
        <c:crossBetween val="between"/>
      </c:valAx>
      <c:valAx>
        <c:axId val="-2099191848"/>
        <c:scaling>
          <c:orientation val="minMax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Precipitation</a:t>
                </a:r>
                <a:r>
                  <a:rPr lang="en-US" baseline="0"/>
                  <a:t> (inches)</a:t>
                </a:r>
                <a:endParaRPr 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98641064"/>
        <c:crosses val="max"/>
        <c:crossBetween val="between"/>
      </c:valAx>
      <c:catAx>
        <c:axId val="-209864106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099191848"/>
        <c:crosses val="autoZero"/>
        <c:auto val="1"/>
        <c:lblAlgn val="ctr"/>
        <c:lblOffset val="100"/>
        <c:noMultiLvlLbl val="0"/>
      </c:cat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8132" y="0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7988" y="698500"/>
            <a:ext cx="6207125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0" y="4421823"/>
            <a:ext cx="5618480" cy="418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2029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8132" y="8842029"/>
            <a:ext cx="3043343" cy="465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24" tIns="46662" rIns="93324" bIns="46662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A4A67883-92E7-4000-AEC0-9CEDF892DDA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366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004E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EC-Exterior-building-night-2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0" y="-22860"/>
            <a:ext cx="9144000" cy="5166360"/>
          </a:xfrm>
          <a:prstGeom prst="rect">
            <a:avLst/>
          </a:prstGeom>
        </p:spPr>
      </p:pic>
      <p:sp>
        <p:nvSpPr>
          <p:cNvPr id="16" name="Round Single Corner Rectangle 15"/>
          <p:cNvSpPr/>
          <p:nvPr userDrawn="1"/>
        </p:nvSpPr>
        <p:spPr>
          <a:xfrm flipH="1">
            <a:off x="355597" y="4152900"/>
            <a:ext cx="8788403" cy="990600"/>
          </a:xfrm>
          <a:prstGeom prst="round1Rect">
            <a:avLst>
              <a:gd name="adj" fmla="val 34338"/>
            </a:avLst>
          </a:prstGeom>
          <a:solidFill>
            <a:sysClr val="window" lastClr="FFFFFF"/>
          </a:solidFill>
          <a:ln w="952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grpSp>
        <p:nvGrpSpPr>
          <p:cNvPr id="1028" name="Group 4"/>
          <p:cNvGrpSpPr>
            <a:grpSpLocks noChangeAspect="1"/>
          </p:cNvGrpSpPr>
          <p:nvPr userDrawn="1"/>
        </p:nvGrpSpPr>
        <p:grpSpPr bwMode="auto">
          <a:xfrm>
            <a:off x="7416800" y="4403725"/>
            <a:ext cx="1447800" cy="573088"/>
            <a:chOff x="4672" y="2774"/>
            <a:chExt cx="912" cy="361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4672" y="2774"/>
              <a:ext cx="912" cy="3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9" name="Freeform 5"/>
            <p:cNvSpPr>
              <a:spLocks/>
            </p:cNvSpPr>
            <p:nvPr userDrawn="1"/>
          </p:nvSpPr>
          <p:spPr bwMode="auto">
            <a:xfrm>
              <a:off x="4747" y="3016"/>
              <a:ext cx="120" cy="90"/>
            </a:xfrm>
            <a:custGeom>
              <a:avLst/>
              <a:gdLst/>
              <a:ahLst/>
              <a:cxnLst>
                <a:cxn ang="0">
                  <a:pos x="150" y="57"/>
                </a:cxn>
                <a:cxn ang="0">
                  <a:pos x="150" y="57"/>
                </a:cxn>
                <a:cxn ang="0">
                  <a:pos x="118" y="74"/>
                </a:cxn>
                <a:cxn ang="0">
                  <a:pos x="75" y="22"/>
                </a:cxn>
                <a:cxn ang="0">
                  <a:pos x="0" y="0"/>
                </a:cxn>
                <a:cxn ang="0">
                  <a:pos x="156" y="61"/>
                </a:cxn>
                <a:cxn ang="0">
                  <a:pos x="156" y="56"/>
                </a:cxn>
                <a:cxn ang="0">
                  <a:pos x="150" y="57"/>
                </a:cxn>
              </a:cxnLst>
              <a:rect l="0" t="0" r="r" b="b"/>
              <a:pathLst>
                <a:path w="158" h="117">
                  <a:moveTo>
                    <a:pt x="150" y="57"/>
                  </a:moveTo>
                  <a:lnTo>
                    <a:pt x="150" y="57"/>
                  </a:lnTo>
                  <a:cubicBezTo>
                    <a:pt x="150" y="58"/>
                    <a:pt x="135" y="73"/>
                    <a:pt x="118" y="74"/>
                  </a:cubicBezTo>
                  <a:cubicBezTo>
                    <a:pt x="99" y="75"/>
                    <a:pt x="81" y="64"/>
                    <a:pt x="75" y="22"/>
                  </a:cubicBezTo>
                  <a:lnTo>
                    <a:pt x="0" y="0"/>
                  </a:lnTo>
                  <a:cubicBezTo>
                    <a:pt x="33" y="117"/>
                    <a:pt x="125" y="113"/>
                    <a:pt x="156" y="61"/>
                  </a:cubicBezTo>
                  <a:cubicBezTo>
                    <a:pt x="158" y="58"/>
                    <a:pt x="157" y="56"/>
                    <a:pt x="156" y="56"/>
                  </a:cubicBezTo>
                  <a:cubicBezTo>
                    <a:pt x="154" y="55"/>
                    <a:pt x="152" y="55"/>
                    <a:pt x="150" y="57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0" name="Freeform 6"/>
            <p:cNvSpPr>
              <a:spLocks/>
            </p:cNvSpPr>
            <p:nvPr userDrawn="1"/>
          </p:nvSpPr>
          <p:spPr bwMode="auto">
            <a:xfrm>
              <a:off x="4741" y="2775"/>
              <a:ext cx="123" cy="191"/>
            </a:xfrm>
            <a:custGeom>
              <a:avLst/>
              <a:gdLst/>
              <a:ahLst/>
              <a:cxnLst>
                <a:cxn ang="0">
                  <a:pos x="158" y="61"/>
                </a:cxn>
                <a:cxn ang="0">
                  <a:pos x="158" y="61"/>
                </a:cxn>
                <a:cxn ang="0">
                  <a:pos x="1" y="218"/>
                </a:cxn>
                <a:cxn ang="0">
                  <a:pos x="9" y="236"/>
                </a:cxn>
                <a:cxn ang="0">
                  <a:pos x="40" y="246"/>
                </a:cxn>
                <a:cxn ang="0">
                  <a:pos x="66" y="248"/>
                </a:cxn>
                <a:cxn ang="0">
                  <a:pos x="81" y="234"/>
                </a:cxn>
                <a:cxn ang="0">
                  <a:pos x="153" y="64"/>
                </a:cxn>
                <a:cxn ang="0">
                  <a:pos x="158" y="61"/>
                </a:cxn>
              </a:cxnLst>
              <a:rect l="0" t="0" r="r" b="b"/>
              <a:pathLst>
                <a:path w="161" h="249">
                  <a:moveTo>
                    <a:pt x="158" y="61"/>
                  </a:moveTo>
                  <a:lnTo>
                    <a:pt x="158" y="61"/>
                  </a:lnTo>
                  <a:cubicBezTo>
                    <a:pt x="128" y="0"/>
                    <a:pt x="20" y="60"/>
                    <a:pt x="1" y="218"/>
                  </a:cubicBezTo>
                  <a:cubicBezTo>
                    <a:pt x="0" y="228"/>
                    <a:pt x="5" y="233"/>
                    <a:pt x="9" y="236"/>
                  </a:cubicBezTo>
                  <a:cubicBezTo>
                    <a:pt x="19" y="241"/>
                    <a:pt x="24" y="243"/>
                    <a:pt x="40" y="246"/>
                  </a:cubicBezTo>
                  <a:cubicBezTo>
                    <a:pt x="50" y="248"/>
                    <a:pt x="57" y="249"/>
                    <a:pt x="66" y="248"/>
                  </a:cubicBezTo>
                  <a:cubicBezTo>
                    <a:pt x="73" y="248"/>
                    <a:pt x="80" y="242"/>
                    <a:pt x="81" y="234"/>
                  </a:cubicBezTo>
                  <a:cubicBezTo>
                    <a:pt x="97" y="65"/>
                    <a:pt x="135" y="28"/>
                    <a:pt x="153" y="64"/>
                  </a:cubicBezTo>
                  <a:cubicBezTo>
                    <a:pt x="155" y="68"/>
                    <a:pt x="161" y="66"/>
                    <a:pt x="158" y="61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 userDrawn="1"/>
          </p:nvSpPr>
          <p:spPr bwMode="auto">
            <a:xfrm>
              <a:off x="4824" y="2862"/>
              <a:ext cx="170" cy="15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11" y="9"/>
                </a:cxn>
                <a:cxn ang="0">
                  <a:pos x="3" y="35"/>
                </a:cxn>
                <a:cxn ang="0">
                  <a:pos x="1" y="63"/>
                </a:cxn>
                <a:cxn ang="0">
                  <a:pos x="12" y="72"/>
                </a:cxn>
                <a:cxn ang="0">
                  <a:pos x="162" y="118"/>
                </a:cxn>
                <a:cxn ang="0">
                  <a:pos x="122" y="148"/>
                </a:cxn>
                <a:cxn ang="0">
                  <a:pos x="109" y="162"/>
                </a:cxn>
                <a:cxn ang="0">
                  <a:pos x="114" y="192"/>
                </a:cxn>
                <a:cxn ang="0">
                  <a:pos x="128" y="195"/>
                </a:cxn>
                <a:cxn ang="0">
                  <a:pos x="157" y="169"/>
                </a:cxn>
                <a:cxn ang="0">
                  <a:pos x="31" y="0"/>
                </a:cxn>
              </a:cxnLst>
              <a:rect l="0" t="0" r="r" b="b"/>
              <a:pathLst>
                <a:path w="224" h="198">
                  <a:moveTo>
                    <a:pt x="31" y="0"/>
                  </a:moveTo>
                  <a:lnTo>
                    <a:pt x="31" y="0"/>
                  </a:lnTo>
                  <a:cubicBezTo>
                    <a:pt x="22" y="0"/>
                    <a:pt x="16" y="2"/>
                    <a:pt x="11" y="9"/>
                  </a:cubicBezTo>
                  <a:cubicBezTo>
                    <a:pt x="7" y="16"/>
                    <a:pt x="5" y="24"/>
                    <a:pt x="3" y="35"/>
                  </a:cubicBezTo>
                  <a:cubicBezTo>
                    <a:pt x="1" y="44"/>
                    <a:pt x="0" y="58"/>
                    <a:pt x="1" y="63"/>
                  </a:cubicBezTo>
                  <a:cubicBezTo>
                    <a:pt x="3" y="68"/>
                    <a:pt x="6" y="71"/>
                    <a:pt x="12" y="72"/>
                  </a:cubicBezTo>
                  <a:cubicBezTo>
                    <a:pt x="47" y="74"/>
                    <a:pt x="148" y="88"/>
                    <a:pt x="162" y="118"/>
                  </a:cubicBezTo>
                  <a:cubicBezTo>
                    <a:pt x="171" y="138"/>
                    <a:pt x="143" y="143"/>
                    <a:pt x="122" y="148"/>
                  </a:cubicBezTo>
                  <a:cubicBezTo>
                    <a:pt x="114" y="150"/>
                    <a:pt x="110" y="156"/>
                    <a:pt x="109" y="162"/>
                  </a:cubicBezTo>
                  <a:cubicBezTo>
                    <a:pt x="106" y="178"/>
                    <a:pt x="111" y="187"/>
                    <a:pt x="114" y="192"/>
                  </a:cubicBezTo>
                  <a:cubicBezTo>
                    <a:pt x="117" y="196"/>
                    <a:pt x="122" y="198"/>
                    <a:pt x="128" y="195"/>
                  </a:cubicBezTo>
                  <a:cubicBezTo>
                    <a:pt x="144" y="186"/>
                    <a:pt x="156" y="169"/>
                    <a:pt x="157" y="169"/>
                  </a:cubicBezTo>
                  <a:cubicBezTo>
                    <a:pt x="224" y="74"/>
                    <a:pt x="83" y="1"/>
                    <a:pt x="31" y="0"/>
                  </a:cubicBezTo>
                  <a:close/>
                </a:path>
              </a:pathLst>
            </a:custGeom>
            <a:solidFill>
              <a:srgbClr val="50BD3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 userDrawn="1"/>
          </p:nvSpPr>
          <p:spPr bwMode="auto">
            <a:xfrm>
              <a:off x="4644" y="2876"/>
              <a:ext cx="244" cy="173"/>
            </a:xfrm>
            <a:custGeom>
              <a:avLst/>
              <a:gdLst/>
              <a:ahLst/>
              <a:cxnLst>
                <a:cxn ang="0">
                  <a:pos x="302" y="137"/>
                </a:cxn>
                <a:cxn ang="0">
                  <a:pos x="302" y="137"/>
                </a:cxn>
                <a:cxn ang="0">
                  <a:pos x="100" y="59"/>
                </a:cxn>
                <a:cxn ang="0">
                  <a:pos x="116" y="49"/>
                </a:cxn>
                <a:cxn ang="0">
                  <a:pos x="122" y="29"/>
                </a:cxn>
                <a:cxn ang="0">
                  <a:pos x="127" y="13"/>
                </a:cxn>
                <a:cxn ang="0">
                  <a:pos x="113" y="6"/>
                </a:cxn>
                <a:cxn ang="0">
                  <a:pos x="123" y="178"/>
                </a:cxn>
                <a:cxn ang="0">
                  <a:pos x="287" y="205"/>
                </a:cxn>
                <a:cxn ang="0">
                  <a:pos x="310" y="190"/>
                </a:cxn>
                <a:cxn ang="0">
                  <a:pos x="319" y="151"/>
                </a:cxn>
                <a:cxn ang="0">
                  <a:pos x="302" y="137"/>
                </a:cxn>
              </a:cxnLst>
              <a:rect l="0" t="0" r="r" b="b"/>
              <a:pathLst>
                <a:path w="321" h="224">
                  <a:moveTo>
                    <a:pt x="302" y="137"/>
                  </a:moveTo>
                  <a:lnTo>
                    <a:pt x="302" y="137"/>
                  </a:lnTo>
                  <a:cubicBezTo>
                    <a:pt x="133" y="156"/>
                    <a:pt x="0" y="78"/>
                    <a:pt x="100" y="59"/>
                  </a:cubicBezTo>
                  <a:cubicBezTo>
                    <a:pt x="101" y="59"/>
                    <a:pt x="113" y="56"/>
                    <a:pt x="116" y="49"/>
                  </a:cubicBezTo>
                  <a:cubicBezTo>
                    <a:pt x="118" y="42"/>
                    <a:pt x="119" y="39"/>
                    <a:pt x="122" y="29"/>
                  </a:cubicBezTo>
                  <a:cubicBezTo>
                    <a:pt x="124" y="22"/>
                    <a:pt x="125" y="18"/>
                    <a:pt x="127" y="13"/>
                  </a:cubicBezTo>
                  <a:cubicBezTo>
                    <a:pt x="129" y="5"/>
                    <a:pt x="124" y="0"/>
                    <a:pt x="113" y="6"/>
                  </a:cubicBezTo>
                  <a:cubicBezTo>
                    <a:pt x="22" y="51"/>
                    <a:pt x="48" y="136"/>
                    <a:pt x="123" y="178"/>
                  </a:cubicBezTo>
                  <a:cubicBezTo>
                    <a:pt x="205" y="224"/>
                    <a:pt x="280" y="207"/>
                    <a:pt x="287" y="205"/>
                  </a:cubicBezTo>
                  <a:cubicBezTo>
                    <a:pt x="295" y="203"/>
                    <a:pt x="302" y="201"/>
                    <a:pt x="310" y="190"/>
                  </a:cubicBezTo>
                  <a:cubicBezTo>
                    <a:pt x="314" y="182"/>
                    <a:pt x="321" y="172"/>
                    <a:pt x="319" y="151"/>
                  </a:cubicBezTo>
                  <a:cubicBezTo>
                    <a:pt x="319" y="151"/>
                    <a:pt x="319" y="135"/>
                    <a:pt x="302" y="137"/>
                  </a:cubicBezTo>
                  <a:close/>
                </a:path>
              </a:pathLst>
            </a:custGeom>
            <a:solidFill>
              <a:srgbClr val="53C4D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 noEditPoints="1"/>
            </p:cNvSpPr>
            <p:nvPr userDrawn="1"/>
          </p:nvSpPr>
          <p:spPr bwMode="auto">
            <a:xfrm>
              <a:off x="4998" y="2820"/>
              <a:ext cx="92" cy="119"/>
            </a:xfrm>
            <a:custGeom>
              <a:avLst/>
              <a:gdLst/>
              <a:ahLst/>
              <a:cxnLst>
                <a:cxn ang="0">
                  <a:pos x="23" y="21"/>
                </a:cxn>
                <a:cxn ang="0">
                  <a:pos x="23" y="21"/>
                </a:cxn>
                <a:cxn ang="0">
                  <a:pos x="27" y="21"/>
                </a:cxn>
                <a:cxn ang="0">
                  <a:pos x="97" y="78"/>
                </a:cxn>
                <a:cxn ang="0">
                  <a:pos x="27" y="134"/>
                </a:cxn>
                <a:cxn ang="0">
                  <a:pos x="23" y="134"/>
                </a:cxn>
                <a:cxn ang="0">
                  <a:pos x="23" y="21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32" y="155"/>
                </a:cxn>
                <a:cxn ang="0">
                  <a:pos x="120" y="77"/>
                </a:cxn>
                <a:cxn ang="0">
                  <a:pos x="33" y="0"/>
                </a:cxn>
              </a:cxnLst>
              <a:rect l="0" t="0" r="r" b="b"/>
              <a:pathLst>
                <a:path w="120" h="155">
                  <a:moveTo>
                    <a:pt x="23" y="21"/>
                  </a:moveTo>
                  <a:lnTo>
                    <a:pt x="23" y="21"/>
                  </a:lnTo>
                  <a:lnTo>
                    <a:pt x="27" y="21"/>
                  </a:lnTo>
                  <a:cubicBezTo>
                    <a:pt x="59" y="21"/>
                    <a:pt x="97" y="31"/>
                    <a:pt x="97" y="78"/>
                  </a:cubicBezTo>
                  <a:cubicBezTo>
                    <a:pt x="97" y="124"/>
                    <a:pt x="59" y="134"/>
                    <a:pt x="27" y="134"/>
                  </a:cubicBezTo>
                  <a:lnTo>
                    <a:pt x="23" y="134"/>
                  </a:lnTo>
                  <a:lnTo>
                    <a:pt x="23" y="21"/>
                  </a:lnTo>
                  <a:close/>
                  <a:moveTo>
                    <a:pt x="33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32" y="155"/>
                  </a:lnTo>
                  <a:cubicBezTo>
                    <a:pt x="87" y="155"/>
                    <a:pt x="120" y="125"/>
                    <a:pt x="120" y="77"/>
                  </a:cubicBezTo>
                  <a:cubicBezTo>
                    <a:pt x="120" y="30"/>
                    <a:pt x="86" y="0"/>
                    <a:pt x="33" y="0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 userDrawn="1"/>
          </p:nvSpPr>
          <p:spPr bwMode="auto">
            <a:xfrm>
              <a:off x="5099" y="2820"/>
              <a:ext cx="88" cy="122"/>
            </a:xfrm>
            <a:custGeom>
              <a:avLst/>
              <a:gdLst/>
              <a:ahLst/>
              <a:cxnLst>
                <a:cxn ang="0">
                  <a:pos x="92" y="91"/>
                </a:cxn>
                <a:cxn ang="0">
                  <a:pos x="92" y="91"/>
                </a:cxn>
                <a:cxn ang="0">
                  <a:pos x="58" y="137"/>
                </a:cxn>
                <a:cxn ang="0">
                  <a:pos x="23" y="91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58" y="159"/>
                </a:cxn>
                <a:cxn ang="0">
                  <a:pos x="115" y="98"/>
                </a:cxn>
                <a:cxn ang="0">
                  <a:pos x="115" y="0"/>
                </a:cxn>
                <a:cxn ang="0">
                  <a:pos x="92" y="0"/>
                </a:cxn>
                <a:cxn ang="0">
                  <a:pos x="92" y="91"/>
                </a:cxn>
              </a:cxnLst>
              <a:rect l="0" t="0" r="r" b="b"/>
              <a:pathLst>
                <a:path w="115" h="159">
                  <a:moveTo>
                    <a:pt x="92" y="91"/>
                  </a:moveTo>
                  <a:lnTo>
                    <a:pt x="92" y="91"/>
                  </a:lnTo>
                  <a:cubicBezTo>
                    <a:pt x="92" y="122"/>
                    <a:pt x="81" y="137"/>
                    <a:pt x="58" y="137"/>
                  </a:cubicBezTo>
                  <a:cubicBezTo>
                    <a:pt x="35" y="137"/>
                    <a:pt x="23" y="122"/>
                    <a:pt x="23" y="91"/>
                  </a:cubicBezTo>
                  <a:lnTo>
                    <a:pt x="23" y="0"/>
                  </a:lnTo>
                  <a:lnTo>
                    <a:pt x="0" y="0"/>
                  </a:lnTo>
                  <a:lnTo>
                    <a:pt x="0" y="98"/>
                  </a:lnTo>
                  <a:cubicBezTo>
                    <a:pt x="0" y="134"/>
                    <a:pt x="23" y="159"/>
                    <a:pt x="58" y="159"/>
                  </a:cubicBezTo>
                  <a:cubicBezTo>
                    <a:pt x="92" y="159"/>
                    <a:pt x="115" y="134"/>
                    <a:pt x="115" y="98"/>
                  </a:cubicBezTo>
                  <a:lnTo>
                    <a:pt x="115" y="0"/>
                  </a:lnTo>
                  <a:lnTo>
                    <a:pt x="92" y="0"/>
                  </a:lnTo>
                  <a:lnTo>
                    <a:pt x="92" y="91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 userDrawn="1"/>
          </p:nvSpPr>
          <p:spPr bwMode="auto">
            <a:xfrm>
              <a:off x="5203" y="2820"/>
              <a:ext cx="88" cy="119"/>
            </a:xfrm>
            <a:custGeom>
              <a:avLst/>
              <a:gdLst/>
              <a:ahLst/>
              <a:cxnLst>
                <a:cxn ang="0">
                  <a:pos x="45" y="70"/>
                </a:cxn>
                <a:cxn ang="0">
                  <a:pos x="45" y="70"/>
                </a:cxn>
                <a:cxn ang="0">
                  <a:pos x="115" y="0"/>
                </a:cxn>
                <a:cxn ang="0">
                  <a:pos x="84" y="0"/>
                </a:cxn>
                <a:cxn ang="0">
                  <a:pos x="23" y="63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23" y="155"/>
                </a:cxn>
                <a:cxn ang="0">
                  <a:pos x="23" y="91"/>
                </a:cxn>
                <a:cxn ang="0">
                  <a:pos x="28" y="86"/>
                </a:cxn>
                <a:cxn ang="0">
                  <a:pos x="85" y="155"/>
                </a:cxn>
                <a:cxn ang="0">
                  <a:pos x="116" y="155"/>
                </a:cxn>
                <a:cxn ang="0">
                  <a:pos x="45" y="70"/>
                </a:cxn>
              </a:cxnLst>
              <a:rect l="0" t="0" r="r" b="b"/>
              <a:pathLst>
                <a:path w="116" h="155">
                  <a:moveTo>
                    <a:pt x="45" y="70"/>
                  </a:moveTo>
                  <a:lnTo>
                    <a:pt x="45" y="70"/>
                  </a:lnTo>
                  <a:lnTo>
                    <a:pt x="115" y="0"/>
                  </a:lnTo>
                  <a:lnTo>
                    <a:pt x="84" y="0"/>
                  </a:lnTo>
                  <a:lnTo>
                    <a:pt x="23" y="63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23" y="155"/>
                  </a:lnTo>
                  <a:lnTo>
                    <a:pt x="23" y="91"/>
                  </a:lnTo>
                  <a:lnTo>
                    <a:pt x="28" y="86"/>
                  </a:lnTo>
                  <a:lnTo>
                    <a:pt x="85" y="155"/>
                  </a:lnTo>
                  <a:lnTo>
                    <a:pt x="116" y="155"/>
                  </a:lnTo>
                  <a:lnTo>
                    <a:pt x="45" y="7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 userDrawn="1"/>
          </p:nvSpPr>
          <p:spPr bwMode="auto">
            <a:xfrm>
              <a:off x="5297" y="2820"/>
              <a:ext cx="66" cy="119"/>
            </a:xfrm>
            <a:custGeom>
              <a:avLst/>
              <a:gdLst/>
              <a:ahLst/>
              <a:cxnLst>
                <a:cxn ang="0">
                  <a:pos x="86" y="134"/>
                </a:cxn>
                <a:cxn ang="0">
                  <a:pos x="86" y="134"/>
                </a:cxn>
                <a:cxn ang="0">
                  <a:pos x="23" y="134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59"/>
                </a:cxn>
                <a:cxn ang="0">
                  <a:pos x="23" y="59"/>
                </a:cxn>
                <a:cxn ang="0">
                  <a:pos x="23" y="21"/>
                </a:cxn>
                <a:cxn ang="0">
                  <a:pos x="86" y="21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86" y="155"/>
                </a:cxn>
                <a:cxn ang="0">
                  <a:pos x="86" y="134"/>
                </a:cxn>
              </a:cxnLst>
              <a:rect l="0" t="0" r="r" b="b"/>
              <a:pathLst>
                <a:path w="86" h="155">
                  <a:moveTo>
                    <a:pt x="86" y="134"/>
                  </a:moveTo>
                  <a:lnTo>
                    <a:pt x="86" y="134"/>
                  </a:lnTo>
                  <a:lnTo>
                    <a:pt x="23" y="134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59"/>
                  </a:lnTo>
                  <a:lnTo>
                    <a:pt x="23" y="59"/>
                  </a:lnTo>
                  <a:lnTo>
                    <a:pt x="23" y="21"/>
                  </a:lnTo>
                  <a:lnTo>
                    <a:pt x="86" y="21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86" y="155"/>
                  </a:lnTo>
                  <a:lnTo>
                    <a:pt x="86" y="134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 userDrawn="1"/>
          </p:nvSpPr>
          <p:spPr bwMode="auto">
            <a:xfrm>
              <a:off x="4998" y="2972"/>
              <a:ext cx="65" cy="120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5" y="156"/>
                </a:cxn>
                <a:cxn ang="0">
                  <a:pos x="85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3" y="81"/>
                </a:cxn>
                <a:cxn ang="0">
                  <a:pos x="83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5" y="22"/>
                </a:cxn>
                <a:cxn ang="0">
                  <a:pos x="85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5" h="156">
                  <a:moveTo>
                    <a:pt x="0" y="156"/>
                  </a:moveTo>
                  <a:lnTo>
                    <a:pt x="0" y="156"/>
                  </a:lnTo>
                  <a:lnTo>
                    <a:pt x="85" y="156"/>
                  </a:lnTo>
                  <a:lnTo>
                    <a:pt x="85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3" y="81"/>
                  </a:lnTo>
                  <a:lnTo>
                    <a:pt x="83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5" y="22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 userDrawn="1"/>
          </p:nvSpPr>
          <p:spPr bwMode="auto">
            <a:xfrm>
              <a:off x="5196" y="2972"/>
              <a:ext cx="65" cy="120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6" y="156"/>
                </a:cxn>
                <a:cxn ang="0">
                  <a:pos x="86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6" y="22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6" h="156">
                  <a:moveTo>
                    <a:pt x="0" y="156"/>
                  </a:moveTo>
                  <a:lnTo>
                    <a:pt x="0" y="156"/>
                  </a:lnTo>
                  <a:lnTo>
                    <a:pt x="86" y="156"/>
                  </a:lnTo>
                  <a:lnTo>
                    <a:pt x="86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6" y="22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 userDrawn="1"/>
          </p:nvSpPr>
          <p:spPr bwMode="auto">
            <a:xfrm>
              <a:off x="5196" y="2972"/>
              <a:ext cx="65" cy="120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6" y="156"/>
                </a:cxn>
                <a:cxn ang="0">
                  <a:pos x="86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6" y="22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6" h="156">
                  <a:moveTo>
                    <a:pt x="0" y="156"/>
                  </a:moveTo>
                  <a:lnTo>
                    <a:pt x="0" y="156"/>
                  </a:lnTo>
                  <a:lnTo>
                    <a:pt x="86" y="156"/>
                  </a:lnTo>
                  <a:lnTo>
                    <a:pt x="86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6" y="22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 userDrawn="1"/>
          </p:nvSpPr>
          <p:spPr bwMode="auto">
            <a:xfrm>
              <a:off x="5077" y="2972"/>
              <a:ext cx="104" cy="120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114" y="0"/>
                </a:cxn>
                <a:cxn ang="0">
                  <a:pos x="114" y="109"/>
                </a:cxn>
                <a:cxn ang="0">
                  <a:pos x="114" y="109"/>
                </a:cxn>
                <a:cxn ang="0">
                  <a:pos x="15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1" y="156"/>
                </a:cxn>
                <a:cxn ang="0">
                  <a:pos x="23" y="156"/>
                </a:cxn>
                <a:cxn ang="0">
                  <a:pos x="23" y="46"/>
                </a:cxn>
                <a:cxn ang="0">
                  <a:pos x="123" y="156"/>
                </a:cxn>
                <a:cxn ang="0">
                  <a:pos x="137" y="156"/>
                </a:cxn>
                <a:cxn ang="0">
                  <a:pos x="137" y="0"/>
                </a:cxn>
                <a:cxn ang="0">
                  <a:pos x="114" y="0"/>
                </a:cxn>
              </a:cxnLst>
              <a:rect l="0" t="0" r="r" b="b"/>
              <a:pathLst>
                <a:path w="137" h="156">
                  <a:moveTo>
                    <a:pt x="114" y="0"/>
                  </a:moveTo>
                  <a:lnTo>
                    <a:pt x="114" y="0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5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1" y="156"/>
                  </a:lnTo>
                  <a:lnTo>
                    <a:pt x="23" y="156"/>
                  </a:lnTo>
                  <a:lnTo>
                    <a:pt x="23" y="46"/>
                  </a:lnTo>
                  <a:lnTo>
                    <a:pt x="123" y="156"/>
                  </a:lnTo>
                  <a:lnTo>
                    <a:pt x="137" y="156"/>
                  </a:lnTo>
                  <a:lnTo>
                    <a:pt x="13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 noEditPoints="1"/>
            </p:cNvSpPr>
            <p:nvPr userDrawn="1"/>
          </p:nvSpPr>
          <p:spPr bwMode="auto">
            <a:xfrm>
              <a:off x="5277" y="2972"/>
              <a:ext cx="76" cy="120"/>
            </a:xfrm>
            <a:custGeom>
              <a:avLst/>
              <a:gdLst/>
              <a:ahLst/>
              <a:cxnLst>
                <a:cxn ang="0">
                  <a:pos x="65" y="46"/>
                </a:cxn>
                <a:cxn ang="0">
                  <a:pos x="65" y="46"/>
                </a:cxn>
                <a:cxn ang="0">
                  <a:pos x="27" y="72"/>
                </a:cxn>
                <a:cxn ang="0">
                  <a:pos x="23" y="72"/>
                </a:cxn>
                <a:cxn ang="0">
                  <a:pos x="23" y="21"/>
                </a:cxn>
                <a:cxn ang="0">
                  <a:pos x="26" y="21"/>
                </a:cxn>
                <a:cxn ang="0">
                  <a:pos x="65" y="46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66" y="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23" y="156"/>
                </a:cxn>
                <a:cxn ang="0">
                  <a:pos x="23" y="92"/>
                </a:cxn>
                <a:cxn ang="0">
                  <a:pos x="28" y="92"/>
                </a:cxn>
                <a:cxn ang="0">
                  <a:pos x="72" y="156"/>
                </a:cxn>
                <a:cxn ang="0">
                  <a:pos x="100" y="156"/>
                </a:cxn>
                <a:cxn ang="0">
                  <a:pos x="52" y="90"/>
                </a:cxn>
                <a:cxn ang="0">
                  <a:pos x="87" y="46"/>
                </a:cxn>
              </a:cxnLst>
              <a:rect l="0" t="0" r="r" b="b"/>
              <a:pathLst>
                <a:path w="100" h="156">
                  <a:moveTo>
                    <a:pt x="65" y="46"/>
                  </a:moveTo>
                  <a:lnTo>
                    <a:pt x="65" y="46"/>
                  </a:lnTo>
                  <a:cubicBezTo>
                    <a:pt x="65" y="64"/>
                    <a:pt x="53" y="72"/>
                    <a:pt x="27" y="72"/>
                  </a:cubicBezTo>
                  <a:lnTo>
                    <a:pt x="23" y="72"/>
                  </a:lnTo>
                  <a:lnTo>
                    <a:pt x="23" y="21"/>
                  </a:lnTo>
                  <a:lnTo>
                    <a:pt x="26" y="21"/>
                  </a:lnTo>
                  <a:cubicBezTo>
                    <a:pt x="53" y="21"/>
                    <a:pt x="65" y="29"/>
                    <a:pt x="65" y="46"/>
                  </a:cubicBezTo>
                  <a:close/>
                  <a:moveTo>
                    <a:pt x="87" y="46"/>
                  </a:moveTo>
                  <a:lnTo>
                    <a:pt x="87" y="46"/>
                  </a:lnTo>
                  <a:cubicBezTo>
                    <a:pt x="87" y="30"/>
                    <a:pt x="79" y="15"/>
                    <a:pt x="66" y="8"/>
                  </a:cubicBezTo>
                  <a:cubicBezTo>
                    <a:pt x="53" y="0"/>
                    <a:pt x="37" y="0"/>
                    <a:pt x="25" y="0"/>
                  </a:cubicBezTo>
                  <a:lnTo>
                    <a:pt x="0" y="0"/>
                  </a:lnTo>
                  <a:lnTo>
                    <a:pt x="0" y="156"/>
                  </a:lnTo>
                  <a:lnTo>
                    <a:pt x="23" y="156"/>
                  </a:lnTo>
                  <a:lnTo>
                    <a:pt x="23" y="92"/>
                  </a:lnTo>
                  <a:lnTo>
                    <a:pt x="28" y="92"/>
                  </a:lnTo>
                  <a:lnTo>
                    <a:pt x="72" y="156"/>
                  </a:lnTo>
                  <a:lnTo>
                    <a:pt x="100" y="156"/>
                  </a:lnTo>
                  <a:lnTo>
                    <a:pt x="52" y="90"/>
                  </a:lnTo>
                  <a:cubicBezTo>
                    <a:pt x="73" y="86"/>
                    <a:pt x="87" y="68"/>
                    <a:pt x="87" y="46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 userDrawn="1"/>
          </p:nvSpPr>
          <p:spPr bwMode="auto">
            <a:xfrm>
              <a:off x="5352" y="2970"/>
              <a:ext cx="116" cy="125"/>
            </a:xfrm>
            <a:custGeom>
              <a:avLst/>
              <a:gdLst/>
              <a:ahLst/>
              <a:cxnLst>
                <a:cxn ang="0">
                  <a:pos x="88" y="100"/>
                </a:cxn>
                <a:cxn ang="0">
                  <a:pos x="88" y="100"/>
                </a:cxn>
                <a:cxn ang="0">
                  <a:pos x="127" y="100"/>
                </a:cxn>
                <a:cxn ang="0">
                  <a:pos x="80" y="141"/>
                </a:cxn>
                <a:cxn ang="0">
                  <a:pos x="23" y="81"/>
                </a:cxn>
                <a:cxn ang="0">
                  <a:pos x="81" y="21"/>
                </a:cxn>
                <a:cxn ang="0">
                  <a:pos x="127" y="45"/>
                </a:cxn>
                <a:cxn ang="0">
                  <a:pos x="129" y="47"/>
                </a:cxn>
                <a:cxn ang="0">
                  <a:pos x="145" y="32"/>
                </a:cxn>
                <a:cxn ang="0">
                  <a:pos x="144" y="30"/>
                </a:cxn>
                <a:cxn ang="0">
                  <a:pos x="81" y="0"/>
                </a:cxn>
                <a:cxn ang="0">
                  <a:pos x="0" y="82"/>
                </a:cxn>
                <a:cxn ang="0">
                  <a:pos x="79" y="162"/>
                </a:cxn>
                <a:cxn ang="0">
                  <a:pos x="152" y="87"/>
                </a:cxn>
                <a:cxn ang="0">
                  <a:pos x="152" y="79"/>
                </a:cxn>
                <a:cxn ang="0">
                  <a:pos x="88" y="79"/>
                </a:cxn>
                <a:cxn ang="0">
                  <a:pos x="88" y="100"/>
                </a:cxn>
              </a:cxnLst>
              <a:rect l="0" t="0" r="r" b="b"/>
              <a:pathLst>
                <a:path w="152" h="162">
                  <a:moveTo>
                    <a:pt x="88" y="100"/>
                  </a:moveTo>
                  <a:lnTo>
                    <a:pt x="88" y="100"/>
                  </a:lnTo>
                  <a:lnTo>
                    <a:pt x="127" y="100"/>
                  </a:lnTo>
                  <a:cubicBezTo>
                    <a:pt x="125" y="123"/>
                    <a:pt x="101" y="141"/>
                    <a:pt x="80" y="141"/>
                  </a:cubicBezTo>
                  <a:cubicBezTo>
                    <a:pt x="49" y="141"/>
                    <a:pt x="23" y="113"/>
                    <a:pt x="23" y="81"/>
                  </a:cubicBezTo>
                  <a:cubicBezTo>
                    <a:pt x="23" y="48"/>
                    <a:pt x="49" y="21"/>
                    <a:pt x="81" y="21"/>
                  </a:cubicBezTo>
                  <a:cubicBezTo>
                    <a:pt x="99" y="21"/>
                    <a:pt x="117" y="31"/>
                    <a:pt x="127" y="45"/>
                  </a:cubicBezTo>
                  <a:lnTo>
                    <a:pt x="129" y="47"/>
                  </a:lnTo>
                  <a:lnTo>
                    <a:pt x="145" y="32"/>
                  </a:lnTo>
                  <a:lnTo>
                    <a:pt x="144" y="30"/>
                  </a:lnTo>
                  <a:cubicBezTo>
                    <a:pt x="129" y="11"/>
                    <a:pt x="105" y="0"/>
                    <a:pt x="81" y="0"/>
                  </a:cubicBezTo>
                  <a:cubicBezTo>
                    <a:pt x="36" y="0"/>
                    <a:pt x="0" y="37"/>
                    <a:pt x="0" y="82"/>
                  </a:cubicBezTo>
                  <a:cubicBezTo>
                    <a:pt x="0" y="125"/>
                    <a:pt x="36" y="162"/>
                    <a:pt x="79" y="162"/>
                  </a:cubicBezTo>
                  <a:cubicBezTo>
                    <a:pt x="121" y="162"/>
                    <a:pt x="152" y="130"/>
                    <a:pt x="152" y="87"/>
                  </a:cubicBezTo>
                  <a:lnTo>
                    <a:pt x="152" y="79"/>
                  </a:lnTo>
                  <a:lnTo>
                    <a:pt x="88" y="79"/>
                  </a:lnTo>
                  <a:lnTo>
                    <a:pt x="88" y="10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 userDrawn="1"/>
          </p:nvSpPr>
          <p:spPr bwMode="auto">
            <a:xfrm>
              <a:off x="5466" y="2972"/>
              <a:ext cx="95" cy="120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98" y="0"/>
                </a:cxn>
                <a:cxn ang="0">
                  <a:pos x="62" y="63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51" y="89"/>
                </a:cxn>
                <a:cxn ang="0">
                  <a:pos x="51" y="156"/>
                </a:cxn>
                <a:cxn ang="0">
                  <a:pos x="74" y="156"/>
                </a:cxn>
                <a:cxn ang="0">
                  <a:pos x="74" y="89"/>
                </a:cxn>
                <a:cxn ang="0">
                  <a:pos x="125" y="0"/>
                </a:cxn>
                <a:cxn ang="0">
                  <a:pos x="98" y="0"/>
                </a:cxn>
              </a:cxnLst>
              <a:rect l="0" t="0" r="r" b="b"/>
              <a:pathLst>
                <a:path w="125" h="156">
                  <a:moveTo>
                    <a:pt x="98" y="0"/>
                  </a:moveTo>
                  <a:lnTo>
                    <a:pt x="98" y="0"/>
                  </a:lnTo>
                  <a:lnTo>
                    <a:pt x="62" y="63"/>
                  </a:lnTo>
                  <a:lnTo>
                    <a:pt x="26" y="0"/>
                  </a:lnTo>
                  <a:lnTo>
                    <a:pt x="0" y="0"/>
                  </a:lnTo>
                  <a:lnTo>
                    <a:pt x="51" y="89"/>
                  </a:lnTo>
                  <a:lnTo>
                    <a:pt x="51" y="156"/>
                  </a:lnTo>
                  <a:lnTo>
                    <a:pt x="74" y="156"/>
                  </a:lnTo>
                  <a:lnTo>
                    <a:pt x="74" y="89"/>
                  </a:lnTo>
                  <a:lnTo>
                    <a:pt x="125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 noEditPoints="1"/>
            </p:cNvSpPr>
            <p:nvPr userDrawn="1"/>
          </p:nvSpPr>
          <p:spPr bwMode="auto">
            <a:xfrm>
              <a:off x="5547" y="3057"/>
              <a:ext cx="36" cy="36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18" y="14"/>
                </a:cxn>
                <a:cxn ang="0">
                  <a:pos x="18" y="21"/>
                </a:cxn>
                <a:cxn ang="0">
                  <a:pos x="22" y="21"/>
                </a:cxn>
                <a:cxn ang="0">
                  <a:pos x="31" y="18"/>
                </a:cxn>
                <a:cxn ang="0">
                  <a:pos x="25" y="14"/>
                </a:cxn>
                <a:cxn ang="0">
                  <a:pos x="18" y="14"/>
                </a:cxn>
                <a:cxn ang="0">
                  <a:pos x="34" y="37"/>
                </a:cxn>
                <a:cxn ang="0">
                  <a:pos x="34" y="37"/>
                </a:cxn>
                <a:cxn ang="0">
                  <a:pos x="30" y="37"/>
                </a:cxn>
                <a:cxn ang="0">
                  <a:pos x="23" y="25"/>
                </a:cxn>
                <a:cxn ang="0">
                  <a:pos x="18" y="25"/>
                </a:cxn>
                <a:cxn ang="0">
                  <a:pos x="18" y="37"/>
                </a:cxn>
                <a:cxn ang="0">
                  <a:pos x="14" y="37"/>
                </a:cxn>
                <a:cxn ang="0">
                  <a:pos x="14" y="10"/>
                </a:cxn>
                <a:cxn ang="0">
                  <a:pos x="25" y="10"/>
                </a:cxn>
                <a:cxn ang="0">
                  <a:pos x="35" y="17"/>
                </a:cxn>
                <a:cxn ang="0">
                  <a:pos x="27" y="25"/>
                </a:cxn>
                <a:cxn ang="0">
                  <a:pos x="34" y="37"/>
                </a:cxn>
                <a:cxn ang="0">
                  <a:pos x="3" y="23"/>
                </a:cxn>
                <a:cxn ang="0">
                  <a:pos x="3" y="23"/>
                </a:cxn>
                <a:cxn ang="0">
                  <a:pos x="23" y="43"/>
                </a:cxn>
                <a:cxn ang="0">
                  <a:pos x="43" y="23"/>
                </a:cxn>
                <a:cxn ang="0">
                  <a:pos x="23" y="4"/>
                </a:cxn>
                <a:cxn ang="0">
                  <a:pos x="3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23" y="0"/>
                </a:cxn>
                <a:cxn ang="0">
                  <a:pos x="47" y="23"/>
                </a:cxn>
                <a:cxn ang="0">
                  <a:pos x="23" y="47"/>
                </a:cxn>
                <a:cxn ang="0">
                  <a:pos x="0" y="23"/>
                </a:cxn>
              </a:cxnLst>
              <a:rect l="0" t="0" r="r" b="b"/>
              <a:pathLst>
                <a:path w="47" h="47">
                  <a:moveTo>
                    <a:pt x="18" y="14"/>
                  </a:moveTo>
                  <a:lnTo>
                    <a:pt x="18" y="14"/>
                  </a:lnTo>
                  <a:lnTo>
                    <a:pt x="18" y="21"/>
                  </a:lnTo>
                  <a:lnTo>
                    <a:pt x="22" y="21"/>
                  </a:lnTo>
                  <a:cubicBezTo>
                    <a:pt x="26" y="21"/>
                    <a:pt x="31" y="21"/>
                    <a:pt x="31" y="18"/>
                  </a:cubicBezTo>
                  <a:cubicBezTo>
                    <a:pt x="31" y="14"/>
                    <a:pt x="28" y="14"/>
                    <a:pt x="25" y="14"/>
                  </a:cubicBezTo>
                  <a:lnTo>
                    <a:pt x="18" y="14"/>
                  </a:ln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0" y="37"/>
                  </a:lnTo>
                  <a:lnTo>
                    <a:pt x="23" y="25"/>
                  </a:lnTo>
                  <a:lnTo>
                    <a:pt x="18" y="2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4" y="10"/>
                  </a:lnTo>
                  <a:lnTo>
                    <a:pt x="25" y="10"/>
                  </a:lnTo>
                  <a:cubicBezTo>
                    <a:pt x="30" y="10"/>
                    <a:pt x="35" y="12"/>
                    <a:pt x="35" y="17"/>
                  </a:cubicBezTo>
                  <a:cubicBezTo>
                    <a:pt x="35" y="23"/>
                    <a:pt x="31" y="25"/>
                    <a:pt x="27" y="25"/>
                  </a:cubicBezTo>
                  <a:lnTo>
                    <a:pt x="34" y="37"/>
                  </a:lnTo>
                  <a:close/>
                  <a:moveTo>
                    <a:pt x="3" y="23"/>
                  </a:moveTo>
                  <a:lnTo>
                    <a:pt x="3" y="23"/>
                  </a:lnTo>
                  <a:cubicBezTo>
                    <a:pt x="3" y="35"/>
                    <a:pt x="12" y="43"/>
                    <a:pt x="23" y="43"/>
                  </a:cubicBezTo>
                  <a:cubicBezTo>
                    <a:pt x="34" y="43"/>
                    <a:pt x="43" y="35"/>
                    <a:pt x="43" y="23"/>
                  </a:cubicBezTo>
                  <a:cubicBezTo>
                    <a:pt x="43" y="12"/>
                    <a:pt x="34" y="4"/>
                    <a:pt x="23" y="4"/>
                  </a:cubicBezTo>
                  <a:cubicBezTo>
                    <a:pt x="12" y="4"/>
                    <a:pt x="3" y="12"/>
                    <a:pt x="3" y="23"/>
                  </a:cubicBezTo>
                  <a:close/>
                  <a:moveTo>
                    <a:pt x="0" y="23"/>
                  </a:moveTo>
                  <a:lnTo>
                    <a:pt x="0" y="23"/>
                  </a:lnTo>
                  <a:cubicBezTo>
                    <a:pt x="0" y="10"/>
                    <a:pt x="10" y="0"/>
                    <a:pt x="23" y="0"/>
                  </a:cubicBezTo>
                  <a:cubicBezTo>
                    <a:pt x="37" y="0"/>
                    <a:pt x="47" y="10"/>
                    <a:pt x="47" y="23"/>
                  </a:cubicBezTo>
                  <a:cubicBezTo>
                    <a:pt x="47" y="37"/>
                    <a:pt x="37" y="47"/>
                    <a:pt x="23" y="47"/>
                  </a:cubicBezTo>
                  <a:cubicBezTo>
                    <a:pt x="10" y="47"/>
                    <a:pt x="0" y="37"/>
                    <a:pt x="0" y="23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867" y="829750"/>
            <a:ext cx="8325783" cy="36576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2CBD5BD5-9CB9-45BC-B306-607259E0808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44465"/>
            <a:ext cx="7772400" cy="1021556"/>
          </a:xfrm>
        </p:spPr>
        <p:txBody>
          <a:bodyPr anchor="t"/>
          <a:lstStyle>
            <a:lvl1pPr algn="l">
              <a:defRPr sz="3200" b="0" cap="none" baseline="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14550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56E9D-BF22-4568-9A17-C55B6E95C8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8500" y="823503"/>
            <a:ext cx="4114800" cy="373737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8175" y="823503"/>
            <a:ext cx="4114800" cy="3737372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75A430-CC70-4968-86CB-A4C03B04B0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bg>
      <p:bgPr>
        <a:gradFill rotWithShape="1">
          <a:gsLst>
            <a:gs pos="0">
              <a:srgbClr val="256B94"/>
            </a:gs>
            <a:gs pos="100000">
              <a:srgbClr val="004E74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40455516-1791-48F0-B07B-241563269F5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>
          <a:xfrm>
            <a:off x="357728" y="4786191"/>
            <a:ext cx="2115047" cy="357188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4786191"/>
            <a:ext cx="2895600" cy="35718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225609" y="2039112"/>
            <a:ext cx="2692781" cy="1065276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4E7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 Single Corner Rectangle 7"/>
          <p:cNvSpPr/>
          <p:nvPr/>
        </p:nvSpPr>
        <p:spPr>
          <a:xfrm flipH="1">
            <a:off x="228600" y="666750"/>
            <a:ext cx="8915398" cy="4476750"/>
          </a:xfrm>
          <a:prstGeom prst="round1Rect">
            <a:avLst>
              <a:gd name="adj" fmla="val 1391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30036" y="133336"/>
            <a:ext cx="7546656" cy="472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7242" y="853500"/>
            <a:ext cx="8266408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7512" y="4789510"/>
            <a:ext cx="2115047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789510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latin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33584" y="4789510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/>
            </a:lvl1pPr>
          </a:lstStyle>
          <a:p>
            <a:fld id="{40455516-1791-48F0-B07B-241563269F5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Duke-Energy-Logo-Wht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94897" y="145762"/>
            <a:ext cx="1024128" cy="43891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hf hdr="0" ftr="0" dt="0"/>
  <p:txStyles>
    <p:titleStyle>
      <a:lvl1pPr algn="r" rtl="0" fontAlgn="base">
        <a:lnSpc>
          <a:spcPct val="85000"/>
        </a:lnSpc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2pPr>
      <a:lvl3pPr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3pPr>
      <a:lvl4pPr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4pPr>
      <a:lvl5pPr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5pPr>
      <a:lvl6pPr marL="457200"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6pPr>
      <a:lvl7pPr marL="914400"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7pPr>
      <a:lvl8pPr marL="1371600"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8pPr>
      <a:lvl9pPr marL="1828800" algn="l" rtl="0" fontAlgn="base">
        <a:lnSpc>
          <a:spcPct val="85000"/>
        </a:lnSpc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 Narrow" pitchFamily="34" charset="0"/>
        </a:defRPr>
      </a:lvl9pPr>
    </p:titleStyle>
    <p:bodyStyle>
      <a:lvl1pPr marL="227013" indent="-227013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004E74"/>
        </a:buClr>
        <a:buFont typeface="Wingdings" pitchFamily="2" charset="2"/>
        <a:buChar char="§"/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230188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004E74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</a:defRPr>
      </a:lvl2pPr>
      <a:lvl3pPr marL="914400" indent="-228600" algn="l" rtl="0" fontAlgn="base">
        <a:lnSpc>
          <a:spcPct val="90000"/>
        </a:lnSpc>
        <a:spcBef>
          <a:spcPct val="25000"/>
        </a:spcBef>
        <a:spcAft>
          <a:spcPct val="0"/>
        </a:spcAft>
        <a:buClr>
          <a:srgbClr val="004E74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6002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lnSpc>
          <a:spcPct val="85000"/>
        </a:lnSpc>
        <a:spcBef>
          <a:spcPct val="25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825690" y="4366721"/>
            <a:ext cx="64690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algn="l">
              <a:defRPr sz="2000" b="1">
                <a:solidFill>
                  <a:srgbClr val="004E74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kern="0" dirty="0" smtClean="0">
                <a:ea typeface="+mj-ea"/>
              </a:rPr>
              <a:t>AMS Capitol Hill Briefing on Seasonal Forecasting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4E74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825690" y="4700423"/>
            <a:ext cx="6489114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 marL="0" indent="0" algn="l">
              <a:buFont typeface="Wingdings" pitchFamily="2" charset="2"/>
              <a:buNone/>
              <a:defRPr sz="1600">
                <a:solidFill>
                  <a:srgbClr val="32B1CE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32B1CE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Nick Keener, Director of Meteorology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32B1CE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Renewables and </a:t>
            </a:r>
            <a:br>
              <a:rPr lang="en-US" dirty="0" smtClean="0"/>
            </a:br>
            <a:r>
              <a:rPr lang="en-US" dirty="0" smtClean="0"/>
              <a:t>Seasonal Weather Trends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00151"/>
            <a:ext cx="5105400" cy="97155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b="1" dirty="0" smtClean="0"/>
              <a:t>Seasonal weather trends will become increasingly important as  Renewable Energy expands.</a:t>
            </a:r>
          </a:p>
          <a:p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200151"/>
            <a:ext cx="3505200" cy="3394472"/>
          </a:xfrm>
        </p:spPr>
        <p:txBody>
          <a:bodyPr>
            <a:normAutofit fontScale="92500" lnSpcReduction="20000"/>
          </a:bodyPr>
          <a:lstStyle/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Regional </a:t>
            </a:r>
            <a:r>
              <a:rPr lang="en-US" sz="2400" dirty="0"/>
              <a:t>long term cloudy/stormy patterns will impact solar generation.</a:t>
            </a:r>
          </a:p>
          <a:p>
            <a:endParaRPr lang="en-US" sz="2400" dirty="0" smtClean="0"/>
          </a:p>
          <a:p>
            <a:r>
              <a:rPr lang="en-US" sz="2400" dirty="0" smtClean="0"/>
              <a:t>Large </a:t>
            </a:r>
            <a:r>
              <a:rPr lang="en-US" sz="2400" dirty="0"/>
              <a:t>scale ridge patterns may impact wind generation</a:t>
            </a:r>
          </a:p>
          <a:p>
            <a:endParaRPr lang="en-US" sz="2400" dirty="0" smtClean="0"/>
          </a:p>
          <a:p>
            <a:r>
              <a:rPr lang="en-US" sz="2400" dirty="0" smtClean="0"/>
              <a:t>Close correlation with hydro-power and droughts</a:t>
            </a:r>
            <a:endParaRPr lang="en-US" sz="2400" dirty="0"/>
          </a:p>
        </p:txBody>
      </p:sp>
      <p:pic>
        <p:nvPicPr>
          <p:cNvPr id="2050" name="Picture 2" descr="http://www.rmi.org/Content/Images/KnowledgeCenter/RFGraph/US_installed_wind_solar_power_capaciti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4" y="2228850"/>
            <a:ext cx="5095875" cy="248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22646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 Energy Seasonal Impacts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222" y="1485901"/>
            <a:ext cx="7770813" cy="307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7221" y="1028700"/>
            <a:ext cx="457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Bloomberg</a:t>
            </a:r>
            <a:r>
              <a:rPr lang="en-US" dirty="0" smtClean="0"/>
              <a:t> </a:t>
            </a:r>
            <a:r>
              <a:rPr lang="en-US" sz="2400" dirty="0" smtClean="0"/>
              <a:t>Magazine 9/1/2015</a:t>
            </a:r>
            <a:r>
              <a:rPr lang="en-US" dirty="0" smtClean="0"/>
              <a:t>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96319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Seasonal Hurricane Variation</a:t>
            </a:r>
            <a:endParaRPr lang="en-US" dirty="0"/>
          </a:p>
        </p:txBody>
      </p:sp>
      <p:pic>
        <p:nvPicPr>
          <p:cNvPr id="4" name="Picture 6" descr="Graph of AMO and tropical cyclone count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54" y="1714500"/>
            <a:ext cx="851278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0838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Winter Storms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 descr="http://localtvwghp.files.wordpress.com/2014/03/map.gif?w=6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800350"/>
            <a:ext cx="4381500" cy="2116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4.ncsu.edu/~nwsfo/storage/cases/20140307/accum.freezing.20140307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8"/>
          <a:stretch/>
        </p:blipFill>
        <p:spPr bwMode="auto">
          <a:xfrm>
            <a:off x="461473" y="1088521"/>
            <a:ext cx="5076825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crh.noaa.gov/Image/lmk/canned_pages/Ice%20Storm%20Lexington%202003/Ice%20Storm%20Dama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143000"/>
            <a:ext cx="27432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srh.noaa.gov/rtimages/meg/IceDamageIndex/icestorm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1" y="2857500"/>
            <a:ext cx="3889375" cy="2084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9481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Plant Maintenance Planning </a:t>
            </a:r>
            <a:br>
              <a:rPr lang="en-US" dirty="0" smtClean="0"/>
            </a:br>
            <a:r>
              <a:rPr lang="en-US" dirty="0" smtClean="0"/>
              <a:t>Extreme Cold</a:t>
            </a:r>
            <a:endParaRPr lang="en-US" dirty="0"/>
          </a:p>
        </p:txBody>
      </p:sp>
      <p:pic>
        <p:nvPicPr>
          <p:cNvPr id="4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66800" y="1255699"/>
            <a:ext cx="6718300" cy="3338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89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Plant Maintenance Planning </a:t>
            </a:r>
            <a:br>
              <a:rPr lang="en-US" dirty="0" smtClean="0"/>
            </a:br>
            <a:r>
              <a:rPr lang="en-US" dirty="0" smtClean="0"/>
              <a:t>Extreme Heat</a:t>
            </a:r>
            <a:endParaRPr lang="en-US" dirty="0"/>
          </a:p>
        </p:txBody>
      </p:sp>
      <p:pic>
        <p:nvPicPr>
          <p:cNvPr id="2050" name="Picture 2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371600"/>
            <a:ext cx="5953125" cy="3150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41293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 Single Corner Rectangle 5"/>
          <p:cNvSpPr/>
          <p:nvPr/>
        </p:nvSpPr>
        <p:spPr>
          <a:xfrm flipH="1">
            <a:off x="228600" y="666750"/>
            <a:ext cx="8915398" cy="4476750"/>
          </a:xfrm>
          <a:prstGeom prst="round1Rect">
            <a:avLst>
              <a:gd name="adj" fmla="val 13913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56E9D-BF22-4568-9A17-C55B6E95C8DE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16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2052" name="Group 4"/>
          <p:cNvGrpSpPr>
            <a:grpSpLocks noChangeAspect="1"/>
          </p:cNvGrpSpPr>
          <p:nvPr/>
        </p:nvGrpSpPr>
        <p:grpSpPr bwMode="auto">
          <a:xfrm>
            <a:off x="3340100" y="2038350"/>
            <a:ext cx="2697163" cy="1066800"/>
            <a:chOff x="2104" y="1284"/>
            <a:chExt cx="1699" cy="672"/>
          </a:xfrm>
        </p:grpSpPr>
        <p:sp>
          <p:nvSpPr>
            <p:cNvPr id="20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2104" y="1284"/>
              <a:ext cx="1699" cy="6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244" y="1734"/>
              <a:ext cx="224" cy="167"/>
            </a:xfrm>
            <a:custGeom>
              <a:avLst/>
              <a:gdLst/>
              <a:ahLst/>
              <a:cxnLst>
                <a:cxn ang="0">
                  <a:pos x="150" y="57"/>
                </a:cxn>
                <a:cxn ang="0">
                  <a:pos x="150" y="57"/>
                </a:cxn>
                <a:cxn ang="0">
                  <a:pos x="118" y="74"/>
                </a:cxn>
                <a:cxn ang="0">
                  <a:pos x="75" y="22"/>
                </a:cxn>
                <a:cxn ang="0">
                  <a:pos x="0" y="0"/>
                </a:cxn>
                <a:cxn ang="0">
                  <a:pos x="156" y="61"/>
                </a:cxn>
                <a:cxn ang="0">
                  <a:pos x="156" y="56"/>
                </a:cxn>
                <a:cxn ang="0">
                  <a:pos x="150" y="57"/>
                </a:cxn>
              </a:cxnLst>
              <a:rect l="0" t="0" r="r" b="b"/>
              <a:pathLst>
                <a:path w="158" h="117">
                  <a:moveTo>
                    <a:pt x="150" y="57"/>
                  </a:moveTo>
                  <a:lnTo>
                    <a:pt x="150" y="57"/>
                  </a:lnTo>
                  <a:cubicBezTo>
                    <a:pt x="150" y="58"/>
                    <a:pt x="135" y="73"/>
                    <a:pt x="118" y="74"/>
                  </a:cubicBezTo>
                  <a:cubicBezTo>
                    <a:pt x="99" y="75"/>
                    <a:pt x="81" y="64"/>
                    <a:pt x="75" y="22"/>
                  </a:cubicBezTo>
                  <a:lnTo>
                    <a:pt x="0" y="0"/>
                  </a:lnTo>
                  <a:cubicBezTo>
                    <a:pt x="33" y="117"/>
                    <a:pt x="125" y="113"/>
                    <a:pt x="156" y="61"/>
                  </a:cubicBezTo>
                  <a:cubicBezTo>
                    <a:pt x="158" y="58"/>
                    <a:pt x="157" y="56"/>
                    <a:pt x="156" y="56"/>
                  </a:cubicBezTo>
                  <a:cubicBezTo>
                    <a:pt x="154" y="55"/>
                    <a:pt x="152" y="55"/>
                    <a:pt x="150" y="57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2233" y="1285"/>
              <a:ext cx="228" cy="357"/>
            </a:xfrm>
            <a:custGeom>
              <a:avLst/>
              <a:gdLst/>
              <a:ahLst/>
              <a:cxnLst>
                <a:cxn ang="0">
                  <a:pos x="158" y="61"/>
                </a:cxn>
                <a:cxn ang="0">
                  <a:pos x="158" y="61"/>
                </a:cxn>
                <a:cxn ang="0">
                  <a:pos x="1" y="218"/>
                </a:cxn>
                <a:cxn ang="0">
                  <a:pos x="9" y="236"/>
                </a:cxn>
                <a:cxn ang="0">
                  <a:pos x="40" y="246"/>
                </a:cxn>
                <a:cxn ang="0">
                  <a:pos x="66" y="248"/>
                </a:cxn>
                <a:cxn ang="0">
                  <a:pos x="81" y="234"/>
                </a:cxn>
                <a:cxn ang="0">
                  <a:pos x="153" y="64"/>
                </a:cxn>
                <a:cxn ang="0">
                  <a:pos x="158" y="61"/>
                </a:cxn>
              </a:cxnLst>
              <a:rect l="0" t="0" r="r" b="b"/>
              <a:pathLst>
                <a:path w="161" h="249">
                  <a:moveTo>
                    <a:pt x="158" y="61"/>
                  </a:moveTo>
                  <a:lnTo>
                    <a:pt x="158" y="61"/>
                  </a:lnTo>
                  <a:cubicBezTo>
                    <a:pt x="128" y="0"/>
                    <a:pt x="20" y="60"/>
                    <a:pt x="1" y="218"/>
                  </a:cubicBezTo>
                  <a:cubicBezTo>
                    <a:pt x="0" y="228"/>
                    <a:pt x="5" y="233"/>
                    <a:pt x="9" y="236"/>
                  </a:cubicBezTo>
                  <a:cubicBezTo>
                    <a:pt x="19" y="241"/>
                    <a:pt x="24" y="243"/>
                    <a:pt x="40" y="246"/>
                  </a:cubicBezTo>
                  <a:cubicBezTo>
                    <a:pt x="50" y="248"/>
                    <a:pt x="57" y="249"/>
                    <a:pt x="66" y="248"/>
                  </a:cubicBezTo>
                  <a:cubicBezTo>
                    <a:pt x="73" y="248"/>
                    <a:pt x="80" y="242"/>
                    <a:pt x="81" y="234"/>
                  </a:cubicBezTo>
                  <a:cubicBezTo>
                    <a:pt x="97" y="65"/>
                    <a:pt x="135" y="28"/>
                    <a:pt x="153" y="64"/>
                  </a:cubicBezTo>
                  <a:cubicBezTo>
                    <a:pt x="155" y="68"/>
                    <a:pt x="161" y="66"/>
                    <a:pt x="158" y="61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2387" y="1449"/>
              <a:ext cx="318" cy="28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31" y="0"/>
                </a:cxn>
                <a:cxn ang="0">
                  <a:pos x="11" y="9"/>
                </a:cxn>
                <a:cxn ang="0">
                  <a:pos x="3" y="35"/>
                </a:cxn>
                <a:cxn ang="0">
                  <a:pos x="1" y="63"/>
                </a:cxn>
                <a:cxn ang="0">
                  <a:pos x="12" y="72"/>
                </a:cxn>
                <a:cxn ang="0">
                  <a:pos x="162" y="118"/>
                </a:cxn>
                <a:cxn ang="0">
                  <a:pos x="122" y="148"/>
                </a:cxn>
                <a:cxn ang="0">
                  <a:pos x="109" y="162"/>
                </a:cxn>
                <a:cxn ang="0">
                  <a:pos x="114" y="192"/>
                </a:cxn>
                <a:cxn ang="0">
                  <a:pos x="128" y="195"/>
                </a:cxn>
                <a:cxn ang="0">
                  <a:pos x="157" y="169"/>
                </a:cxn>
                <a:cxn ang="0">
                  <a:pos x="31" y="0"/>
                </a:cxn>
              </a:cxnLst>
              <a:rect l="0" t="0" r="r" b="b"/>
              <a:pathLst>
                <a:path w="224" h="198">
                  <a:moveTo>
                    <a:pt x="31" y="0"/>
                  </a:moveTo>
                  <a:lnTo>
                    <a:pt x="31" y="0"/>
                  </a:lnTo>
                  <a:cubicBezTo>
                    <a:pt x="22" y="0"/>
                    <a:pt x="16" y="2"/>
                    <a:pt x="11" y="9"/>
                  </a:cubicBezTo>
                  <a:cubicBezTo>
                    <a:pt x="7" y="16"/>
                    <a:pt x="5" y="24"/>
                    <a:pt x="3" y="35"/>
                  </a:cubicBezTo>
                  <a:cubicBezTo>
                    <a:pt x="1" y="44"/>
                    <a:pt x="0" y="58"/>
                    <a:pt x="1" y="63"/>
                  </a:cubicBezTo>
                  <a:cubicBezTo>
                    <a:pt x="3" y="68"/>
                    <a:pt x="6" y="71"/>
                    <a:pt x="12" y="72"/>
                  </a:cubicBezTo>
                  <a:cubicBezTo>
                    <a:pt x="47" y="74"/>
                    <a:pt x="148" y="88"/>
                    <a:pt x="162" y="118"/>
                  </a:cubicBezTo>
                  <a:cubicBezTo>
                    <a:pt x="171" y="138"/>
                    <a:pt x="143" y="143"/>
                    <a:pt x="122" y="148"/>
                  </a:cubicBezTo>
                  <a:cubicBezTo>
                    <a:pt x="114" y="150"/>
                    <a:pt x="110" y="156"/>
                    <a:pt x="109" y="162"/>
                  </a:cubicBezTo>
                  <a:cubicBezTo>
                    <a:pt x="106" y="178"/>
                    <a:pt x="111" y="187"/>
                    <a:pt x="114" y="192"/>
                  </a:cubicBezTo>
                  <a:cubicBezTo>
                    <a:pt x="117" y="196"/>
                    <a:pt x="122" y="198"/>
                    <a:pt x="128" y="195"/>
                  </a:cubicBezTo>
                  <a:cubicBezTo>
                    <a:pt x="144" y="186"/>
                    <a:pt x="156" y="169"/>
                    <a:pt x="157" y="169"/>
                  </a:cubicBezTo>
                  <a:cubicBezTo>
                    <a:pt x="224" y="74"/>
                    <a:pt x="83" y="1"/>
                    <a:pt x="31" y="0"/>
                  </a:cubicBezTo>
                  <a:close/>
                </a:path>
              </a:pathLst>
            </a:custGeom>
            <a:solidFill>
              <a:srgbClr val="50BD37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2052" y="1474"/>
              <a:ext cx="454" cy="321"/>
            </a:xfrm>
            <a:custGeom>
              <a:avLst/>
              <a:gdLst/>
              <a:ahLst/>
              <a:cxnLst>
                <a:cxn ang="0">
                  <a:pos x="302" y="137"/>
                </a:cxn>
                <a:cxn ang="0">
                  <a:pos x="302" y="137"/>
                </a:cxn>
                <a:cxn ang="0">
                  <a:pos x="100" y="59"/>
                </a:cxn>
                <a:cxn ang="0">
                  <a:pos x="116" y="49"/>
                </a:cxn>
                <a:cxn ang="0">
                  <a:pos x="122" y="29"/>
                </a:cxn>
                <a:cxn ang="0">
                  <a:pos x="127" y="13"/>
                </a:cxn>
                <a:cxn ang="0">
                  <a:pos x="113" y="6"/>
                </a:cxn>
                <a:cxn ang="0">
                  <a:pos x="123" y="178"/>
                </a:cxn>
                <a:cxn ang="0">
                  <a:pos x="287" y="205"/>
                </a:cxn>
                <a:cxn ang="0">
                  <a:pos x="310" y="190"/>
                </a:cxn>
                <a:cxn ang="0">
                  <a:pos x="319" y="151"/>
                </a:cxn>
                <a:cxn ang="0">
                  <a:pos x="302" y="137"/>
                </a:cxn>
              </a:cxnLst>
              <a:rect l="0" t="0" r="r" b="b"/>
              <a:pathLst>
                <a:path w="321" h="224">
                  <a:moveTo>
                    <a:pt x="302" y="137"/>
                  </a:moveTo>
                  <a:lnTo>
                    <a:pt x="302" y="137"/>
                  </a:lnTo>
                  <a:cubicBezTo>
                    <a:pt x="133" y="156"/>
                    <a:pt x="0" y="78"/>
                    <a:pt x="100" y="59"/>
                  </a:cubicBezTo>
                  <a:cubicBezTo>
                    <a:pt x="101" y="59"/>
                    <a:pt x="113" y="56"/>
                    <a:pt x="116" y="49"/>
                  </a:cubicBezTo>
                  <a:cubicBezTo>
                    <a:pt x="118" y="42"/>
                    <a:pt x="119" y="39"/>
                    <a:pt x="122" y="29"/>
                  </a:cubicBezTo>
                  <a:cubicBezTo>
                    <a:pt x="124" y="22"/>
                    <a:pt x="125" y="18"/>
                    <a:pt x="127" y="13"/>
                  </a:cubicBezTo>
                  <a:cubicBezTo>
                    <a:pt x="129" y="5"/>
                    <a:pt x="124" y="0"/>
                    <a:pt x="113" y="6"/>
                  </a:cubicBezTo>
                  <a:cubicBezTo>
                    <a:pt x="22" y="51"/>
                    <a:pt x="48" y="136"/>
                    <a:pt x="123" y="178"/>
                  </a:cubicBezTo>
                  <a:cubicBezTo>
                    <a:pt x="205" y="224"/>
                    <a:pt x="280" y="207"/>
                    <a:pt x="287" y="205"/>
                  </a:cubicBezTo>
                  <a:cubicBezTo>
                    <a:pt x="295" y="203"/>
                    <a:pt x="302" y="201"/>
                    <a:pt x="310" y="190"/>
                  </a:cubicBezTo>
                  <a:cubicBezTo>
                    <a:pt x="314" y="182"/>
                    <a:pt x="321" y="172"/>
                    <a:pt x="319" y="151"/>
                  </a:cubicBezTo>
                  <a:cubicBezTo>
                    <a:pt x="319" y="151"/>
                    <a:pt x="319" y="135"/>
                    <a:pt x="302" y="137"/>
                  </a:cubicBezTo>
                  <a:close/>
                </a:path>
              </a:pathLst>
            </a:custGeom>
            <a:solidFill>
              <a:srgbClr val="53C4D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7" name="Freeform 9"/>
            <p:cNvSpPr>
              <a:spLocks noEditPoints="1"/>
            </p:cNvSpPr>
            <p:nvPr/>
          </p:nvSpPr>
          <p:spPr bwMode="auto">
            <a:xfrm>
              <a:off x="2712" y="1370"/>
              <a:ext cx="170" cy="222"/>
            </a:xfrm>
            <a:custGeom>
              <a:avLst/>
              <a:gdLst/>
              <a:ahLst/>
              <a:cxnLst>
                <a:cxn ang="0">
                  <a:pos x="23" y="21"/>
                </a:cxn>
                <a:cxn ang="0">
                  <a:pos x="23" y="21"/>
                </a:cxn>
                <a:cxn ang="0">
                  <a:pos x="27" y="21"/>
                </a:cxn>
                <a:cxn ang="0">
                  <a:pos x="97" y="78"/>
                </a:cxn>
                <a:cxn ang="0">
                  <a:pos x="27" y="134"/>
                </a:cxn>
                <a:cxn ang="0">
                  <a:pos x="23" y="134"/>
                </a:cxn>
                <a:cxn ang="0">
                  <a:pos x="23" y="21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32" y="155"/>
                </a:cxn>
                <a:cxn ang="0">
                  <a:pos x="120" y="77"/>
                </a:cxn>
                <a:cxn ang="0">
                  <a:pos x="33" y="0"/>
                </a:cxn>
              </a:cxnLst>
              <a:rect l="0" t="0" r="r" b="b"/>
              <a:pathLst>
                <a:path w="120" h="155">
                  <a:moveTo>
                    <a:pt x="23" y="21"/>
                  </a:moveTo>
                  <a:lnTo>
                    <a:pt x="23" y="21"/>
                  </a:lnTo>
                  <a:lnTo>
                    <a:pt x="27" y="21"/>
                  </a:lnTo>
                  <a:cubicBezTo>
                    <a:pt x="59" y="21"/>
                    <a:pt x="97" y="31"/>
                    <a:pt x="97" y="78"/>
                  </a:cubicBezTo>
                  <a:cubicBezTo>
                    <a:pt x="97" y="124"/>
                    <a:pt x="59" y="134"/>
                    <a:pt x="27" y="134"/>
                  </a:cubicBezTo>
                  <a:lnTo>
                    <a:pt x="23" y="134"/>
                  </a:lnTo>
                  <a:lnTo>
                    <a:pt x="23" y="21"/>
                  </a:lnTo>
                  <a:close/>
                  <a:moveTo>
                    <a:pt x="33" y="0"/>
                  </a:moveTo>
                  <a:lnTo>
                    <a:pt x="33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32" y="155"/>
                  </a:lnTo>
                  <a:cubicBezTo>
                    <a:pt x="87" y="155"/>
                    <a:pt x="120" y="125"/>
                    <a:pt x="120" y="77"/>
                  </a:cubicBezTo>
                  <a:cubicBezTo>
                    <a:pt x="120" y="30"/>
                    <a:pt x="86" y="0"/>
                    <a:pt x="33" y="0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2900" y="1370"/>
              <a:ext cx="163" cy="228"/>
            </a:xfrm>
            <a:custGeom>
              <a:avLst/>
              <a:gdLst/>
              <a:ahLst/>
              <a:cxnLst>
                <a:cxn ang="0">
                  <a:pos x="92" y="91"/>
                </a:cxn>
                <a:cxn ang="0">
                  <a:pos x="92" y="91"/>
                </a:cxn>
                <a:cxn ang="0">
                  <a:pos x="58" y="137"/>
                </a:cxn>
                <a:cxn ang="0">
                  <a:pos x="23" y="91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98"/>
                </a:cxn>
                <a:cxn ang="0">
                  <a:pos x="58" y="159"/>
                </a:cxn>
                <a:cxn ang="0">
                  <a:pos x="115" y="98"/>
                </a:cxn>
                <a:cxn ang="0">
                  <a:pos x="115" y="0"/>
                </a:cxn>
                <a:cxn ang="0">
                  <a:pos x="92" y="0"/>
                </a:cxn>
                <a:cxn ang="0">
                  <a:pos x="92" y="91"/>
                </a:cxn>
              </a:cxnLst>
              <a:rect l="0" t="0" r="r" b="b"/>
              <a:pathLst>
                <a:path w="115" h="159">
                  <a:moveTo>
                    <a:pt x="92" y="91"/>
                  </a:moveTo>
                  <a:lnTo>
                    <a:pt x="92" y="91"/>
                  </a:lnTo>
                  <a:cubicBezTo>
                    <a:pt x="92" y="122"/>
                    <a:pt x="81" y="137"/>
                    <a:pt x="58" y="137"/>
                  </a:cubicBezTo>
                  <a:cubicBezTo>
                    <a:pt x="35" y="137"/>
                    <a:pt x="23" y="122"/>
                    <a:pt x="23" y="91"/>
                  </a:cubicBezTo>
                  <a:lnTo>
                    <a:pt x="23" y="0"/>
                  </a:lnTo>
                  <a:lnTo>
                    <a:pt x="0" y="0"/>
                  </a:lnTo>
                  <a:lnTo>
                    <a:pt x="0" y="98"/>
                  </a:lnTo>
                  <a:cubicBezTo>
                    <a:pt x="0" y="134"/>
                    <a:pt x="23" y="159"/>
                    <a:pt x="58" y="159"/>
                  </a:cubicBezTo>
                  <a:cubicBezTo>
                    <a:pt x="92" y="159"/>
                    <a:pt x="115" y="134"/>
                    <a:pt x="115" y="98"/>
                  </a:cubicBezTo>
                  <a:lnTo>
                    <a:pt x="115" y="0"/>
                  </a:lnTo>
                  <a:lnTo>
                    <a:pt x="92" y="0"/>
                  </a:lnTo>
                  <a:lnTo>
                    <a:pt x="92" y="91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3093" y="1370"/>
              <a:ext cx="164" cy="222"/>
            </a:xfrm>
            <a:custGeom>
              <a:avLst/>
              <a:gdLst/>
              <a:ahLst/>
              <a:cxnLst>
                <a:cxn ang="0">
                  <a:pos x="45" y="70"/>
                </a:cxn>
                <a:cxn ang="0">
                  <a:pos x="45" y="70"/>
                </a:cxn>
                <a:cxn ang="0">
                  <a:pos x="115" y="0"/>
                </a:cxn>
                <a:cxn ang="0">
                  <a:pos x="84" y="0"/>
                </a:cxn>
                <a:cxn ang="0">
                  <a:pos x="23" y="63"/>
                </a:cxn>
                <a:cxn ang="0">
                  <a:pos x="23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23" y="155"/>
                </a:cxn>
                <a:cxn ang="0">
                  <a:pos x="23" y="91"/>
                </a:cxn>
                <a:cxn ang="0">
                  <a:pos x="28" y="86"/>
                </a:cxn>
                <a:cxn ang="0">
                  <a:pos x="85" y="155"/>
                </a:cxn>
                <a:cxn ang="0">
                  <a:pos x="116" y="155"/>
                </a:cxn>
                <a:cxn ang="0">
                  <a:pos x="45" y="70"/>
                </a:cxn>
              </a:cxnLst>
              <a:rect l="0" t="0" r="r" b="b"/>
              <a:pathLst>
                <a:path w="116" h="155">
                  <a:moveTo>
                    <a:pt x="45" y="70"/>
                  </a:moveTo>
                  <a:lnTo>
                    <a:pt x="45" y="70"/>
                  </a:lnTo>
                  <a:lnTo>
                    <a:pt x="115" y="0"/>
                  </a:lnTo>
                  <a:lnTo>
                    <a:pt x="84" y="0"/>
                  </a:lnTo>
                  <a:lnTo>
                    <a:pt x="23" y="63"/>
                  </a:lnTo>
                  <a:lnTo>
                    <a:pt x="23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23" y="155"/>
                  </a:lnTo>
                  <a:lnTo>
                    <a:pt x="23" y="91"/>
                  </a:lnTo>
                  <a:lnTo>
                    <a:pt x="28" y="86"/>
                  </a:lnTo>
                  <a:lnTo>
                    <a:pt x="85" y="155"/>
                  </a:lnTo>
                  <a:lnTo>
                    <a:pt x="116" y="155"/>
                  </a:lnTo>
                  <a:lnTo>
                    <a:pt x="45" y="7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3269" y="1370"/>
              <a:ext cx="121" cy="222"/>
            </a:xfrm>
            <a:custGeom>
              <a:avLst/>
              <a:gdLst/>
              <a:ahLst/>
              <a:cxnLst>
                <a:cxn ang="0">
                  <a:pos x="86" y="134"/>
                </a:cxn>
                <a:cxn ang="0">
                  <a:pos x="86" y="134"/>
                </a:cxn>
                <a:cxn ang="0">
                  <a:pos x="23" y="134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59"/>
                </a:cxn>
                <a:cxn ang="0">
                  <a:pos x="23" y="59"/>
                </a:cxn>
                <a:cxn ang="0">
                  <a:pos x="23" y="21"/>
                </a:cxn>
                <a:cxn ang="0">
                  <a:pos x="86" y="21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5"/>
                </a:cxn>
                <a:cxn ang="0">
                  <a:pos x="86" y="155"/>
                </a:cxn>
                <a:cxn ang="0">
                  <a:pos x="86" y="134"/>
                </a:cxn>
              </a:cxnLst>
              <a:rect l="0" t="0" r="r" b="b"/>
              <a:pathLst>
                <a:path w="86" h="155">
                  <a:moveTo>
                    <a:pt x="86" y="134"/>
                  </a:moveTo>
                  <a:lnTo>
                    <a:pt x="86" y="134"/>
                  </a:lnTo>
                  <a:lnTo>
                    <a:pt x="23" y="134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59"/>
                  </a:lnTo>
                  <a:lnTo>
                    <a:pt x="23" y="59"/>
                  </a:lnTo>
                  <a:lnTo>
                    <a:pt x="23" y="21"/>
                  </a:lnTo>
                  <a:lnTo>
                    <a:pt x="86" y="21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5"/>
                  </a:lnTo>
                  <a:lnTo>
                    <a:pt x="86" y="155"/>
                  </a:lnTo>
                  <a:lnTo>
                    <a:pt x="86" y="134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2712" y="1653"/>
              <a:ext cx="120" cy="224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5" y="156"/>
                </a:cxn>
                <a:cxn ang="0">
                  <a:pos x="85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3" y="81"/>
                </a:cxn>
                <a:cxn ang="0">
                  <a:pos x="83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5" y="22"/>
                </a:cxn>
                <a:cxn ang="0">
                  <a:pos x="85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5" h="156">
                  <a:moveTo>
                    <a:pt x="0" y="156"/>
                  </a:moveTo>
                  <a:lnTo>
                    <a:pt x="0" y="156"/>
                  </a:lnTo>
                  <a:lnTo>
                    <a:pt x="85" y="156"/>
                  </a:lnTo>
                  <a:lnTo>
                    <a:pt x="85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3" y="81"/>
                  </a:lnTo>
                  <a:lnTo>
                    <a:pt x="83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5" y="22"/>
                  </a:lnTo>
                  <a:lnTo>
                    <a:pt x="85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3080" y="1653"/>
              <a:ext cx="122" cy="224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6" y="156"/>
                </a:cxn>
                <a:cxn ang="0">
                  <a:pos x="86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6" y="22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6" h="156">
                  <a:moveTo>
                    <a:pt x="0" y="156"/>
                  </a:moveTo>
                  <a:lnTo>
                    <a:pt x="0" y="156"/>
                  </a:lnTo>
                  <a:lnTo>
                    <a:pt x="86" y="156"/>
                  </a:lnTo>
                  <a:lnTo>
                    <a:pt x="86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6" y="22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3080" y="1653"/>
              <a:ext cx="122" cy="224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0" y="156"/>
                </a:cxn>
                <a:cxn ang="0">
                  <a:pos x="86" y="156"/>
                </a:cxn>
                <a:cxn ang="0">
                  <a:pos x="86" y="135"/>
                </a:cxn>
                <a:cxn ang="0">
                  <a:pos x="23" y="135"/>
                </a:cxn>
                <a:cxn ang="0">
                  <a:pos x="23" y="81"/>
                </a:cxn>
                <a:cxn ang="0">
                  <a:pos x="84" y="81"/>
                </a:cxn>
                <a:cxn ang="0">
                  <a:pos x="84" y="60"/>
                </a:cxn>
                <a:cxn ang="0">
                  <a:pos x="23" y="60"/>
                </a:cxn>
                <a:cxn ang="0">
                  <a:pos x="23" y="22"/>
                </a:cxn>
                <a:cxn ang="0">
                  <a:pos x="86" y="22"/>
                </a:cxn>
                <a:cxn ang="0">
                  <a:pos x="86" y="0"/>
                </a:cxn>
                <a:cxn ang="0">
                  <a:pos x="0" y="0"/>
                </a:cxn>
                <a:cxn ang="0">
                  <a:pos x="0" y="156"/>
                </a:cxn>
              </a:cxnLst>
              <a:rect l="0" t="0" r="r" b="b"/>
              <a:pathLst>
                <a:path w="86" h="156">
                  <a:moveTo>
                    <a:pt x="0" y="156"/>
                  </a:moveTo>
                  <a:lnTo>
                    <a:pt x="0" y="156"/>
                  </a:lnTo>
                  <a:lnTo>
                    <a:pt x="86" y="156"/>
                  </a:lnTo>
                  <a:lnTo>
                    <a:pt x="86" y="135"/>
                  </a:lnTo>
                  <a:lnTo>
                    <a:pt x="23" y="135"/>
                  </a:lnTo>
                  <a:lnTo>
                    <a:pt x="23" y="81"/>
                  </a:lnTo>
                  <a:lnTo>
                    <a:pt x="84" y="81"/>
                  </a:lnTo>
                  <a:lnTo>
                    <a:pt x="84" y="60"/>
                  </a:lnTo>
                  <a:lnTo>
                    <a:pt x="23" y="60"/>
                  </a:lnTo>
                  <a:lnTo>
                    <a:pt x="23" y="22"/>
                  </a:lnTo>
                  <a:lnTo>
                    <a:pt x="86" y="22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56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858" y="1653"/>
              <a:ext cx="194" cy="224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114" y="0"/>
                </a:cxn>
                <a:cxn ang="0">
                  <a:pos x="114" y="109"/>
                </a:cxn>
                <a:cxn ang="0">
                  <a:pos x="114" y="109"/>
                </a:cxn>
                <a:cxn ang="0">
                  <a:pos x="15" y="0"/>
                </a:cxn>
                <a:cxn ang="0">
                  <a:pos x="1" y="0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1" y="156"/>
                </a:cxn>
                <a:cxn ang="0">
                  <a:pos x="23" y="156"/>
                </a:cxn>
                <a:cxn ang="0">
                  <a:pos x="23" y="46"/>
                </a:cxn>
                <a:cxn ang="0">
                  <a:pos x="123" y="156"/>
                </a:cxn>
                <a:cxn ang="0">
                  <a:pos x="137" y="156"/>
                </a:cxn>
                <a:cxn ang="0">
                  <a:pos x="137" y="0"/>
                </a:cxn>
                <a:cxn ang="0">
                  <a:pos x="114" y="0"/>
                </a:cxn>
              </a:cxnLst>
              <a:rect l="0" t="0" r="r" b="b"/>
              <a:pathLst>
                <a:path w="137" h="156">
                  <a:moveTo>
                    <a:pt x="114" y="0"/>
                  </a:moveTo>
                  <a:lnTo>
                    <a:pt x="114" y="0"/>
                  </a:lnTo>
                  <a:lnTo>
                    <a:pt x="114" y="109"/>
                  </a:lnTo>
                  <a:lnTo>
                    <a:pt x="114" y="109"/>
                  </a:lnTo>
                  <a:lnTo>
                    <a:pt x="15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1" y="156"/>
                  </a:lnTo>
                  <a:lnTo>
                    <a:pt x="23" y="156"/>
                  </a:lnTo>
                  <a:lnTo>
                    <a:pt x="23" y="46"/>
                  </a:lnTo>
                  <a:lnTo>
                    <a:pt x="123" y="156"/>
                  </a:lnTo>
                  <a:lnTo>
                    <a:pt x="137" y="156"/>
                  </a:lnTo>
                  <a:lnTo>
                    <a:pt x="137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5" name="Freeform 17"/>
            <p:cNvSpPr>
              <a:spLocks noEditPoints="1"/>
            </p:cNvSpPr>
            <p:nvPr/>
          </p:nvSpPr>
          <p:spPr bwMode="auto">
            <a:xfrm>
              <a:off x="3230" y="1653"/>
              <a:ext cx="142" cy="224"/>
            </a:xfrm>
            <a:custGeom>
              <a:avLst/>
              <a:gdLst/>
              <a:ahLst/>
              <a:cxnLst>
                <a:cxn ang="0">
                  <a:pos x="65" y="46"/>
                </a:cxn>
                <a:cxn ang="0">
                  <a:pos x="65" y="46"/>
                </a:cxn>
                <a:cxn ang="0">
                  <a:pos x="27" y="72"/>
                </a:cxn>
                <a:cxn ang="0">
                  <a:pos x="23" y="72"/>
                </a:cxn>
                <a:cxn ang="0">
                  <a:pos x="23" y="21"/>
                </a:cxn>
                <a:cxn ang="0">
                  <a:pos x="26" y="21"/>
                </a:cxn>
                <a:cxn ang="0">
                  <a:pos x="65" y="46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66" y="8"/>
                </a:cxn>
                <a:cxn ang="0">
                  <a:pos x="25" y="0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23" y="156"/>
                </a:cxn>
                <a:cxn ang="0">
                  <a:pos x="23" y="92"/>
                </a:cxn>
                <a:cxn ang="0">
                  <a:pos x="28" y="92"/>
                </a:cxn>
                <a:cxn ang="0">
                  <a:pos x="72" y="156"/>
                </a:cxn>
                <a:cxn ang="0">
                  <a:pos x="100" y="156"/>
                </a:cxn>
                <a:cxn ang="0">
                  <a:pos x="52" y="90"/>
                </a:cxn>
                <a:cxn ang="0">
                  <a:pos x="87" y="46"/>
                </a:cxn>
              </a:cxnLst>
              <a:rect l="0" t="0" r="r" b="b"/>
              <a:pathLst>
                <a:path w="100" h="156">
                  <a:moveTo>
                    <a:pt x="65" y="46"/>
                  </a:moveTo>
                  <a:lnTo>
                    <a:pt x="65" y="46"/>
                  </a:lnTo>
                  <a:cubicBezTo>
                    <a:pt x="65" y="64"/>
                    <a:pt x="53" y="72"/>
                    <a:pt x="27" y="72"/>
                  </a:cubicBezTo>
                  <a:lnTo>
                    <a:pt x="23" y="72"/>
                  </a:lnTo>
                  <a:lnTo>
                    <a:pt x="23" y="21"/>
                  </a:lnTo>
                  <a:lnTo>
                    <a:pt x="26" y="21"/>
                  </a:lnTo>
                  <a:cubicBezTo>
                    <a:pt x="53" y="21"/>
                    <a:pt x="65" y="29"/>
                    <a:pt x="65" y="46"/>
                  </a:cubicBezTo>
                  <a:close/>
                  <a:moveTo>
                    <a:pt x="87" y="46"/>
                  </a:moveTo>
                  <a:lnTo>
                    <a:pt x="87" y="46"/>
                  </a:lnTo>
                  <a:cubicBezTo>
                    <a:pt x="87" y="30"/>
                    <a:pt x="79" y="15"/>
                    <a:pt x="66" y="8"/>
                  </a:cubicBezTo>
                  <a:cubicBezTo>
                    <a:pt x="53" y="0"/>
                    <a:pt x="37" y="0"/>
                    <a:pt x="25" y="0"/>
                  </a:cubicBezTo>
                  <a:lnTo>
                    <a:pt x="0" y="0"/>
                  </a:lnTo>
                  <a:lnTo>
                    <a:pt x="0" y="156"/>
                  </a:lnTo>
                  <a:lnTo>
                    <a:pt x="23" y="156"/>
                  </a:lnTo>
                  <a:lnTo>
                    <a:pt x="23" y="92"/>
                  </a:lnTo>
                  <a:lnTo>
                    <a:pt x="28" y="92"/>
                  </a:lnTo>
                  <a:lnTo>
                    <a:pt x="72" y="156"/>
                  </a:lnTo>
                  <a:lnTo>
                    <a:pt x="100" y="156"/>
                  </a:lnTo>
                  <a:lnTo>
                    <a:pt x="52" y="90"/>
                  </a:lnTo>
                  <a:cubicBezTo>
                    <a:pt x="73" y="86"/>
                    <a:pt x="87" y="68"/>
                    <a:pt x="87" y="46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3371" y="1649"/>
              <a:ext cx="215" cy="232"/>
            </a:xfrm>
            <a:custGeom>
              <a:avLst/>
              <a:gdLst/>
              <a:ahLst/>
              <a:cxnLst>
                <a:cxn ang="0">
                  <a:pos x="88" y="100"/>
                </a:cxn>
                <a:cxn ang="0">
                  <a:pos x="88" y="100"/>
                </a:cxn>
                <a:cxn ang="0">
                  <a:pos x="127" y="100"/>
                </a:cxn>
                <a:cxn ang="0">
                  <a:pos x="80" y="141"/>
                </a:cxn>
                <a:cxn ang="0">
                  <a:pos x="23" y="81"/>
                </a:cxn>
                <a:cxn ang="0">
                  <a:pos x="81" y="21"/>
                </a:cxn>
                <a:cxn ang="0">
                  <a:pos x="127" y="45"/>
                </a:cxn>
                <a:cxn ang="0">
                  <a:pos x="129" y="47"/>
                </a:cxn>
                <a:cxn ang="0">
                  <a:pos x="145" y="32"/>
                </a:cxn>
                <a:cxn ang="0">
                  <a:pos x="144" y="30"/>
                </a:cxn>
                <a:cxn ang="0">
                  <a:pos x="81" y="0"/>
                </a:cxn>
                <a:cxn ang="0">
                  <a:pos x="0" y="82"/>
                </a:cxn>
                <a:cxn ang="0">
                  <a:pos x="79" y="162"/>
                </a:cxn>
                <a:cxn ang="0">
                  <a:pos x="152" y="87"/>
                </a:cxn>
                <a:cxn ang="0">
                  <a:pos x="152" y="79"/>
                </a:cxn>
                <a:cxn ang="0">
                  <a:pos x="88" y="79"/>
                </a:cxn>
                <a:cxn ang="0">
                  <a:pos x="88" y="100"/>
                </a:cxn>
              </a:cxnLst>
              <a:rect l="0" t="0" r="r" b="b"/>
              <a:pathLst>
                <a:path w="152" h="162">
                  <a:moveTo>
                    <a:pt x="88" y="100"/>
                  </a:moveTo>
                  <a:lnTo>
                    <a:pt x="88" y="100"/>
                  </a:lnTo>
                  <a:lnTo>
                    <a:pt x="127" y="100"/>
                  </a:lnTo>
                  <a:cubicBezTo>
                    <a:pt x="125" y="123"/>
                    <a:pt x="101" y="141"/>
                    <a:pt x="80" y="141"/>
                  </a:cubicBezTo>
                  <a:cubicBezTo>
                    <a:pt x="49" y="141"/>
                    <a:pt x="23" y="113"/>
                    <a:pt x="23" y="81"/>
                  </a:cubicBezTo>
                  <a:cubicBezTo>
                    <a:pt x="23" y="48"/>
                    <a:pt x="49" y="21"/>
                    <a:pt x="81" y="21"/>
                  </a:cubicBezTo>
                  <a:cubicBezTo>
                    <a:pt x="99" y="21"/>
                    <a:pt x="117" y="31"/>
                    <a:pt x="127" y="45"/>
                  </a:cubicBezTo>
                  <a:lnTo>
                    <a:pt x="129" y="47"/>
                  </a:lnTo>
                  <a:lnTo>
                    <a:pt x="145" y="32"/>
                  </a:lnTo>
                  <a:lnTo>
                    <a:pt x="144" y="30"/>
                  </a:lnTo>
                  <a:cubicBezTo>
                    <a:pt x="129" y="11"/>
                    <a:pt x="105" y="0"/>
                    <a:pt x="81" y="0"/>
                  </a:cubicBezTo>
                  <a:cubicBezTo>
                    <a:pt x="36" y="0"/>
                    <a:pt x="0" y="37"/>
                    <a:pt x="0" y="82"/>
                  </a:cubicBezTo>
                  <a:cubicBezTo>
                    <a:pt x="0" y="125"/>
                    <a:pt x="36" y="162"/>
                    <a:pt x="79" y="162"/>
                  </a:cubicBezTo>
                  <a:cubicBezTo>
                    <a:pt x="121" y="162"/>
                    <a:pt x="152" y="130"/>
                    <a:pt x="152" y="87"/>
                  </a:cubicBezTo>
                  <a:lnTo>
                    <a:pt x="152" y="79"/>
                  </a:lnTo>
                  <a:lnTo>
                    <a:pt x="88" y="79"/>
                  </a:lnTo>
                  <a:lnTo>
                    <a:pt x="88" y="10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3583" y="1653"/>
              <a:ext cx="177" cy="224"/>
            </a:xfrm>
            <a:custGeom>
              <a:avLst/>
              <a:gdLst/>
              <a:ahLst/>
              <a:cxnLst>
                <a:cxn ang="0">
                  <a:pos x="98" y="0"/>
                </a:cxn>
                <a:cxn ang="0">
                  <a:pos x="98" y="0"/>
                </a:cxn>
                <a:cxn ang="0">
                  <a:pos x="62" y="63"/>
                </a:cxn>
                <a:cxn ang="0">
                  <a:pos x="26" y="0"/>
                </a:cxn>
                <a:cxn ang="0">
                  <a:pos x="0" y="0"/>
                </a:cxn>
                <a:cxn ang="0">
                  <a:pos x="51" y="89"/>
                </a:cxn>
                <a:cxn ang="0">
                  <a:pos x="51" y="156"/>
                </a:cxn>
                <a:cxn ang="0">
                  <a:pos x="74" y="156"/>
                </a:cxn>
                <a:cxn ang="0">
                  <a:pos x="74" y="89"/>
                </a:cxn>
                <a:cxn ang="0">
                  <a:pos x="125" y="0"/>
                </a:cxn>
                <a:cxn ang="0">
                  <a:pos x="98" y="0"/>
                </a:cxn>
              </a:cxnLst>
              <a:rect l="0" t="0" r="r" b="b"/>
              <a:pathLst>
                <a:path w="125" h="156">
                  <a:moveTo>
                    <a:pt x="98" y="0"/>
                  </a:moveTo>
                  <a:lnTo>
                    <a:pt x="98" y="0"/>
                  </a:lnTo>
                  <a:lnTo>
                    <a:pt x="62" y="63"/>
                  </a:lnTo>
                  <a:lnTo>
                    <a:pt x="26" y="0"/>
                  </a:lnTo>
                  <a:lnTo>
                    <a:pt x="0" y="0"/>
                  </a:lnTo>
                  <a:lnTo>
                    <a:pt x="51" y="89"/>
                  </a:lnTo>
                  <a:lnTo>
                    <a:pt x="51" y="156"/>
                  </a:lnTo>
                  <a:lnTo>
                    <a:pt x="74" y="156"/>
                  </a:lnTo>
                  <a:lnTo>
                    <a:pt x="74" y="89"/>
                  </a:lnTo>
                  <a:lnTo>
                    <a:pt x="125" y="0"/>
                  </a:lnTo>
                  <a:lnTo>
                    <a:pt x="98" y="0"/>
                  </a:ln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68" name="Freeform 20"/>
            <p:cNvSpPr>
              <a:spLocks noEditPoints="1"/>
            </p:cNvSpPr>
            <p:nvPr/>
          </p:nvSpPr>
          <p:spPr bwMode="auto">
            <a:xfrm>
              <a:off x="3735" y="1811"/>
              <a:ext cx="66" cy="67"/>
            </a:xfrm>
            <a:custGeom>
              <a:avLst/>
              <a:gdLst/>
              <a:ahLst/>
              <a:cxnLst>
                <a:cxn ang="0">
                  <a:pos x="18" y="14"/>
                </a:cxn>
                <a:cxn ang="0">
                  <a:pos x="18" y="14"/>
                </a:cxn>
                <a:cxn ang="0">
                  <a:pos x="18" y="21"/>
                </a:cxn>
                <a:cxn ang="0">
                  <a:pos x="22" y="21"/>
                </a:cxn>
                <a:cxn ang="0">
                  <a:pos x="31" y="18"/>
                </a:cxn>
                <a:cxn ang="0">
                  <a:pos x="25" y="14"/>
                </a:cxn>
                <a:cxn ang="0">
                  <a:pos x="18" y="14"/>
                </a:cxn>
                <a:cxn ang="0">
                  <a:pos x="34" y="37"/>
                </a:cxn>
                <a:cxn ang="0">
                  <a:pos x="34" y="37"/>
                </a:cxn>
                <a:cxn ang="0">
                  <a:pos x="30" y="37"/>
                </a:cxn>
                <a:cxn ang="0">
                  <a:pos x="23" y="25"/>
                </a:cxn>
                <a:cxn ang="0">
                  <a:pos x="18" y="25"/>
                </a:cxn>
                <a:cxn ang="0">
                  <a:pos x="18" y="37"/>
                </a:cxn>
                <a:cxn ang="0">
                  <a:pos x="14" y="37"/>
                </a:cxn>
                <a:cxn ang="0">
                  <a:pos x="14" y="10"/>
                </a:cxn>
                <a:cxn ang="0">
                  <a:pos x="25" y="10"/>
                </a:cxn>
                <a:cxn ang="0">
                  <a:pos x="35" y="17"/>
                </a:cxn>
                <a:cxn ang="0">
                  <a:pos x="27" y="25"/>
                </a:cxn>
                <a:cxn ang="0">
                  <a:pos x="34" y="37"/>
                </a:cxn>
                <a:cxn ang="0">
                  <a:pos x="3" y="23"/>
                </a:cxn>
                <a:cxn ang="0">
                  <a:pos x="3" y="23"/>
                </a:cxn>
                <a:cxn ang="0">
                  <a:pos x="23" y="43"/>
                </a:cxn>
                <a:cxn ang="0">
                  <a:pos x="43" y="23"/>
                </a:cxn>
                <a:cxn ang="0">
                  <a:pos x="23" y="4"/>
                </a:cxn>
                <a:cxn ang="0">
                  <a:pos x="3" y="23"/>
                </a:cxn>
                <a:cxn ang="0">
                  <a:pos x="0" y="23"/>
                </a:cxn>
                <a:cxn ang="0">
                  <a:pos x="0" y="23"/>
                </a:cxn>
                <a:cxn ang="0">
                  <a:pos x="23" y="0"/>
                </a:cxn>
                <a:cxn ang="0">
                  <a:pos x="47" y="23"/>
                </a:cxn>
                <a:cxn ang="0">
                  <a:pos x="23" y="47"/>
                </a:cxn>
                <a:cxn ang="0">
                  <a:pos x="0" y="23"/>
                </a:cxn>
              </a:cxnLst>
              <a:rect l="0" t="0" r="r" b="b"/>
              <a:pathLst>
                <a:path w="47" h="47">
                  <a:moveTo>
                    <a:pt x="18" y="14"/>
                  </a:moveTo>
                  <a:lnTo>
                    <a:pt x="18" y="14"/>
                  </a:lnTo>
                  <a:lnTo>
                    <a:pt x="18" y="21"/>
                  </a:lnTo>
                  <a:lnTo>
                    <a:pt x="22" y="21"/>
                  </a:lnTo>
                  <a:cubicBezTo>
                    <a:pt x="26" y="21"/>
                    <a:pt x="31" y="21"/>
                    <a:pt x="31" y="18"/>
                  </a:cubicBezTo>
                  <a:cubicBezTo>
                    <a:pt x="31" y="14"/>
                    <a:pt x="28" y="14"/>
                    <a:pt x="25" y="14"/>
                  </a:cubicBezTo>
                  <a:lnTo>
                    <a:pt x="18" y="14"/>
                  </a:lnTo>
                  <a:close/>
                  <a:moveTo>
                    <a:pt x="34" y="37"/>
                  </a:moveTo>
                  <a:lnTo>
                    <a:pt x="34" y="37"/>
                  </a:lnTo>
                  <a:lnTo>
                    <a:pt x="30" y="37"/>
                  </a:lnTo>
                  <a:lnTo>
                    <a:pt x="23" y="25"/>
                  </a:lnTo>
                  <a:lnTo>
                    <a:pt x="18" y="25"/>
                  </a:lnTo>
                  <a:lnTo>
                    <a:pt x="18" y="37"/>
                  </a:lnTo>
                  <a:lnTo>
                    <a:pt x="14" y="37"/>
                  </a:lnTo>
                  <a:lnTo>
                    <a:pt x="14" y="10"/>
                  </a:lnTo>
                  <a:lnTo>
                    <a:pt x="25" y="10"/>
                  </a:lnTo>
                  <a:cubicBezTo>
                    <a:pt x="30" y="10"/>
                    <a:pt x="35" y="12"/>
                    <a:pt x="35" y="17"/>
                  </a:cubicBezTo>
                  <a:cubicBezTo>
                    <a:pt x="35" y="23"/>
                    <a:pt x="31" y="25"/>
                    <a:pt x="27" y="25"/>
                  </a:cubicBezTo>
                  <a:lnTo>
                    <a:pt x="34" y="37"/>
                  </a:lnTo>
                  <a:close/>
                  <a:moveTo>
                    <a:pt x="3" y="23"/>
                  </a:moveTo>
                  <a:lnTo>
                    <a:pt x="3" y="23"/>
                  </a:lnTo>
                  <a:cubicBezTo>
                    <a:pt x="3" y="35"/>
                    <a:pt x="12" y="43"/>
                    <a:pt x="23" y="43"/>
                  </a:cubicBezTo>
                  <a:cubicBezTo>
                    <a:pt x="34" y="43"/>
                    <a:pt x="43" y="35"/>
                    <a:pt x="43" y="23"/>
                  </a:cubicBezTo>
                  <a:cubicBezTo>
                    <a:pt x="43" y="12"/>
                    <a:pt x="34" y="4"/>
                    <a:pt x="23" y="4"/>
                  </a:cubicBezTo>
                  <a:cubicBezTo>
                    <a:pt x="12" y="4"/>
                    <a:pt x="3" y="12"/>
                    <a:pt x="3" y="23"/>
                  </a:cubicBezTo>
                  <a:close/>
                  <a:moveTo>
                    <a:pt x="0" y="23"/>
                  </a:moveTo>
                  <a:lnTo>
                    <a:pt x="0" y="23"/>
                  </a:lnTo>
                  <a:cubicBezTo>
                    <a:pt x="0" y="10"/>
                    <a:pt x="10" y="0"/>
                    <a:pt x="23" y="0"/>
                  </a:cubicBezTo>
                  <a:cubicBezTo>
                    <a:pt x="37" y="0"/>
                    <a:pt x="47" y="10"/>
                    <a:pt x="47" y="23"/>
                  </a:cubicBezTo>
                  <a:cubicBezTo>
                    <a:pt x="47" y="37"/>
                    <a:pt x="37" y="47"/>
                    <a:pt x="23" y="47"/>
                  </a:cubicBezTo>
                  <a:cubicBezTo>
                    <a:pt x="10" y="47"/>
                    <a:pt x="0" y="37"/>
                    <a:pt x="0" y="23"/>
                  </a:cubicBezTo>
                  <a:close/>
                </a:path>
              </a:pathLst>
            </a:custGeom>
            <a:solidFill>
              <a:srgbClr val="04527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5889625" y="708026"/>
            <a:ext cx="3254374" cy="4435474"/>
          </a:xfrm>
          <a:prstGeom prst="rect">
            <a:avLst/>
          </a:prstGeom>
          <a:solidFill>
            <a:srgbClr val="3F6397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Business Segments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BD5-9CB9-45BC-B306-607259E08085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2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316054" y="1534408"/>
            <a:ext cx="3368675" cy="2260977"/>
          </a:xfrm>
          <a:prstGeom prst="rect">
            <a:avLst/>
          </a:prstGeom>
          <a:solidFill>
            <a:schemeClr val="bg1">
              <a:lumMod val="8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22684" y="1534408"/>
            <a:ext cx="1839912" cy="2260977"/>
          </a:xfrm>
          <a:prstGeom prst="rect">
            <a:avLst/>
          </a:prstGeom>
          <a:solidFill>
            <a:schemeClr val="bg1">
              <a:lumMod val="85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22168" y="1766727"/>
            <a:ext cx="2071504" cy="1978698"/>
          </a:xfrm>
        </p:spPr>
        <p:txBody>
          <a:bodyPr/>
          <a:lstStyle/>
          <a:p>
            <a:pPr marL="117475" lvl="1" indent="-117475">
              <a:lnSpc>
                <a:spcPts val="1200"/>
              </a:lnSpc>
              <a:spcBef>
                <a:spcPts val="600"/>
              </a:spcBef>
              <a:spcAft>
                <a:spcPts val="0"/>
              </a:spcAft>
              <a:buSzPct val="100000"/>
              <a:buFont typeface="Wingdings"/>
              <a:buChar char=""/>
            </a:pPr>
            <a:r>
              <a:rPr lang="en-US" sz="1200" dirty="0" smtClean="0">
                <a:ea typeface="Calibri"/>
              </a:rPr>
              <a:t>Regulated generation,</a:t>
            </a:r>
            <a:br>
              <a:rPr lang="en-US" sz="1200" dirty="0" smtClean="0">
                <a:ea typeface="Calibri"/>
              </a:rPr>
            </a:br>
            <a:r>
              <a:rPr lang="en-US" sz="1200" dirty="0" smtClean="0">
                <a:ea typeface="Calibri"/>
              </a:rPr>
              <a:t>electric and gas transmission</a:t>
            </a:r>
            <a:br>
              <a:rPr lang="en-US" sz="1200" dirty="0" smtClean="0">
                <a:ea typeface="Calibri"/>
              </a:rPr>
            </a:br>
            <a:r>
              <a:rPr lang="en-US" sz="1200" dirty="0" smtClean="0">
                <a:ea typeface="Calibri"/>
              </a:rPr>
              <a:t>distribution systems</a:t>
            </a:r>
          </a:p>
          <a:p>
            <a:pPr marL="117475" lvl="0" indent="-117475">
              <a:lnSpc>
                <a:spcPts val="1200"/>
              </a:lnSpc>
              <a:spcBef>
                <a:spcPts val="600"/>
              </a:spcBef>
              <a:buSzPct val="100000"/>
            </a:pPr>
            <a:r>
              <a:rPr lang="en-US" sz="1200" dirty="0" smtClean="0"/>
              <a:t>Duke Energy Carolinas</a:t>
            </a:r>
          </a:p>
          <a:p>
            <a:pPr marL="117475" lvl="0" indent="-117475">
              <a:lnSpc>
                <a:spcPts val="1200"/>
              </a:lnSpc>
              <a:spcBef>
                <a:spcPts val="600"/>
              </a:spcBef>
              <a:buSzPct val="100000"/>
            </a:pPr>
            <a:r>
              <a:rPr lang="en-US" sz="1200" dirty="0" smtClean="0"/>
              <a:t>Duke Energy Progress</a:t>
            </a:r>
          </a:p>
          <a:p>
            <a:pPr marL="117475" indent="-117475">
              <a:lnSpc>
                <a:spcPts val="1200"/>
              </a:lnSpc>
              <a:spcBef>
                <a:spcPts val="600"/>
              </a:spcBef>
              <a:buSzPct val="100000"/>
            </a:pPr>
            <a:r>
              <a:rPr lang="en-US" sz="1200" dirty="0" smtClean="0"/>
              <a:t>Duke Energy Indiana</a:t>
            </a:r>
          </a:p>
          <a:p>
            <a:pPr marL="117475" lvl="0" indent="-117475">
              <a:lnSpc>
                <a:spcPts val="1200"/>
              </a:lnSpc>
              <a:spcBef>
                <a:spcPts val="600"/>
              </a:spcBef>
              <a:buSzPct val="100000"/>
            </a:pPr>
            <a:r>
              <a:rPr lang="en-US" sz="1200" dirty="0" smtClean="0"/>
              <a:t>Duke Energy Ohio/Kentucky</a:t>
            </a:r>
          </a:p>
          <a:p>
            <a:pPr marL="117475" lvl="0" indent="-117475">
              <a:lnSpc>
                <a:spcPts val="1200"/>
              </a:lnSpc>
              <a:spcBef>
                <a:spcPts val="600"/>
              </a:spcBef>
              <a:buSzPct val="100000"/>
            </a:pPr>
            <a:r>
              <a:rPr lang="en-US" sz="1200" dirty="0" smtClean="0"/>
              <a:t>Duke Energy Florida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2291014" y="1766727"/>
            <a:ext cx="1794235" cy="11590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17475" marR="0" lvl="0" indent="-117475" algn="l" defTabSz="914400" rtl="0" eaLnBrk="1" fontAlgn="base" latinLnBrk="0" hangingPunct="1">
              <a:lnSpc>
                <a:spcPts val="1200"/>
              </a:lnSpc>
              <a:spcBef>
                <a:spcPts val="0"/>
              </a:spcBef>
              <a:spcAft>
                <a:spcPct val="0"/>
              </a:spcAft>
              <a:buClr>
                <a:srgbClr val="3F6397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lang="en-US" sz="1200" kern="0" dirty="0" smtClean="0">
                <a:solidFill>
                  <a:srgbClr val="000000"/>
                </a:solidFill>
                <a:latin typeface="Arial Narrow"/>
              </a:rPr>
              <a:t>Duke Energy Renewables</a:t>
            </a:r>
          </a:p>
          <a:p>
            <a:pPr marL="117475" marR="0" lvl="0" indent="-117475" algn="l" defTabSz="914400" rtl="0" eaLnBrk="1" fontAlgn="base" latinLnBrk="0" hangingPunct="1">
              <a:lnSpc>
                <a:spcPts val="1200"/>
              </a:lnSpc>
              <a:spcBef>
                <a:spcPts val="1800"/>
              </a:spcBef>
              <a:spcAft>
                <a:spcPct val="0"/>
              </a:spcAft>
              <a:buClr>
                <a:srgbClr val="3F6397"/>
              </a:buClr>
              <a:buSzPct val="100000"/>
              <a:buFont typeface="Wingdings" pitchFamily="2" charset="2"/>
              <a:buChar char="§"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316055" y="1187447"/>
            <a:ext cx="3368675" cy="282892"/>
          </a:xfrm>
          <a:prstGeom prst="rect">
            <a:avLst/>
          </a:prstGeom>
          <a:solidFill>
            <a:srgbClr val="004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2435230" y="1191361"/>
            <a:ext cx="3160898" cy="26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34950" marR="0" lvl="0" indent="-234950" algn="ctr" defTabSz="914400" rtl="0" eaLnBrk="1" fontAlgn="base" latinLnBrk="0" hangingPunct="1">
              <a:lnSpc>
                <a:spcPct val="85000"/>
              </a:lnSpc>
              <a:spcBef>
                <a:spcPct val="25000"/>
              </a:spcBef>
              <a:spcAft>
                <a:spcPct val="0"/>
              </a:spcAft>
              <a:buClr>
                <a:srgbClr val="3F6397"/>
              </a:buClr>
              <a:buSzPct val="130000"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Commercial Businesses</a:t>
            </a:r>
            <a:endParaRPr kumimoji="0" lang="en-US" sz="13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2298979" y="1554790"/>
            <a:ext cx="1786270" cy="23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34950" marR="0" lvl="0" indent="-234950" defTabSz="914400" rtl="0" eaLnBrk="1" fontAlgn="base" latinLnBrk="0" hangingPunct="1">
              <a:lnSpc>
                <a:spcPts val="1500"/>
              </a:lnSpc>
              <a:spcBef>
                <a:spcPct val="25000"/>
              </a:spcBef>
              <a:spcAft>
                <a:spcPct val="0"/>
              </a:spcAft>
              <a:buClr>
                <a:srgbClr val="3F6397"/>
              </a:buClr>
              <a:buSzPct val="130000"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4E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Commercial Power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4E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929506" y="1766727"/>
            <a:ext cx="1924494" cy="87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17475" marR="0" lvl="0" indent="-117475" algn="l" defTabSz="914400" rtl="0" eaLnBrk="1" fontAlgn="base" latinLnBrk="0" hangingPunct="1">
              <a:lnSpc>
                <a:spcPts val="1200"/>
              </a:lnSpc>
              <a:spcBef>
                <a:spcPts val="1800"/>
              </a:spcBef>
              <a:spcAft>
                <a:spcPct val="0"/>
              </a:spcAft>
              <a:buClr>
                <a:srgbClr val="3F6397"/>
              </a:buClr>
              <a:buSzPct val="100000"/>
              <a:buFont typeface="Wingdings" pitchFamily="2" charset="2"/>
              <a:buChar char="§"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Duke Energy International</a:t>
            </a:r>
            <a:b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(primarily Latin American assets)</a:t>
            </a:r>
          </a:p>
          <a:p>
            <a:pPr marL="234950" marR="0" lvl="0" indent="-234950" algn="l" defTabSz="914400" rtl="0" eaLnBrk="1" fontAlgn="base" latinLnBrk="0" hangingPunct="1">
              <a:lnSpc>
                <a:spcPct val="85000"/>
              </a:lnSpc>
              <a:spcBef>
                <a:spcPct val="25000"/>
              </a:spcBef>
              <a:spcAft>
                <a:spcPct val="0"/>
              </a:spcAft>
              <a:buClr>
                <a:srgbClr val="3F6397"/>
              </a:buClr>
              <a:buSzPct val="130000"/>
              <a:buFont typeface="Wingdings" pitchFamily="2" charset="2"/>
              <a:buChar char="§"/>
              <a:tabLst/>
              <a:defRPr/>
            </a:pP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3925149" y="1554790"/>
            <a:ext cx="1580301" cy="26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34950" marR="0" lvl="0" indent="-234950" defTabSz="914400" rtl="0" eaLnBrk="1" fontAlgn="base" latinLnBrk="0" hangingPunct="1">
              <a:lnSpc>
                <a:spcPct val="85000"/>
              </a:lnSpc>
              <a:spcBef>
                <a:spcPct val="25000"/>
              </a:spcBef>
              <a:spcAft>
                <a:spcPct val="0"/>
              </a:spcAft>
              <a:buClr>
                <a:srgbClr val="3F6397"/>
              </a:buClr>
              <a:buSzPct val="130000"/>
              <a:tabLst/>
              <a:defRPr/>
            </a:pP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rgbClr val="004E74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International Energy</a:t>
            </a: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rgbClr val="004E74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2682" y="1187447"/>
            <a:ext cx="1839914" cy="282892"/>
          </a:xfrm>
          <a:prstGeom prst="rect">
            <a:avLst/>
          </a:prstGeom>
          <a:solidFill>
            <a:srgbClr val="004E7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 bwMode="auto">
          <a:xfrm>
            <a:off x="439414" y="1191361"/>
            <a:ext cx="1823182" cy="265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34950" marR="0" lvl="0" indent="-234950" algn="ctr" defTabSz="914400" rtl="0" eaLnBrk="1" fontAlgn="base" latinLnBrk="0" hangingPunct="1">
              <a:lnSpc>
                <a:spcPct val="85000"/>
              </a:lnSpc>
              <a:spcBef>
                <a:spcPct val="25000"/>
              </a:spcBef>
              <a:spcAft>
                <a:spcPct val="0"/>
              </a:spcAft>
              <a:buClr>
                <a:srgbClr val="3F6397"/>
              </a:buClr>
              <a:buSzPct val="130000"/>
              <a:tabLst/>
              <a:defRPr/>
            </a:pPr>
            <a:r>
              <a:rPr kumimoji="0" lang="en-US" sz="13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Regulated Utilities</a:t>
            </a:r>
            <a:endParaRPr kumimoji="0" lang="en-US" sz="13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62175" y="1176145"/>
            <a:ext cx="2514600" cy="3035807"/>
            <a:chOff x="6218238" y="903010"/>
            <a:chExt cx="2514600" cy="3035807"/>
          </a:xfrm>
        </p:grpSpPr>
        <p:sp>
          <p:nvSpPr>
            <p:cNvPr id="18" name="Rectangle 17"/>
            <p:cNvSpPr/>
            <p:nvPr/>
          </p:nvSpPr>
          <p:spPr>
            <a:xfrm>
              <a:off x="6218238" y="903010"/>
              <a:ext cx="2500312" cy="3035807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/>
            <p:cNvSpPr>
              <a:spLocks noChangeAspect="1"/>
            </p:cNvSpPr>
            <p:nvPr/>
          </p:nvSpPr>
          <p:spPr>
            <a:xfrm>
              <a:off x="6397254" y="3123512"/>
              <a:ext cx="112362" cy="112362"/>
            </a:xfrm>
            <a:prstGeom prst="ellipse">
              <a:avLst/>
            </a:prstGeom>
            <a:solidFill>
              <a:srgbClr val="009DD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>
              <a:spLocks noChangeAspect="1"/>
            </p:cNvSpPr>
            <p:nvPr/>
          </p:nvSpPr>
          <p:spPr>
            <a:xfrm>
              <a:off x="6397254" y="3308405"/>
              <a:ext cx="112362" cy="112362"/>
            </a:xfrm>
            <a:prstGeom prst="ellipse">
              <a:avLst/>
            </a:prstGeom>
            <a:solidFill>
              <a:srgbClr val="0089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>
              <a:spLocks noChangeAspect="1"/>
            </p:cNvSpPr>
            <p:nvPr/>
          </p:nvSpPr>
          <p:spPr>
            <a:xfrm>
              <a:off x="6397254" y="3493298"/>
              <a:ext cx="112362" cy="112362"/>
            </a:xfrm>
            <a:prstGeom prst="ellipse">
              <a:avLst/>
            </a:prstGeom>
            <a:solidFill>
              <a:srgbClr val="006A9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>
              <a:spLocks noChangeAspect="1"/>
            </p:cNvSpPr>
            <p:nvPr/>
          </p:nvSpPr>
          <p:spPr>
            <a:xfrm>
              <a:off x="6397254" y="3678190"/>
              <a:ext cx="112362" cy="112362"/>
            </a:xfrm>
            <a:prstGeom prst="ellipse">
              <a:avLst/>
            </a:prstGeom>
            <a:solidFill>
              <a:srgbClr val="004A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465949" y="3052925"/>
              <a:ext cx="2266889" cy="8489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  <a:spcBef>
                  <a:spcPts val="100"/>
                </a:spcBef>
                <a:tabLst>
                  <a:tab pos="1998663" algn="r"/>
                </a:tabLst>
              </a:pPr>
              <a:r>
                <a:rPr lang="en-US" sz="1400" dirty="0" smtClean="0">
                  <a:latin typeface="+mj-lt"/>
                </a:rPr>
                <a:t>Coal	38%</a:t>
              </a:r>
            </a:p>
            <a:p>
              <a:pPr>
                <a:lnSpc>
                  <a:spcPts val="1400"/>
                </a:lnSpc>
                <a:spcBef>
                  <a:spcPts val="100"/>
                </a:spcBef>
                <a:tabLst>
                  <a:tab pos="1998663" algn="r"/>
                </a:tabLst>
              </a:pPr>
              <a:r>
                <a:rPr lang="en-US" sz="1400" dirty="0" smtClean="0">
                  <a:latin typeface="+mj-lt"/>
                </a:rPr>
                <a:t>Natural Gas/Fuel Oil	38%</a:t>
              </a:r>
            </a:p>
            <a:p>
              <a:pPr>
                <a:lnSpc>
                  <a:spcPts val="1400"/>
                </a:lnSpc>
                <a:spcBef>
                  <a:spcPts val="100"/>
                </a:spcBef>
                <a:tabLst>
                  <a:tab pos="1998663" algn="r"/>
                </a:tabLst>
              </a:pPr>
              <a:r>
                <a:rPr lang="en-US" sz="1400" dirty="0" smtClean="0">
                  <a:latin typeface="+mj-lt"/>
                </a:rPr>
                <a:t>Nuclear	17%</a:t>
              </a:r>
            </a:p>
            <a:p>
              <a:pPr>
                <a:lnSpc>
                  <a:spcPts val="1400"/>
                </a:lnSpc>
                <a:spcBef>
                  <a:spcPts val="100"/>
                </a:spcBef>
                <a:tabLst>
                  <a:tab pos="1998663" algn="r"/>
                </a:tabLst>
              </a:pPr>
              <a:r>
                <a:rPr lang="en-US" sz="1400" dirty="0" smtClean="0">
                  <a:latin typeface="+mj-lt"/>
                </a:rPr>
                <a:t>Hydro/</a:t>
              </a:r>
              <a:r>
                <a:rPr lang="en-US" sz="1400" dirty="0" err="1" smtClean="0">
                  <a:latin typeface="+mj-lt"/>
                </a:rPr>
                <a:t>Renewables</a:t>
              </a:r>
              <a:r>
                <a:rPr lang="en-US" sz="1400" dirty="0" smtClean="0">
                  <a:latin typeface="+mj-lt"/>
                </a:rPr>
                <a:t>	7%</a:t>
              </a:r>
              <a:endParaRPr lang="en-US" sz="1400" dirty="0">
                <a:latin typeface="+mj-lt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6311507" y="3002476"/>
              <a:ext cx="2238452" cy="0"/>
            </a:xfrm>
            <a:prstGeom prst="line">
              <a:avLst/>
            </a:prstGeom>
            <a:ln w="22225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368734" y="934027"/>
              <a:ext cx="21066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latin typeface="+mj-lt"/>
                </a:rPr>
                <a:t>Regulated Utilities</a:t>
              </a:r>
              <a:br>
                <a:rPr lang="en-US" sz="1600" b="1" dirty="0" smtClean="0">
                  <a:latin typeface="+mj-lt"/>
                </a:rPr>
              </a:br>
              <a:r>
                <a:rPr lang="en-US" sz="1600" dirty="0" smtClean="0">
                  <a:latin typeface="+mj-lt"/>
                </a:rPr>
                <a:t>(percent owned capacity)</a:t>
              </a:r>
              <a:endParaRPr lang="en-US" sz="1600" dirty="0">
                <a:latin typeface="+mj-lt"/>
              </a:endParaRPr>
            </a:p>
          </p:txBody>
        </p:sp>
        <p:sp>
          <p:nvSpPr>
            <p:cNvPr id="26" name="AutoShape 2"/>
            <p:cNvSpPr>
              <a:spLocks noChangeAspect="1" noChangeArrowheads="1" noTextEdit="1"/>
            </p:cNvSpPr>
            <p:nvPr/>
          </p:nvSpPr>
          <p:spPr bwMode="auto">
            <a:xfrm>
              <a:off x="6770688" y="1577647"/>
              <a:ext cx="1308100" cy="1308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aphicFrame>
          <p:nvGraphicFramePr>
            <p:cNvPr id="27" name="Chart 26"/>
            <p:cNvGraphicFramePr/>
            <p:nvPr/>
          </p:nvGraphicFramePr>
          <p:xfrm>
            <a:off x="6248719" y="1463388"/>
            <a:ext cx="2355282" cy="157018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889625" y="708026"/>
            <a:ext cx="3254374" cy="4435474"/>
          </a:xfrm>
          <a:prstGeom prst="rect">
            <a:avLst/>
          </a:prstGeom>
          <a:solidFill>
            <a:srgbClr val="3F6397">
              <a:alpha val="2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Regulated Utilities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867" y="1102875"/>
            <a:ext cx="4999785" cy="3657600"/>
          </a:xfrm>
        </p:spPr>
        <p:txBody>
          <a:bodyPr/>
          <a:lstStyle/>
          <a:p>
            <a:pPr lvl="0">
              <a:buSzPct val="100000"/>
            </a:pPr>
            <a:r>
              <a:rPr lang="en-US" dirty="0" smtClean="0"/>
              <a:t>Largest business segment and primary source of earnings growth</a:t>
            </a:r>
          </a:p>
          <a:p>
            <a:pPr lvl="0">
              <a:buSzPct val="100000"/>
            </a:pPr>
            <a:r>
              <a:rPr lang="en-US" dirty="0" smtClean="0"/>
              <a:t>6 states: North Carolina, South Carolina, Florida, Indiana, Ohio, Kentucky</a:t>
            </a:r>
          </a:p>
          <a:p>
            <a:pPr lvl="0">
              <a:buSzPct val="100000"/>
            </a:pPr>
            <a:r>
              <a:rPr lang="en-US" dirty="0" smtClean="0"/>
              <a:t>95,000 square miles of service area</a:t>
            </a:r>
          </a:p>
          <a:p>
            <a:pPr lvl="0">
              <a:buSzPct val="100000"/>
            </a:pPr>
            <a:r>
              <a:rPr lang="en-US" dirty="0" smtClean="0"/>
              <a:t>49,600 MW of generation capacity</a:t>
            </a:r>
          </a:p>
          <a:p>
            <a:pPr lvl="0">
              <a:buSzPct val="100000"/>
            </a:pPr>
            <a:r>
              <a:rPr lang="en-US" dirty="0" smtClean="0"/>
              <a:t>7.3 million retail electric customers</a:t>
            </a:r>
          </a:p>
          <a:p>
            <a:pPr lvl="0">
              <a:buSzPct val="100000"/>
            </a:pPr>
            <a:r>
              <a:rPr lang="en-US" dirty="0" smtClean="0"/>
              <a:t>500,000 retail natural gas customers</a:t>
            </a:r>
          </a:p>
          <a:p>
            <a:pPr lvl="0">
              <a:buSzPct val="100000"/>
            </a:pPr>
            <a:r>
              <a:rPr lang="en-US" dirty="0" smtClean="0"/>
              <a:t>Renewable and energy efficiency programs </a:t>
            </a:r>
          </a:p>
          <a:p>
            <a:pPr lvl="1"/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BD5-9CB9-45BC-B306-607259E08085}" type="slidenum">
              <a:rPr lang="en-US" smtClean="0">
                <a:solidFill>
                  <a:schemeClr val="bg1">
                    <a:lumMod val="75000"/>
                  </a:schemeClr>
                </a:solidFill>
              </a:rPr>
              <a:pPr/>
              <a:t>3</a:t>
            </a:fld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263201" y="1180862"/>
            <a:ext cx="2502849" cy="3772998"/>
            <a:chOff x="6263201" y="1180862"/>
            <a:chExt cx="2502849" cy="3772998"/>
          </a:xfrm>
        </p:grpSpPr>
        <p:sp>
          <p:nvSpPr>
            <p:cNvPr id="7" name="Rectangle 6"/>
            <p:cNvSpPr/>
            <p:nvPr/>
          </p:nvSpPr>
          <p:spPr>
            <a:xfrm>
              <a:off x="6263201" y="1180862"/>
              <a:ext cx="2502849" cy="3772998"/>
            </a:xfrm>
            <a:prstGeom prst="rect">
              <a:avLst/>
            </a:prstGeom>
            <a:solidFill>
              <a:schemeClr val="bg1"/>
            </a:solidFill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" name="Picture 7"/>
            <p:cNvPicPr/>
            <p:nvPr/>
          </p:nvPicPr>
          <p:blipFill>
            <a:blip r:embed="rId2" cstate="print"/>
            <a:srcRect l="14152" r="14162"/>
            <a:stretch>
              <a:fillRect/>
            </a:stretch>
          </p:blipFill>
          <p:spPr bwMode="auto">
            <a:xfrm>
              <a:off x="6343649" y="1279343"/>
              <a:ext cx="2399337" cy="3549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 Businesses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7867" y="1091000"/>
            <a:ext cx="4679151" cy="2020328"/>
          </a:xfrm>
        </p:spPr>
        <p:txBody>
          <a:bodyPr/>
          <a:lstStyle/>
          <a:p>
            <a:pPr lvl="0">
              <a:spcBef>
                <a:spcPts val="300"/>
              </a:spcBef>
              <a:buSzPct val="100000"/>
              <a:buNone/>
            </a:pPr>
            <a:r>
              <a:rPr lang="en-US" b="1" dirty="0" smtClean="0">
                <a:solidFill>
                  <a:srgbClr val="004E74"/>
                </a:solidFill>
              </a:rPr>
              <a:t>Duke Energy </a:t>
            </a:r>
            <a:r>
              <a:rPr lang="en-US" b="1" dirty="0" err="1" smtClean="0">
                <a:solidFill>
                  <a:srgbClr val="004E74"/>
                </a:solidFill>
              </a:rPr>
              <a:t>Renewables</a:t>
            </a:r>
            <a:r>
              <a:rPr lang="en-US" b="1" dirty="0" smtClean="0">
                <a:solidFill>
                  <a:srgbClr val="004E74"/>
                </a:solidFill>
              </a:rPr>
              <a:t> </a:t>
            </a:r>
          </a:p>
          <a:p>
            <a:pPr marL="287338" lvl="1" indent="-287338">
              <a:spcBef>
                <a:spcPts val="600"/>
              </a:spcBef>
              <a:buSzPct val="100000"/>
            </a:pPr>
            <a:r>
              <a:rPr lang="en-US" sz="1800" dirty="0" smtClean="0"/>
              <a:t>Approximately 1,800 MW of wind and solar projects operating in 12 states</a:t>
            </a:r>
          </a:p>
          <a:p>
            <a:pPr marL="287338" lvl="1" indent="-287338">
              <a:spcBef>
                <a:spcPts val="300"/>
              </a:spcBef>
              <a:buSzPct val="100000"/>
            </a:pPr>
            <a:r>
              <a:rPr lang="en-US" sz="1800" dirty="0" smtClean="0"/>
              <a:t>Significant pipeline of development projects</a:t>
            </a:r>
          </a:p>
          <a:p>
            <a:pPr marL="287338" lvl="1" indent="-287338">
              <a:spcBef>
                <a:spcPts val="300"/>
              </a:spcBef>
              <a:buSzPct val="100000"/>
            </a:pPr>
            <a:r>
              <a:rPr lang="en-US" sz="1800" dirty="0" smtClean="0"/>
              <a:t>Since 2007, invested more than $3 billion to grow</a:t>
            </a:r>
            <a:br>
              <a:rPr lang="en-US" sz="1800" dirty="0" smtClean="0"/>
            </a:br>
            <a:r>
              <a:rPr lang="en-US" sz="1800" dirty="0" smtClean="0"/>
              <a:t>wind and solar business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BD5-9CB9-45BC-B306-607259E0808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4" descr="12S-0113.jpg"/>
          <p:cNvPicPr>
            <a:picLocks noChangeAspect="1"/>
          </p:cNvPicPr>
          <p:nvPr/>
        </p:nvPicPr>
        <p:blipFill>
          <a:blip r:embed="rId2" cstate="print"/>
          <a:srcRect l="8445" t="8729" r="5695" b="5004"/>
          <a:stretch>
            <a:fillRect/>
          </a:stretch>
        </p:blipFill>
        <p:spPr>
          <a:xfrm>
            <a:off x="5889625" y="708025"/>
            <a:ext cx="3254374" cy="2201430"/>
          </a:xfrm>
          <a:prstGeom prst="rect">
            <a:avLst/>
          </a:prstGeom>
        </p:spPr>
      </p:pic>
      <p:pic>
        <p:nvPicPr>
          <p:cNvPr id="6" name="Picture 5" descr="SuttonSolar_2012_0626BW.jpg"/>
          <p:cNvPicPr>
            <a:picLocks noChangeAspect="1"/>
          </p:cNvPicPr>
          <p:nvPr/>
        </p:nvPicPr>
        <p:blipFill>
          <a:blip r:embed="rId3" cstate="print"/>
          <a:srcRect t="12215" b="32758"/>
          <a:stretch>
            <a:fillRect/>
          </a:stretch>
        </p:blipFill>
        <p:spPr>
          <a:xfrm>
            <a:off x="5900737" y="2956957"/>
            <a:ext cx="3243263" cy="2186544"/>
          </a:xfrm>
          <a:prstGeom prst="rect">
            <a:avLst/>
          </a:prstGeom>
        </p:spPr>
      </p:pic>
      <p:sp>
        <p:nvSpPr>
          <p:cNvPr id="7" name="Slide Number Placeholder 3"/>
          <p:cNvSpPr txBox="1">
            <a:spLocks/>
          </p:cNvSpPr>
          <p:nvPr/>
        </p:nvSpPr>
        <p:spPr bwMode="auto">
          <a:xfrm>
            <a:off x="6834910" y="4786312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D5BD5-9CB9-45BC-B306-607259E08085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 Businesses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BD5-9CB9-45BC-B306-607259E0808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57867" y="1091000"/>
            <a:ext cx="5142289" cy="3657600"/>
          </a:xfrm>
        </p:spPr>
        <p:txBody>
          <a:bodyPr/>
          <a:lstStyle/>
          <a:p>
            <a:pPr lvl="0">
              <a:buSzPct val="100000"/>
              <a:buNone/>
            </a:pPr>
            <a:r>
              <a:rPr lang="en-US" b="1" dirty="0" smtClean="0">
                <a:solidFill>
                  <a:srgbClr val="004E74"/>
                </a:solidFill>
              </a:rPr>
              <a:t>Duke Energy International </a:t>
            </a:r>
          </a:p>
          <a:p>
            <a:pPr lvl="0">
              <a:buSzPct val="100000"/>
            </a:pPr>
            <a:r>
              <a:rPr lang="en-US" dirty="0" smtClean="0"/>
              <a:t>Owns approximately 4,300 gross MW of electric generation outside the U.S. </a:t>
            </a:r>
          </a:p>
          <a:p>
            <a:pPr lvl="0">
              <a:buSzPct val="100000"/>
            </a:pPr>
            <a:r>
              <a:rPr lang="en-US" dirty="0" smtClean="0"/>
              <a:t>Operations located in Latin American countries of Argentina, Brazil, Chile, Ecuador, El Salvador, Guatemala and Peru</a:t>
            </a:r>
          </a:p>
          <a:p>
            <a:pPr lvl="0">
              <a:buSzPct val="100000"/>
            </a:pPr>
            <a:r>
              <a:rPr lang="en-US" dirty="0" smtClean="0"/>
              <a:t>Approximately two-thirds of DEI’s generating capacity is hydroelectric</a:t>
            </a:r>
          </a:p>
          <a:p>
            <a:pPr lvl="0">
              <a:buSzPct val="100000"/>
            </a:pPr>
            <a:r>
              <a:rPr lang="en-US" dirty="0" smtClean="0"/>
              <a:t>Equity investment in National Methanol Co.,</a:t>
            </a:r>
            <a:br>
              <a:rPr lang="en-US" dirty="0" smtClean="0"/>
            </a:br>
            <a:r>
              <a:rPr lang="en-US" dirty="0" smtClean="0"/>
              <a:t>a Saudi Arabian regional producer of MTBE,</a:t>
            </a:r>
            <a:br>
              <a:rPr lang="en-US" dirty="0" smtClean="0"/>
            </a:br>
            <a:r>
              <a:rPr lang="en-US" dirty="0" smtClean="0"/>
              <a:t>a gasoline additive</a:t>
            </a:r>
          </a:p>
        </p:txBody>
      </p:sp>
      <p:pic>
        <p:nvPicPr>
          <p:cNvPr id="7" name="Picture 6" descr="international-hydro-station-1.jpg"/>
          <p:cNvPicPr>
            <a:picLocks noChangeAspect="1"/>
          </p:cNvPicPr>
          <p:nvPr/>
        </p:nvPicPr>
        <p:blipFill>
          <a:blip r:embed="rId2" cstate="screen"/>
          <a:srcRect t="7136" b="2891"/>
          <a:stretch>
            <a:fillRect/>
          </a:stretch>
        </p:blipFill>
        <p:spPr>
          <a:xfrm>
            <a:off x="5874242" y="708025"/>
            <a:ext cx="3269758" cy="4435475"/>
          </a:xfrm>
          <a:prstGeom prst="rect">
            <a:avLst/>
          </a:prstGeom>
        </p:spPr>
      </p:pic>
      <p:sp>
        <p:nvSpPr>
          <p:cNvPr id="8" name="Slide Number Placeholder 3"/>
          <p:cNvSpPr txBox="1">
            <a:spLocks/>
          </p:cNvSpPr>
          <p:nvPr/>
        </p:nvSpPr>
        <p:spPr bwMode="auto">
          <a:xfrm>
            <a:off x="6834910" y="4786312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CBD5BD5-9CB9-45BC-B306-607259E08085}" type="slidenum">
              <a:rPr kumimoji="0" lang="en-US" sz="800" b="1" i="0" u="none" strike="noStrike" kern="1200" cap="none" spc="0" normalizeH="0" baseline="0" noProof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rial Narrow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Arial Narrow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9749" y="133336"/>
            <a:ext cx="6486525" cy="472680"/>
          </a:xfrm>
        </p:spPr>
        <p:txBody>
          <a:bodyPr/>
          <a:lstStyle/>
          <a:p>
            <a:r>
              <a:rPr lang="en-US" altLang="en-US" dirty="0" smtClean="0"/>
              <a:t>Daily to Seasonal </a:t>
            </a:r>
            <a:r>
              <a:rPr lang="en-US" altLang="en-US" dirty="0"/>
              <a:t>Operational Uses of Weather </a:t>
            </a:r>
            <a:r>
              <a:rPr lang="en-US" altLang="en-US" dirty="0" smtClean="0"/>
              <a:t>Forecasts/Data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en-US" dirty="0"/>
              <a:t>Generation System Dispatch/Load </a:t>
            </a:r>
            <a:r>
              <a:rPr lang="en-US" dirty="0" smtClean="0"/>
              <a:t>Forecasting-Energy Demand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Precipitation Forecast for Daily Hydro Planning/Dispatch</a:t>
            </a:r>
          </a:p>
          <a:p>
            <a:pPr>
              <a:buFontTx/>
              <a:buChar char="-"/>
            </a:pPr>
            <a:r>
              <a:rPr lang="en-US" dirty="0"/>
              <a:t>Renewables – </a:t>
            </a:r>
            <a:r>
              <a:rPr lang="en-US" dirty="0" smtClean="0"/>
              <a:t>Solar/Wind</a:t>
            </a:r>
          </a:p>
          <a:p>
            <a:pPr>
              <a:buFontTx/>
              <a:buChar char="-"/>
            </a:pPr>
            <a:r>
              <a:rPr lang="en-US" dirty="0" smtClean="0"/>
              <a:t>Fuel Supply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Storm Prediction – Resource modeling for storm impacts</a:t>
            </a:r>
          </a:p>
          <a:p>
            <a:pPr>
              <a:buFontTx/>
              <a:buChar char="-"/>
            </a:pPr>
            <a:r>
              <a:rPr lang="en-US" dirty="0"/>
              <a:t>Extreme weather impacts for generation planning/maintenance and grid operations</a:t>
            </a:r>
          </a:p>
          <a:p>
            <a:pPr>
              <a:buFontTx/>
              <a:buChar char="-"/>
            </a:pPr>
            <a:r>
              <a:rPr lang="en-US" dirty="0"/>
              <a:t>Transmission Line ratings</a:t>
            </a:r>
          </a:p>
          <a:p>
            <a:pPr>
              <a:buFontTx/>
              <a:buChar char="-"/>
            </a:pPr>
            <a:r>
              <a:rPr lang="en-US" dirty="0" smtClean="0"/>
              <a:t>High </a:t>
            </a:r>
            <a:r>
              <a:rPr lang="en-US" dirty="0"/>
              <a:t>bill analysis </a:t>
            </a:r>
          </a:p>
          <a:p>
            <a:pPr>
              <a:buFontTx/>
              <a:buChar char="-"/>
            </a:pPr>
            <a:r>
              <a:rPr lang="en-US" dirty="0"/>
              <a:t>Earnings</a:t>
            </a:r>
          </a:p>
          <a:p>
            <a:pPr>
              <a:buFontTx/>
              <a:buChar char="-"/>
            </a:pPr>
            <a:r>
              <a:rPr lang="en-US" dirty="0"/>
              <a:t>Monthly and seasonal forecasts for system </a:t>
            </a:r>
            <a:r>
              <a:rPr lang="en-US" dirty="0" smtClean="0"/>
              <a:t>planning/operations-Generation Outage scheduling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Thermal modeling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D5BD5-9CB9-45BC-B306-607259E0808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3556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Hydroelectric Impacts from Drought</a:t>
            </a:r>
            <a:endParaRPr lang="en-US" dirty="0"/>
          </a:p>
        </p:txBody>
      </p:sp>
      <p:pic>
        <p:nvPicPr>
          <p:cNvPr id="4" name="Picture 18" descr="US Drought Monitor, December 4, 200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143000"/>
            <a:ext cx="6324600" cy="353474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363423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2003 Above Normal </a:t>
            </a:r>
            <a:br>
              <a:rPr lang="en-US" dirty="0" smtClean="0"/>
            </a:br>
            <a:r>
              <a:rPr lang="en-US" dirty="0" smtClean="0"/>
              <a:t>Eastern Precipitation</a:t>
            </a:r>
            <a:endParaRPr lang="en-US" dirty="0"/>
          </a:p>
        </p:txBody>
      </p:sp>
      <p:pic>
        <p:nvPicPr>
          <p:cNvPr id="1026" name="Picture 2" descr="http://www.esrl.noaa.gov/psd/tmp/climdiv/cd192.234.122.28.246.7.34.54.prc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257300"/>
            <a:ext cx="5410200" cy="351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4470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Rainfall and Hydro-Generation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4159728"/>
              </p:ext>
            </p:extLst>
          </p:nvPr>
        </p:nvGraphicFramePr>
        <p:xfrm>
          <a:off x="762000" y="1200150"/>
          <a:ext cx="7810500" cy="3514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14410655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# NEW DUKE ENERGY 10">
      <a:dk1>
        <a:sysClr val="windowText" lastClr="000000"/>
      </a:dk1>
      <a:lt1>
        <a:sysClr val="window" lastClr="FFFFFF"/>
      </a:lt1>
      <a:dk2>
        <a:srgbClr val="005072"/>
      </a:dk2>
      <a:lt2>
        <a:srgbClr val="EEECE1"/>
      </a:lt2>
      <a:accent1>
        <a:srgbClr val="7A2531"/>
      </a:accent1>
      <a:accent2>
        <a:srgbClr val="007DA4"/>
      </a:accent2>
      <a:accent3>
        <a:srgbClr val="FFCB00"/>
      </a:accent3>
      <a:accent4>
        <a:srgbClr val="CACAC8"/>
      </a:accent4>
      <a:accent5>
        <a:srgbClr val="34B5D0"/>
      </a:accent5>
      <a:accent6>
        <a:srgbClr val="F4AA00"/>
      </a:accent6>
      <a:hlink>
        <a:srgbClr val="D5C296"/>
      </a:hlink>
      <a:folHlink>
        <a:srgbClr val="F9E497"/>
      </a:folHlink>
    </a:clrScheme>
    <a:fontScheme name="Default Design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1073</TotalTime>
  <Words>354</Words>
  <Application>Microsoft Macintosh PowerPoint</Application>
  <PresentationFormat>On-screen Show (16:9)</PresentationFormat>
  <Paragraphs>81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PowerPoint Presentation</vt:lpstr>
      <vt:lpstr>Business Segments </vt:lpstr>
      <vt:lpstr>Regulated Utilities</vt:lpstr>
      <vt:lpstr>Commercial Businesses </vt:lpstr>
      <vt:lpstr>Commercial Businesses </vt:lpstr>
      <vt:lpstr>Daily to Seasonal Operational Uses of Weather Forecasts/Data</vt:lpstr>
      <vt:lpstr>Hydroelectric Impacts from Drought</vt:lpstr>
      <vt:lpstr>2003 Above Normal  Eastern Precipitation</vt:lpstr>
      <vt:lpstr>Rainfall and Hydro-Generation</vt:lpstr>
      <vt:lpstr>Renewables and  Seasonal Weather Trends</vt:lpstr>
      <vt:lpstr>Wind Energy Seasonal Impacts</vt:lpstr>
      <vt:lpstr>Seasonal Hurricane Variation</vt:lpstr>
      <vt:lpstr>Winter Storms</vt:lpstr>
      <vt:lpstr>Plant Maintenance Planning  Extreme Cold</vt:lpstr>
      <vt:lpstr>Plant Maintenance Planning  Extreme Heat</vt:lpstr>
      <vt:lpstr>PowerPoint Presentation</vt:lpstr>
    </vt:vector>
  </TitlesOfParts>
  <Company>Duke Energy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t69270</dc:creator>
  <cp:lastModifiedBy>AMS</cp:lastModifiedBy>
  <cp:revision>71</cp:revision>
  <cp:lastPrinted>2015-04-13T17:14:39Z</cp:lastPrinted>
  <dcterms:created xsi:type="dcterms:W3CDTF">2008-01-24T20:04:53Z</dcterms:created>
  <dcterms:modified xsi:type="dcterms:W3CDTF">2015-09-21T20:49:36Z</dcterms:modified>
</cp:coreProperties>
</file>