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9" r:id="rId3"/>
    <p:sldMasterId id="2147483679" r:id="rId4"/>
  </p:sldMasterIdLst>
  <p:notesMasterIdLst>
    <p:notesMasterId r:id="rId20"/>
  </p:notesMasterIdLst>
  <p:sldIdLst>
    <p:sldId id="272" r:id="rId5"/>
    <p:sldId id="308" r:id="rId6"/>
    <p:sldId id="265" r:id="rId7"/>
    <p:sldId id="310" r:id="rId8"/>
    <p:sldId id="315" r:id="rId9"/>
    <p:sldId id="306" r:id="rId10"/>
    <p:sldId id="313" r:id="rId11"/>
    <p:sldId id="312" r:id="rId12"/>
    <p:sldId id="314" r:id="rId13"/>
    <p:sldId id="316" r:id="rId14"/>
    <p:sldId id="317" r:id="rId15"/>
    <p:sldId id="305" r:id="rId16"/>
    <p:sldId id="277" r:id="rId17"/>
    <p:sldId id="311" r:id="rId18"/>
    <p:sldId id="285"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Full" cryptAlgorithmClass="hash" cryptAlgorithmType="typeAny" cryptAlgorithmSid="4" spinCount="100000" saltData="dfRK4GBHpUlaQF/OPo3mXA==" hashData="tngVq+l5wQ6m1vs/ZK0F+jy8NK0="/>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0702" autoAdjust="0"/>
  </p:normalViewPr>
  <p:slideViewPr>
    <p:cSldViewPr>
      <p:cViewPr>
        <p:scale>
          <a:sx n="69" d="100"/>
          <a:sy n="69" d="100"/>
        </p:scale>
        <p:origin x="-2176" y="-408"/>
      </p:cViewPr>
      <p:guideLst>
        <p:guide orient="horz" pos="2160"/>
        <p:guide pos="2880"/>
      </p:guideLst>
    </p:cSldViewPr>
  </p:slideViewPr>
  <p:notesTextViewPr>
    <p:cViewPr>
      <p:scale>
        <a:sx n="100" d="100"/>
        <a:sy n="100" d="100"/>
      </p:scale>
      <p:origin x="0" y="0"/>
    </p:cViewPr>
  </p:notesTextViewPr>
  <p:sorterViewPr>
    <p:cViewPr>
      <p:scale>
        <a:sx n="81" d="100"/>
        <a:sy n="81"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F58661-CBE0-47D7-A463-C2FE58719F80}" type="datetimeFigureOut">
              <a:rPr lang="en-US" smtClean="0"/>
              <a:pPr/>
              <a:t>9/21/15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6AE03B-821C-4344-90C7-4BBB89E02A5A}" type="slidenum">
              <a:rPr lang="en-US" smtClean="0"/>
              <a:pPr/>
              <a:t>‹#›</a:t>
            </a:fld>
            <a:endParaRPr lang="en-US"/>
          </a:p>
        </p:txBody>
      </p:sp>
    </p:spTree>
    <p:extLst>
      <p:ext uri="{BB962C8B-B14F-4D97-AF65-F5344CB8AC3E}">
        <p14:creationId xmlns:p14="http://schemas.microsoft.com/office/powerpoint/2010/main" val="927307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8DCC0E-7DBF-7C4A-B104-25FE08E3BB8F}"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992834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Shape 19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miter/>
            <a:headEnd type="none" w="med" len="med"/>
            <a:tailEnd type="none" w="med" len="med"/>
          </a:ln>
        </p:spPr>
      </p:sp>
      <p:sp>
        <p:nvSpPr>
          <p:cNvPr id="191" name="Shape 191"/>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None/>
            </a:pPr>
            <a:endParaRPr sz="1200" b="0" i="0" u="none" strike="noStrike" cap="none" baseline="0">
              <a:solidFill>
                <a:schemeClr val="dk1"/>
              </a:solidFill>
              <a:latin typeface="Calibri"/>
              <a:ea typeface="Calibri"/>
              <a:cs typeface="Calibri"/>
              <a:sym typeface="Calibri"/>
            </a:endParaRPr>
          </a:p>
        </p:txBody>
      </p:sp>
      <p:sp>
        <p:nvSpPr>
          <p:cNvPr id="192" name="Shape 192"/>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000000"/>
                </a:solidFill>
                <a:latin typeface="Calibri"/>
                <a:ea typeface="Calibri"/>
                <a:cs typeface="Calibri"/>
                <a:sym typeface="Calibri"/>
              </a:rPr>
              <a:pPr marL="0" marR="0" lvl="0" indent="0" algn="r" rtl="0">
                <a:spcBef>
                  <a:spcPts val="0"/>
                </a:spcBef>
                <a:buSzPct val="25000"/>
                <a:buNone/>
              </a:pPr>
              <a:t>3</a:t>
            </a:fld>
            <a:endParaRPr lang="en-US" sz="1200" b="0" i="0" u="none" strike="noStrike" cap="none" baseline="0">
              <a:solidFill>
                <a:srgbClr val="000000"/>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058" tIns="41029" rIns="82058" bIns="41029" anchor="ctr"/>
          <a:lstStyle/>
          <a:p>
            <a:endParaRPr lang="en-US"/>
          </a:p>
        </p:txBody>
      </p:sp>
      <p:sp>
        <p:nvSpPr>
          <p:cNvPr id="4098" name="Text Box 2"/>
          <p:cNvSpPr txBox="1">
            <a:spLocks noGrp="1" noChangeArrowheads="1"/>
          </p:cNvSpPr>
          <p:nvPr>
            <p:ph type="body"/>
          </p:nvPr>
        </p:nvSpPr>
        <p:spPr bwMode="auto">
          <a:xfrm>
            <a:off x="1046350" y="4352637"/>
            <a:ext cx="4770904" cy="34780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9pPr>
          </a:lstStyle>
          <a:p>
            <a:pPr eaLnBrk="1">
              <a:lnSpc>
                <a:spcPct val="93000"/>
              </a:lnSpc>
              <a:spcBef>
                <a:spcPct val="0"/>
              </a:spcBef>
              <a:buSzPct val="45000"/>
              <a:buFont typeface="Wingdings" charset="0"/>
              <a:buNone/>
            </a:pPr>
            <a:r>
              <a:rPr lang="en-GB">
                <a:latin typeface="Arial" charset="0"/>
                <a:cs typeface="msgothic" charset="0"/>
              </a:rPr>
              <a:t>Cartoon illustrating the revised relationships among the timing of ice retreat, the bloom, and the production of copepods of different size classes. When there is an early ice retreat, the bloom occurs late in relatively warm water. These conditions favour small neritic copepods over mid- to large-sized C. marshallae. When the ice retreats late, the bloom occurs early, in association with the ice, and C. marshallae constitutes a major portion of the copepod biomass produced. Modified from Hunt et al. (2002a).</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250" name="Shape 250"/>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baseline="0" dirty="0">
                <a:solidFill>
                  <a:schemeClr val="dk1"/>
                </a:solidFill>
                <a:latin typeface="Times New Roman"/>
                <a:ea typeface="Times New Roman"/>
                <a:cs typeface="Times New Roman"/>
                <a:sym typeface="Times New Roman"/>
              </a:rPr>
              <a:t>Growing information demands from ……</a:t>
            </a:r>
          </a:p>
          <a:p>
            <a:pPr marL="0" marR="0" lvl="0" indent="0" algn="l" rtl="0">
              <a:spcBef>
                <a:spcPts val="0"/>
              </a:spcBef>
              <a:buNone/>
            </a:pPr>
            <a:endParaRPr sz="1200" b="0" i="0" u="none" strike="noStrike" cap="none" baseline="0" dirty="0">
              <a:solidFill>
                <a:schemeClr val="dk1"/>
              </a:solidFill>
              <a:latin typeface="Times New Roman"/>
              <a:ea typeface="Times New Roman"/>
              <a:cs typeface="Times New Roman"/>
              <a:sym typeface="Times New Roman"/>
            </a:endParaRPr>
          </a:p>
          <a:p>
            <a:pPr marL="0" marR="0" lvl="0" indent="0" algn="l" rtl="0">
              <a:spcBef>
                <a:spcPts val="0"/>
              </a:spcBef>
              <a:buSzPct val="25000"/>
              <a:buNone/>
            </a:pPr>
            <a:r>
              <a:rPr lang="en-US" sz="1200" b="0" i="0" u="none" strike="noStrike" cap="none" baseline="0" dirty="0">
                <a:solidFill>
                  <a:schemeClr val="dk1"/>
                </a:solidFill>
                <a:latin typeface="Times New Roman"/>
                <a:ea typeface="Times New Roman"/>
                <a:cs typeface="Times New Roman"/>
                <a:sym typeface="Times New Roman"/>
              </a:rPr>
              <a:t>What is changing?  (OBSERVATIONS TO TRACK THE PULSE OF CHANGE)</a:t>
            </a:r>
          </a:p>
          <a:p>
            <a:pPr marL="0" marR="0" lvl="0" indent="0" algn="l" rtl="0">
              <a:spcBef>
                <a:spcPts val="0"/>
              </a:spcBef>
              <a:buNone/>
            </a:pPr>
            <a:endParaRPr sz="1200" b="0" i="0" u="none" strike="noStrike" cap="none" baseline="0" dirty="0">
              <a:solidFill>
                <a:schemeClr val="dk1"/>
              </a:solidFill>
              <a:latin typeface="Times New Roman"/>
              <a:ea typeface="Times New Roman"/>
              <a:cs typeface="Times New Roman"/>
              <a:sym typeface="Times New Roman"/>
            </a:endParaRPr>
          </a:p>
          <a:p>
            <a:pPr marL="0" marR="0" lvl="0" indent="0" algn="l" rtl="0">
              <a:spcBef>
                <a:spcPts val="0"/>
              </a:spcBef>
              <a:buSzPct val="25000"/>
              <a:buNone/>
            </a:pPr>
            <a:r>
              <a:rPr lang="en-US" sz="1200" b="0" i="0" u="none" strike="noStrike" cap="none" baseline="0" dirty="0">
                <a:solidFill>
                  <a:schemeClr val="dk1"/>
                </a:solidFill>
                <a:latin typeface="Times New Roman"/>
                <a:ea typeface="Times New Roman"/>
                <a:cs typeface="Times New Roman"/>
                <a:sym typeface="Times New Roman"/>
              </a:rPr>
              <a:t>What is vulnerable?  Why is it changing?  (RESEARCH TO UNDERSTAND MECHANISMS OF CHANGE)</a:t>
            </a:r>
          </a:p>
          <a:p>
            <a:pPr marL="0" marR="0" lvl="0" indent="0" algn="l" rtl="0">
              <a:spcBef>
                <a:spcPts val="0"/>
              </a:spcBef>
              <a:buNone/>
            </a:pPr>
            <a:endParaRPr sz="1200" b="0" i="0" u="none" strike="noStrike" cap="none" baseline="0" dirty="0">
              <a:solidFill>
                <a:schemeClr val="dk1"/>
              </a:solidFill>
              <a:latin typeface="Times New Roman"/>
              <a:ea typeface="Times New Roman"/>
              <a:cs typeface="Times New Roman"/>
              <a:sym typeface="Times New Roman"/>
            </a:endParaRPr>
          </a:p>
          <a:p>
            <a:pPr marL="0" marR="0" lvl="0" indent="0" algn="l" rtl="0">
              <a:spcBef>
                <a:spcPts val="0"/>
              </a:spcBef>
              <a:buSzPct val="25000"/>
              <a:buNone/>
            </a:pPr>
            <a:r>
              <a:rPr lang="en-US" sz="1200" b="0" i="0" u="none" strike="noStrike" cap="none" baseline="0" dirty="0">
                <a:solidFill>
                  <a:schemeClr val="dk1"/>
                </a:solidFill>
                <a:latin typeface="Times New Roman"/>
                <a:ea typeface="Times New Roman"/>
                <a:cs typeface="Times New Roman"/>
                <a:sym typeface="Times New Roman"/>
              </a:rPr>
              <a:t>How will it change?  (MODELING TO PROJECT FUTURE CHANGES…..ACROSS NEAR, MID AND LONGER TERM TIME FRAMES)</a:t>
            </a:r>
          </a:p>
          <a:p>
            <a:pPr marL="0" marR="0" lvl="0" indent="0" algn="l" rtl="0">
              <a:spcBef>
                <a:spcPts val="0"/>
              </a:spcBef>
              <a:buNone/>
            </a:pPr>
            <a:endParaRPr sz="1200" b="0" i="0" u="none" strike="noStrike" cap="none" baseline="0" dirty="0">
              <a:solidFill>
                <a:schemeClr val="dk1"/>
              </a:solidFill>
              <a:latin typeface="Times New Roman"/>
              <a:ea typeface="Times New Roman"/>
              <a:cs typeface="Times New Roman"/>
              <a:sym typeface="Times New Roman"/>
            </a:endParaRPr>
          </a:p>
          <a:p>
            <a:pPr marL="0" marR="0" lvl="0" indent="0" algn="l" rtl="0">
              <a:spcBef>
                <a:spcPts val="0"/>
              </a:spcBef>
              <a:buSzPct val="25000"/>
              <a:buNone/>
            </a:pPr>
            <a:r>
              <a:rPr lang="en-US" sz="1200" b="0" i="0" u="none" strike="noStrike" cap="none" baseline="0" dirty="0">
                <a:solidFill>
                  <a:schemeClr val="dk1"/>
                </a:solidFill>
                <a:latin typeface="Times New Roman"/>
                <a:ea typeface="Times New Roman"/>
                <a:cs typeface="Times New Roman"/>
                <a:sym typeface="Times New Roman"/>
              </a:rPr>
              <a:t>How to respond?  (EVALUATION OF MANAGEMENT OPTIONS ……)</a:t>
            </a:r>
          </a:p>
          <a:p>
            <a:pPr marL="0" marR="0" lvl="0" indent="0" algn="l" rtl="0">
              <a:spcBef>
                <a:spcPts val="0"/>
              </a:spcBef>
              <a:buNone/>
            </a:pPr>
            <a:endParaRPr sz="1200" b="0" i="0" u="none" strike="noStrike" cap="none" baseline="0" dirty="0">
              <a:solidFill>
                <a:schemeClr val="dk1"/>
              </a:solidFill>
              <a:latin typeface="Calibri"/>
              <a:ea typeface="Calibri"/>
              <a:cs typeface="Calibri"/>
              <a:sym typeface="Calibri"/>
            </a:endParaRPr>
          </a:p>
        </p:txBody>
      </p:sp>
      <p:sp>
        <p:nvSpPr>
          <p:cNvPr id="251" name="Shape 251"/>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pPr marL="0" marR="0" lvl="0" indent="0" algn="r" rtl="0">
                <a:spcBef>
                  <a:spcPts val="0"/>
                </a:spcBef>
                <a:buSzPct val="25000"/>
                <a:buNone/>
              </a:pPr>
              <a:t>12</a:t>
            </a:fld>
            <a:endParaRPr lang="en-US" sz="1200" b="0" i="0" u="none" strike="noStrike" cap="none" baseline="0">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8DCC0E-7DBF-7C4A-B104-25FE08E3BB8F}"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1469135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C0751C2-D1D8-4D0D-8766-43710E1287C9}" type="datetimeFigureOut">
              <a:rPr lang="en-US" smtClean="0"/>
              <a:pPr/>
              <a:t>9/21/15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E169E9-25E8-4956-BE19-C7B6968CC769}" type="slidenum">
              <a:rPr lang="en-US" smtClean="0"/>
              <a:pPr/>
              <a:t>‹#›</a:t>
            </a:fld>
            <a:endParaRPr lang="en-US"/>
          </a:p>
        </p:txBody>
      </p:sp>
    </p:spTree>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0751C2-D1D8-4D0D-8766-43710E1287C9}" type="datetimeFigureOut">
              <a:rPr lang="en-US" smtClean="0"/>
              <a:pPr/>
              <a:t>9/21/15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E169E9-25E8-4956-BE19-C7B6968CC769}" type="slidenum">
              <a:rPr lang="en-US" smtClean="0"/>
              <a:pPr/>
              <a:t>‹#›</a:t>
            </a:fld>
            <a:endParaRPr lang="en-US"/>
          </a:p>
        </p:txBody>
      </p:sp>
    </p:spTree>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0751C2-D1D8-4D0D-8766-43710E1287C9}" type="datetimeFigureOut">
              <a:rPr lang="en-US" smtClean="0"/>
              <a:pPr/>
              <a:t>9/21/15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E169E9-25E8-4956-BE19-C7B6968CC769}" type="slidenum">
              <a:rPr lang="en-US" smtClean="0"/>
              <a:pPr/>
              <a:t>‹#›</a:t>
            </a:fld>
            <a:endParaRPr lang="en-US"/>
          </a:p>
        </p:txBody>
      </p:sp>
    </p:spTree>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4"/>
        <p:cNvGrpSpPr/>
        <p:nvPr/>
      </p:nvGrpSpPr>
      <p:grpSpPr>
        <a:xfrm>
          <a:off x="0" y="0"/>
          <a:ext cx="0" cy="0"/>
          <a:chOff x="0" y="0"/>
          <a:chExt cx="0" cy="0"/>
        </a:xfrm>
      </p:grpSpPr>
      <p:sp>
        <p:nvSpPr>
          <p:cNvPr id="55" name="Shape 55"/>
          <p:cNvSpPr txBox="1">
            <a:spLocks noGrp="1"/>
          </p:cNvSpPr>
          <p:nvPr>
            <p:ph type="sldNum" idx="12"/>
          </p:nvPr>
        </p:nvSpPr>
        <p:spPr>
          <a:xfrm>
            <a:off x="2285999" y="6355080"/>
            <a:ext cx="6400800" cy="502919"/>
          </a:xfrm>
          <a:prstGeom prst="rect">
            <a:avLst/>
          </a:prstGeom>
          <a:noFill/>
          <a:ln>
            <a:noFill/>
          </a:ln>
        </p:spPr>
        <p:txBody>
          <a:bodyPr lIns="0" tIns="45700" rIns="0" bIns="45700" anchor="ctr" anchorCtr="0">
            <a:noAutofit/>
          </a:bodyPr>
          <a:lstStyle>
            <a:lvl1pPr marL="0" marR="0" indent="0" algn="r" rtl="0">
              <a:spcBef>
                <a:spcPts val="0"/>
              </a:spcBef>
              <a:buNone/>
              <a:defRPr sz="800" b="0" i="0" u="none" strike="noStrike" cap="none" baseline="0">
                <a:solidFill>
                  <a:srgbClr val="FFFFFF"/>
                </a:solidFill>
                <a:latin typeface="PT Sans"/>
                <a:ea typeface="PT Sans"/>
                <a:cs typeface="PT Sans"/>
                <a:sym typeface="PT Sans"/>
              </a:defRPr>
            </a:lvl1pPr>
          </a:lstStyle>
          <a:p>
            <a:pPr marL="0" lvl="0" indent="0">
              <a:spcBef>
                <a:spcPts val="0"/>
              </a:spcBef>
              <a:buSzPct val="25000"/>
              <a:buNone/>
            </a:pPr>
            <a:r>
              <a:rPr lang="en-US"/>
              <a:t>U.S. Department of Commerce | National Oceanic and Atmospheric Administration | NOAA Fisheries | Page </a:t>
            </a:r>
            <a:fld id="{00000000-1234-1234-1234-123412341234}" type="slidenum">
              <a:rPr lang="en-US"/>
              <a:pPr marL="0" lvl="0" indent="0">
                <a:spcBef>
                  <a:spcPts val="0"/>
                </a:spcBef>
                <a:buSzPct val="25000"/>
                <a:buNone/>
              </a:pPr>
              <a:t>‹#›</a:t>
            </a:fld>
            <a:endParaRPr lang="en-US"/>
          </a:p>
        </p:txBody>
      </p:sp>
    </p:spTree>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 Fish">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Text Placeholder 3"/>
          <p:cNvSpPr>
            <a:spLocks noGrp="1"/>
          </p:cNvSpPr>
          <p:nvPr>
            <p:ph type="body" sz="quarter" idx="10"/>
          </p:nvPr>
        </p:nvSpPr>
        <p:spPr>
          <a:xfrm>
            <a:off x="3201988" y="2707457"/>
            <a:ext cx="5484812" cy="1224439"/>
          </a:xfrm>
        </p:spPr>
        <p:txBody>
          <a:bodyPr/>
          <a:lstStyle/>
          <a:p>
            <a:pPr lvl="0"/>
            <a:r>
              <a:rPr lang="en-US" dirty="0" smtClean="0"/>
              <a:t>Click to edit Master text styles</a:t>
            </a:r>
          </a:p>
        </p:txBody>
      </p:sp>
      <p:sp>
        <p:nvSpPr>
          <p:cNvPr id="6" name="Text Placeholder 5"/>
          <p:cNvSpPr>
            <a:spLocks noGrp="1"/>
          </p:cNvSpPr>
          <p:nvPr>
            <p:ph type="body" sz="quarter" idx="11" hasCustomPrompt="1"/>
          </p:nvPr>
        </p:nvSpPr>
        <p:spPr>
          <a:xfrm>
            <a:off x="463550" y="3118590"/>
            <a:ext cx="1293813" cy="752475"/>
          </a:xfrm>
        </p:spPr>
        <p:txBody>
          <a:bodyPr lIns="0" tIns="0" rIns="0" bIns="0">
            <a:normAutofit/>
          </a:bodyPr>
          <a:lstStyle>
            <a:lvl1pPr algn="l">
              <a:defRPr sz="1800" b="1">
                <a:solidFill>
                  <a:schemeClr val="accent1"/>
                </a:solidFill>
              </a:defRPr>
            </a:lvl1pPr>
          </a:lstStyle>
          <a:p>
            <a:pPr lvl="0"/>
            <a:r>
              <a:rPr lang="en-US" dirty="0" smtClean="0"/>
              <a:t>Regional Unit</a:t>
            </a:r>
            <a:endParaRPr lang="en-US" dirty="0"/>
          </a:p>
        </p:txBody>
      </p:sp>
      <p:sp>
        <p:nvSpPr>
          <p:cNvPr id="8" name="Text Placeholder 7"/>
          <p:cNvSpPr>
            <a:spLocks noGrp="1"/>
          </p:cNvSpPr>
          <p:nvPr>
            <p:ph type="body" sz="quarter" idx="12" hasCustomPrompt="1"/>
          </p:nvPr>
        </p:nvSpPr>
        <p:spPr>
          <a:xfrm>
            <a:off x="3201988" y="4282303"/>
            <a:ext cx="5484812" cy="577850"/>
          </a:xfrm>
        </p:spPr>
        <p:txBody>
          <a:bodyPr>
            <a:normAutofit/>
          </a:bodyPr>
          <a:lstStyle>
            <a:lvl1pPr>
              <a:defRPr sz="1800"/>
            </a:lvl1pPr>
          </a:lstStyle>
          <a:p>
            <a:pPr lvl="0"/>
            <a:r>
              <a:rPr lang="en-US" dirty="0" smtClean="0"/>
              <a:t>July 19, 2012</a:t>
            </a:r>
            <a:endParaRPr lang="en-US" dirty="0"/>
          </a:p>
        </p:txBody>
      </p:sp>
    </p:spTree>
    <p:extLst>
      <p:ext uri="{BB962C8B-B14F-4D97-AF65-F5344CB8AC3E}">
        <p14:creationId xmlns:p14="http://schemas.microsoft.com/office/powerpoint/2010/main" val="410519686"/>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Photo Divider">
    <p:spTree>
      <p:nvGrpSpPr>
        <p:cNvPr id="1" name=""/>
        <p:cNvGrpSpPr/>
        <p:nvPr/>
      </p:nvGrpSpPr>
      <p:grpSpPr>
        <a:xfrm>
          <a:off x="0" y="0"/>
          <a:ext cx="0" cy="0"/>
          <a:chOff x="0" y="0"/>
          <a:chExt cx="0" cy="0"/>
        </a:xfrm>
      </p:grpSpPr>
      <p:sp>
        <p:nvSpPr>
          <p:cNvPr id="13" name="Freeform 12"/>
          <p:cNvSpPr/>
          <p:nvPr userDrawn="1"/>
        </p:nvSpPr>
        <p:spPr>
          <a:xfrm flipH="1" flipV="1">
            <a:off x="-19068" y="-30696"/>
            <a:ext cx="9170673" cy="2457785"/>
          </a:xfrm>
          <a:custGeom>
            <a:avLst/>
            <a:gdLst>
              <a:gd name="connsiteX0" fmla="*/ 0 w 10289745"/>
              <a:gd name="connsiteY0" fmla="*/ 2348314 h 2694297"/>
              <a:gd name="connsiteX1" fmla="*/ 9145997 w 10289745"/>
              <a:gd name="connsiteY1" fmla="*/ 81 h 2694297"/>
              <a:gd name="connsiteX2" fmla="*/ 9145997 w 10289745"/>
              <a:gd name="connsiteY2" fmla="*/ 2436173 h 2694297"/>
              <a:gd name="connsiteX3" fmla="*/ 0 w 10289745"/>
              <a:gd name="connsiteY3" fmla="*/ 2348314 h 2694297"/>
              <a:gd name="connsiteX0" fmla="*/ 0 w 10289745"/>
              <a:gd name="connsiteY0" fmla="*/ 2348233 h 2694216"/>
              <a:gd name="connsiteX1" fmla="*/ 9145997 w 10289745"/>
              <a:gd name="connsiteY1" fmla="*/ 0 h 2694216"/>
              <a:gd name="connsiteX2" fmla="*/ 9145997 w 10289745"/>
              <a:gd name="connsiteY2" fmla="*/ 2436092 h 2694216"/>
              <a:gd name="connsiteX3" fmla="*/ 0 w 10289745"/>
              <a:gd name="connsiteY3" fmla="*/ 2348233 h 2694216"/>
              <a:gd name="connsiteX0" fmla="*/ 0 w 10289745"/>
              <a:gd name="connsiteY0" fmla="*/ 2348233 h 2694216"/>
              <a:gd name="connsiteX1" fmla="*/ 9145997 w 10289745"/>
              <a:gd name="connsiteY1" fmla="*/ 0 h 2694216"/>
              <a:gd name="connsiteX2" fmla="*/ 9145997 w 10289745"/>
              <a:gd name="connsiteY2" fmla="*/ 2436092 h 2694216"/>
              <a:gd name="connsiteX3" fmla="*/ 0 w 10289745"/>
              <a:gd name="connsiteY3" fmla="*/ 2348233 h 2694216"/>
              <a:gd name="connsiteX0" fmla="*/ 2 w 10271923"/>
              <a:gd name="connsiteY0" fmla="*/ 1961048 h 2259210"/>
              <a:gd name="connsiteX1" fmla="*/ 9115022 w 10271923"/>
              <a:gd name="connsiteY1" fmla="*/ 0 h 2259210"/>
              <a:gd name="connsiteX2" fmla="*/ 9145999 w 10271923"/>
              <a:gd name="connsiteY2" fmla="*/ 2048907 h 2259210"/>
              <a:gd name="connsiteX3" fmla="*/ 2 w 10271923"/>
              <a:gd name="connsiteY3" fmla="*/ 1961048 h 2259210"/>
              <a:gd name="connsiteX0" fmla="*/ 2 w 10302372"/>
              <a:gd name="connsiteY0" fmla="*/ 2355976 h 2702917"/>
              <a:gd name="connsiteX1" fmla="*/ 9169232 w 10302372"/>
              <a:gd name="connsiteY1" fmla="*/ 0 h 2702917"/>
              <a:gd name="connsiteX2" fmla="*/ 9145999 w 10302372"/>
              <a:gd name="connsiteY2" fmla="*/ 2443835 h 2702917"/>
              <a:gd name="connsiteX3" fmla="*/ 2 w 10302372"/>
              <a:gd name="connsiteY3" fmla="*/ 2355976 h 2702917"/>
              <a:gd name="connsiteX0" fmla="*/ 2 w 10302372"/>
              <a:gd name="connsiteY0" fmla="*/ 2355976 h 2702917"/>
              <a:gd name="connsiteX1" fmla="*/ 9169232 w 10302372"/>
              <a:gd name="connsiteY1" fmla="*/ 0 h 2702917"/>
              <a:gd name="connsiteX2" fmla="*/ 9145999 w 10302372"/>
              <a:gd name="connsiteY2" fmla="*/ 2443835 h 2702917"/>
              <a:gd name="connsiteX3" fmla="*/ 2 w 10302372"/>
              <a:gd name="connsiteY3" fmla="*/ 2355976 h 2702917"/>
              <a:gd name="connsiteX0" fmla="*/ 2 w 10302372"/>
              <a:gd name="connsiteY0" fmla="*/ 2355976 h 2702917"/>
              <a:gd name="connsiteX1" fmla="*/ 9169232 w 10302372"/>
              <a:gd name="connsiteY1" fmla="*/ 0 h 2702917"/>
              <a:gd name="connsiteX2" fmla="*/ 9145999 w 10302372"/>
              <a:gd name="connsiteY2" fmla="*/ 2443835 h 2702917"/>
              <a:gd name="connsiteX3" fmla="*/ 2 w 10302372"/>
              <a:gd name="connsiteY3" fmla="*/ 2355976 h 2702917"/>
              <a:gd name="connsiteX0" fmla="*/ 1 w 10359948"/>
              <a:gd name="connsiteY0" fmla="*/ 2534080 h 2803153"/>
              <a:gd name="connsiteX1" fmla="*/ 9223441 w 10359948"/>
              <a:gd name="connsiteY1" fmla="*/ 0 h 2803153"/>
              <a:gd name="connsiteX2" fmla="*/ 9200208 w 10359948"/>
              <a:gd name="connsiteY2" fmla="*/ 2443835 h 2803153"/>
              <a:gd name="connsiteX3" fmla="*/ 1 w 10359948"/>
              <a:gd name="connsiteY3" fmla="*/ 2534080 h 2803153"/>
              <a:gd name="connsiteX0" fmla="*/ 2 w 10302373"/>
              <a:gd name="connsiteY0" fmla="*/ 2371463 h 2710654"/>
              <a:gd name="connsiteX1" fmla="*/ 9169233 w 10302373"/>
              <a:gd name="connsiteY1" fmla="*/ 0 h 2710654"/>
              <a:gd name="connsiteX2" fmla="*/ 9146000 w 10302373"/>
              <a:gd name="connsiteY2" fmla="*/ 2443835 h 2710654"/>
              <a:gd name="connsiteX3" fmla="*/ 2 w 10302373"/>
              <a:gd name="connsiteY3" fmla="*/ 2371463 h 2710654"/>
              <a:gd name="connsiteX0" fmla="*/ 22101 w 10324472"/>
              <a:gd name="connsiteY0" fmla="*/ 2371463 h 2601940"/>
              <a:gd name="connsiteX1" fmla="*/ 9191332 w 10324472"/>
              <a:gd name="connsiteY1" fmla="*/ 0 h 2601940"/>
              <a:gd name="connsiteX2" fmla="*/ 9168099 w 10324472"/>
              <a:gd name="connsiteY2" fmla="*/ 2443835 h 2601940"/>
              <a:gd name="connsiteX3" fmla="*/ 22101 w 10324472"/>
              <a:gd name="connsiteY3" fmla="*/ 2371463 h 2601940"/>
              <a:gd name="connsiteX0" fmla="*/ 454248 w 10756619"/>
              <a:gd name="connsiteY0" fmla="*/ 2371463 h 2635640"/>
              <a:gd name="connsiteX1" fmla="*/ 9623479 w 10756619"/>
              <a:gd name="connsiteY1" fmla="*/ 0 h 2635640"/>
              <a:gd name="connsiteX2" fmla="*/ 9600246 w 10756619"/>
              <a:gd name="connsiteY2" fmla="*/ 2443835 h 2635640"/>
              <a:gd name="connsiteX3" fmla="*/ 2243166 w 10756619"/>
              <a:gd name="connsiteY3" fmla="*/ 2466974 h 2635640"/>
              <a:gd name="connsiteX4" fmla="*/ 454248 w 10756619"/>
              <a:gd name="connsiteY4" fmla="*/ 2371463 h 2635640"/>
              <a:gd name="connsiteX0" fmla="*/ 1153431 w 11456764"/>
              <a:gd name="connsiteY0" fmla="*/ 2371463 h 2641277"/>
              <a:gd name="connsiteX1" fmla="*/ 10322662 w 11456764"/>
              <a:gd name="connsiteY1" fmla="*/ 0 h 2641277"/>
              <a:gd name="connsiteX2" fmla="*/ 10299429 w 11456764"/>
              <a:gd name="connsiteY2" fmla="*/ 2443835 h 2641277"/>
              <a:gd name="connsiteX3" fmla="*/ 1137944 w 11456764"/>
              <a:gd name="connsiteY3" fmla="*/ 2482461 h 2641277"/>
              <a:gd name="connsiteX4" fmla="*/ 1153431 w 11456764"/>
              <a:gd name="connsiteY4" fmla="*/ 2371463 h 2641277"/>
              <a:gd name="connsiteX0" fmla="*/ 15487 w 10318820"/>
              <a:gd name="connsiteY0" fmla="*/ 2371463 h 2641277"/>
              <a:gd name="connsiteX1" fmla="*/ 9184718 w 10318820"/>
              <a:gd name="connsiteY1" fmla="*/ 0 h 2641277"/>
              <a:gd name="connsiteX2" fmla="*/ 9161485 w 10318820"/>
              <a:gd name="connsiteY2" fmla="*/ 2443835 h 2641277"/>
              <a:gd name="connsiteX3" fmla="*/ 0 w 10318820"/>
              <a:gd name="connsiteY3" fmla="*/ 2482461 h 2641277"/>
              <a:gd name="connsiteX4" fmla="*/ 15487 w 10318820"/>
              <a:gd name="connsiteY4" fmla="*/ 2371463 h 2641277"/>
              <a:gd name="connsiteX0" fmla="*/ 15487 w 10318820"/>
              <a:gd name="connsiteY0" fmla="*/ 2371463 h 2641277"/>
              <a:gd name="connsiteX1" fmla="*/ 9184718 w 10318820"/>
              <a:gd name="connsiteY1" fmla="*/ 0 h 2641277"/>
              <a:gd name="connsiteX2" fmla="*/ 9161485 w 10318820"/>
              <a:gd name="connsiteY2" fmla="*/ 2443835 h 2641277"/>
              <a:gd name="connsiteX3" fmla="*/ 0 w 10318820"/>
              <a:gd name="connsiteY3" fmla="*/ 2482461 h 2641277"/>
              <a:gd name="connsiteX4" fmla="*/ 15487 w 10318820"/>
              <a:gd name="connsiteY4" fmla="*/ 2371463 h 2641277"/>
              <a:gd name="connsiteX0" fmla="*/ 15487 w 10318820"/>
              <a:gd name="connsiteY0" fmla="*/ 2371463 h 2641277"/>
              <a:gd name="connsiteX1" fmla="*/ 9184718 w 10318820"/>
              <a:gd name="connsiteY1" fmla="*/ 0 h 2641277"/>
              <a:gd name="connsiteX2" fmla="*/ 9161485 w 10318820"/>
              <a:gd name="connsiteY2" fmla="*/ 2443835 h 2641277"/>
              <a:gd name="connsiteX3" fmla="*/ 0 w 10318820"/>
              <a:gd name="connsiteY3" fmla="*/ 2482461 h 2641277"/>
              <a:gd name="connsiteX4" fmla="*/ 15487 w 10318820"/>
              <a:gd name="connsiteY4" fmla="*/ 2371463 h 2641277"/>
              <a:gd name="connsiteX0" fmla="*/ 15487 w 10318820"/>
              <a:gd name="connsiteY0" fmla="*/ 2371463 h 2641277"/>
              <a:gd name="connsiteX1" fmla="*/ 9184718 w 10318820"/>
              <a:gd name="connsiteY1" fmla="*/ 0 h 2641277"/>
              <a:gd name="connsiteX2" fmla="*/ 9161485 w 10318820"/>
              <a:gd name="connsiteY2" fmla="*/ 2443835 h 2641277"/>
              <a:gd name="connsiteX3" fmla="*/ 0 w 10318820"/>
              <a:gd name="connsiteY3" fmla="*/ 2482461 h 2641277"/>
              <a:gd name="connsiteX4" fmla="*/ 15487 w 10318820"/>
              <a:gd name="connsiteY4" fmla="*/ 2371463 h 2641277"/>
              <a:gd name="connsiteX0" fmla="*/ 15487 w 10318820"/>
              <a:gd name="connsiteY0" fmla="*/ 2371463 h 2482461"/>
              <a:gd name="connsiteX1" fmla="*/ 9184718 w 10318820"/>
              <a:gd name="connsiteY1" fmla="*/ 0 h 2482461"/>
              <a:gd name="connsiteX2" fmla="*/ 9161485 w 10318820"/>
              <a:gd name="connsiteY2" fmla="*/ 2443835 h 2482461"/>
              <a:gd name="connsiteX3" fmla="*/ 0 w 10318820"/>
              <a:gd name="connsiteY3" fmla="*/ 2482461 h 2482461"/>
              <a:gd name="connsiteX4" fmla="*/ 15487 w 10318820"/>
              <a:gd name="connsiteY4" fmla="*/ 2371463 h 2482461"/>
              <a:gd name="connsiteX0" fmla="*/ 15487 w 10252186"/>
              <a:gd name="connsiteY0" fmla="*/ 2371463 h 2482461"/>
              <a:gd name="connsiteX1" fmla="*/ 9184718 w 10252186"/>
              <a:gd name="connsiteY1" fmla="*/ 0 h 2482461"/>
              <a:gd name="connsiteX2" fmla="*/ 9022088 w 10252186"/>
              <a:gd name="connsiteY2" fmla="*/ 2242499 h 2482461"/>
              <a:gd name="connsiteX3" fmla="*/ 0 w 10252186"/>
              <a:gd name="connsiteY3" fmla="*/ 2482461 h 2482461"/>
              <a:gd name="connsiteX4" fmla="*/ 15487 w 10252186"/>
              <a:gd name="connsiteY4" fmla="*/ 2371463 h 2482461"/>
              <a:gd name="connsiteX0" fmla="*/ 15487 w 10311181"/>
              <a:gd name="connsiteY0" fmla="*/ 2371463 h 2482461"/>
              <a:gd name="connsiteX1" fmla="*/ 9184718 w 10311181"/>
              <a:gd name="connsiteY1" fmla="*/ 0 h 2482461"/>
              <a:gd name="connsiteX2" fmla="*/ 9145996 w 10311181"/>
              <a:gd name="connsiteY2" fmla="*/ 2443835 h 2482461"/>
              <a:gd name="connsiteX3" fmla="*/ 0 w 10311181"/>
              <a:gd name="connsiteY3" fmla="*/ 2482461 h 2482461"/>
              <a:gd name="connsiteX4" fmla="*/ 15487 w 10311181"/>
              <a:gd name="connsiteY4" fmla="*/ 2371463 h 2482461"/>
              <a:gd name="connsiteX0" fmla="*/ 15487 w 9184718"/>
              <a:gd name="connsiteY0" fmla="*/ 2371463 h 2482461"/>
              <a:gd name="connsiteX1" fmla="*/ 9184718 w 9184718"/>
              <a:gd name="connsiteY1" fmla="*/ 0 h 2482461"/>
              <a:gd name="connsiteX2" fmla="*/ 9145996 w 9184718"/>
              <a:gd name="connsiteY2" fmla="*/ 2443835 h 2482461"/>
              <a:gd name="connsiteX3" fmla="*/ 0 w 9184718"/>
              <a:gd name="connsiteY3" fmla="*/ 2482461 h 2482461"/>
              <a:gd name="connsiteX4" fmla="*/ 15487 w 9184718"/>
              <a:gd name="connsiteY4" fmla="*/ 2371463 h 2482461"/>
              <a:gd name="connsiteX0" fmla="*/ 15487 w 9184718"/>
              <a:gd name="connsiteY0" fmla="*/ 2371463 h 2482461"/>
              <a:gd name="connsiteX1" fmla="*/ 9184718 w 9184718"/>
              <a:gd name="connsiteY1" fmla="*/ 0 h 2482461"/>
              <a:gd name="connsiteX2" fmla="*/ 9176973 w 9184718"/>
              <a:gd name="connsiteY2" fmla="*/ 2459323 h 2482461"/>
              <a:gd name="connsiteX3" fmla="*/ 0 w 9184718"/>
              <a:gd name="connsiteY3" fmla="*/ 2482461 h 2482461"/>
              <a:gd name="connsiteX4" fmla="*/ 15487 w 9184718"/>
              <a:gd name="connsiteY4" fmla="*/ 2371463 h 2482461"/>
              <a:gd name="connsiteX0" fmla="*/ 15487 w 9184718"/>
              <a:gd name="connsiteY0" fmla="*/ 2371463 h 2482461"/>
              <a:gd name="connsiteX1" fmla="*/ 9184718 w 9184718"/>
              <a:gd name="connsiteY1" fmla="*/ 0 h 2482461"/>
              <a:gd name="connsiteX2" fmla="*/ 9176973 w 9184718"/>
              <a:gd name="connsiteY2" fmla="*/ 2459323 h 2482461"/>
              <a:gd name="connsiteX3" fmla="*/ 0 w 9184718"/>
              <a:gd name="connsiteY3" fmla="*/ 2482461 h 2482461"/>
              <a:gd name="connsiteX4" fmla="*/ 15487 w 9184718"/>
              <a:gd name="connsiteY4" fmla="*/ 2371463 h 2482461"/>
              <a:gd name="connsiteX0" fmla="*/ 15487 w 9184718"/>
              <a:gd name="connsiteY0" fmla="*/ 2371463 h 2482461"/>
              <a:gd name="connsiteX1" fmla="*/ 9184718 w 9184718"/>
              <a:gd name="connsiteY1" fmla="*/ 0 h 2482461"/>
              <a:gd name="connsiteX2" fmla="*/ 9176973 w 9184718"/>
              <a:gd name="connsiteY2" fmla="*/ 2459323 h 2482461"/>
              <a:gd name="connsiteX3" fmla="*/ 0 w 9184718"/>
              <a:gd name="connsiteY3" fmla="*/ 2482461 h 2482461"/>
              <a:gd name="connsiteX4" fmla="*/ 15487 w 9184718"/>
              <a:gd name="connsiteY4" fmla="*/ 2371463 h 2482461"/>
              <a:gd name="connsiteX0" fmla="*/ 15487 w 9184718"/>
              <a:gd name="connsiteY0" fmla="*/ 2371463 h 2482461"/>
              <a:gd name="connsiteX1" fmla="*/ 9184718 w 9184718"/>
              <a:gd name="connsiteY1" fmla="*/ 0 h 2482461"/>
              <a:gd name="connsiteX2" fmla="*/ 9176973 w 9184718"/>
              <a:gd name="connsiteY2" fmla="*/ 2459323 h 2482461"/>
              <a:gd name="connsiteX3" fmla="*/ 0 w 9184718"/>
              <a:gd name="connsiteY3" fmla="*/ 2482461 h 2482461"/>
              <a:gd name="connsiteX4" fmla="*/ 15487 w 9184718"/>
              <a:gd name="connsiteY4" fmla="*/ 2371463 h 2482461"/>
              <a:gd name="connsiteX0" fmla="*/ 15487 w 9184718"/>
              <a:gd name="connsiteY0" fmla="*/ 2371463 h 2482461"/>
              <a:gd name="connsiteX1" fmla="*/ 9184718 w 9184718"/>
              <a:gd name="connsiteY1" fmla="*/ 0 h 2482461"/>
              <a:gd name="connsiteX2" fmla="*/ 9176973 w 9184718"/>
              <a:gd name="connsiteY2" fmla="*/ 2459323 h 2482461"/>
              <a:gd name="connsiteX3" fmla="*/ 0 w 9184718"/>
              <a:gd name="connsiteY3" fmla="*/ 2482461 h 2482461"/>
              <a:gd name="connsiteX4" fmla="*/ 15487 w 9184718"/>
              <a:gd name="connsiteY4" fmla="*/ 2371463 h 2482461"/>
              <a:gd name="connsiteX0" fmla="*/ 15487 w 9184718"/>
              <a:gd name="connsiteY0" fmla="*/ 2371463 h 2482461"/>
              <a:gd name="connsiteX1" fmla="*/ 9184718 w 9184718"/>
              <a:gd name="connsiteY1" fmla="*/ 0 h 2482461"/>
              <a:gd name="connsiteX2" fmla="*/ 9176973 w 9184718"/>
              <a:gd name="connsiteY2" fmla="*/ 2459323 h 2482461"/>
              <a:gd name="connsiteX3" fmla="*/ 0 w 9184718"/>
              <a:gd name="connsiteY3" fmla="*/ 2482461 h 2482461"/>
              <a:gd name="connsiteX4" fmla="*/ 15487 w 9184718"/>
              <a:gd name="connsiteY4" fmla="*/ 2371463 h 2482461"/>
              <a:gd name="connsiteX0" fmla="*/ 0 w 9215696"/>
              <a:gd name="connsiteY0" fmla="*/ 2371463 h 2482461"/>
              <a:gd name="connsiteX1" fmla="*/ 9215696 w 9215696"/>
              <a:gd name="connsiteY1" fmla="*/ 0 h 2482461"/>
              <a:gd name="connsiteX2" fmla="*/ 9207951 w 9215696"/>
              <a:gd name="connsiteY2" fmla="*/ 2459323 h 2482461"/>
              <a:gd name="connsiteX3" fmla="*/ 30978 w 9215696"/>
              <a:gd name="connsiteY3" fmla="*/ 2482461 h 2482461"/>
              <a:gd name="connsiteX4" fmla="*/ 0 w 9215696"/>
              <a:gd name="connsiteY4" fmla="*/ 2371463 h 2482461"/>
              <a:gd name="connsiteX0" fmla="*/ 0 w 9215696"/>
              <a:gd name="connsiteY0" fmla="*/ 2371463 h 2497949"/>
              <a:gd name="connsiteX1" fmla="*/ 9215696 w 9215696"/>
              <a:gd name="connsiteY1" fmla="*/ 0 h 2497949"/>
              <a:gd name="connsiteX2" fmla="*/ 9207951 w 9215696"/>
              <a:gd name="connsiteY2" fmla="*/ 2459323 h 2497949"/>
              <a:gd name="connsiteX3" fmla="*/ 2 w 9215696"/>
              <a:gd name="connsiteY3" fmla="*/ 2497949 h 2497949"/>
              <a:gd name="connsiteX4" fmla="*/ 0 w 9215696"/>
              <a:gd name="connsiteY4" fmla="*/ 2371463 h 2497949"/>
              <a:gd name="connsiteX0" fmla="*/ 0 w 9215696"/>
              <a:gd name="connsiteY0" fmla="*/ 2371463 h 2474718"/>
              <a:gd name="connsiteX1" fmla="*/ 9215696 w 9215696"/>
              <a:gd name="connsiteY1" fmla="*/ 0 h 2474718"/>
              <a:gd name="connsiteX2" fmla="*/ 9207951 w 9215696"/>
              <a:gd name="connsiteY2" fmla="*/ 2459323 h 2474718"/>
              <a:gd name="connsiteX3" fmla="*/ 30979 w 9215696"/>
              <a:gd name="connsiteY3" fmla="*/ 2474718 h 2474718"/>
              <a:gd name="connsiteX4" fmla="*/ 0 w 9215696"/>
              <a:gd name="connsiteY4" fmla="*/ 2371463 h 2474718"/>
              <a:gd name="connsiteX0" fmla="*/ 0 w 9208117"/>
              <a:gd name="connsiteY0" fmla="*/ 2371463 h 2474718"/>
              <a:gd name="connsiteX1" fmla="*/ 9184719 w 9208117"/>
              <a:gd name="connsiteY1" fmla="*/ 0 h 2474718"/>
              <a:gd name="connsiteX2" fmla="*/ 9207951 w 9208117"/>
              <a:gd name="connsiteY2" fmla="*/ 2459323 h 2474718"/>
              <a:gd name="connsiteX3" fmla="*/ 30979 w 9208117"/>
              <a:gd name="connsiteY3" fmla="*/ 2474718 h 2474718"/>
              <a:gd name="connsiteX4" fmla="*/ 0 w 9208117"/>
              <a:gd name="connsiteY4" fmla="*/ 2371463 h 2474718"/>
              <a:gd name="connsiteX0" fmla="*/ 0 w 9184719"/>
              <a:gd name="connsiteY0" fmla="*/ 2371463 h 2474718"/>
              <a:gd name="connsiteX1" fmla="*/ 9184719 w 9184719"/>
              <a:gd name="connsiteY1" fmla="*/ 0 h 2474718"/>
              <a:gd name="connsiteX2" fmla="*/ 9115020 w 9184719"/>
              <a:gd name="connsiteY2" fmla="*/ 2381886 h 2474718"/>
              <a:gd name="connsiteX3" fmla="*/ 30979 w 9184719"/>
              <a:gd name="connsiteY3" fmla="*/ 2474718 h 2474718"/>
              <a:gd name="connsiteX4" fmla="*/ 0 w 9184719"/>
              <a:gd name="connsiteY4" fmla="*/ 2371463 h 2474718"/>
              <a:gd name="connsiteX0" fmla="*/ 0 w 9184719"/>
              <a:gd name="connsiteY0" fmla="*/ 2371463 h 2474718"/>
              <a:gd name="connsiteX1" fmla="*/ 9184719 w 9184719"/>
              <a:gd name="connsiteY1" fmla="*/ 0 h 2474718"/>
              <a:gd name="connsiteX2" fmla="*/ 9169230 w 9184719"/>
              <a:gd name="connsiteY2" fmla="*/ 2451580 h 2474718"/>
              <a:gd name="connsiteX3" fmla="*/ 30979 w 9184719"/>
              <a:gd name="connsiteY3" fmla="*/ 2474718 h 2474718"/>
              <a:gd name="connsiteX4" fmla="*/ 0 w 9184719"/>
              <a:gd name="connsiteY4" fmla="*/ 2371463 h 2474718"/>
              <a:gd name="connsiteX0" fmla="*/ 0 w 9167786"/>
              <a:gd name="connsiteY0" fmla="*/ 2375696 h 2474718"/>
              <a:gd name="connsiteX1" fmla="*/ 9167786 w 9167786"/>
              <a:gd name="connsiteY1" fmla="*/ 0 h 2474718"/>
              <a:gd name="connsiteX2" fmla="*/ 9152297 w 9167786"/>
              <a:gd name="connsiteY2" fmla="*/ 2451580 h 2474718"/>
              <a:gd name="connsiteX3" fmla="*/ 14046 w 9167786"/>
              <a:gd name="connsiteY3" fmla="*/ 2474718 h 2474718"/>
              <a:gd name="connsiteX4" fmla="*/ 0 w 9167786"/>
              <a:gd name="connsiteY4" fmla="*/ 2375696 h 2474718"/>
              <a:gd name="connsiteX0" fmla="*/ 2887 w 9170673"/>
              <a:gd name="connsiteY0" fmla="*/ 2375696 h 2474718"/>
              <a:gd name="connsiteX1" fmla="*/ 9170673 w 9170673"/>
              <a:gd name="connsiteY1" fmla="*/ 0 h 2474718"/>
              <a:gd name="connsiteX2" fmla="*/ 9155184 w 9170673"/>
              <a:gd name="connsiteY2" fmla="*/ 2451580 h 2474718"/>
              <a:gd name="connsiteX3" fmla="*/ 0 w 9170673"/>
              <a:gd name="connsiteY3" fmla="*/ 2474718 h 2474718"/>
              <a:gd name="connsiteX4" fmla="*/ 2887 w 9170673"/>
              <a:gd name="connsiteY4" fmla="*/ 2375696 h 2474718"/>
              <a:gd name="connsiteX0" fmla="*/ 2887 w 9170673"/>
              <a:gd name="connsiteY0" fmla="*/ 2375696 h 2457785"/>
              <a:gd name="connsiteX1" fmla="*/ 9170673 w 9170673"/>
              <a:gd name="connsiteY1" fmla="*/ 0 h 2457785"/>
              <a:gd name="connsiteX2" fmla="*/ 9155184 w 9170673"/>
              <a:gd name="connsiteY2" fmla="*/ 2451580 h 2457785"/>
              <a:gd name="connsiteX3" fmla="*/ 0 w 9170673"/>
              <a:gd name="connsiteY3" fmla="*/ 2457785 h 2457785"/>
              <a:gd name="connsiteX4" fmla="*/ 2887 w 9170673"/>
              <a:gd name="connsiteY4" fmla="*/ 2375696 h 2457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70673" h="2457785">
                <a:moveTo>
                  <a:pt x="2887" y="2375696"/>
                </a:moveTo>
                <a:cubicBezTo>
                  <a:pt x="23548" y="2372367"/>
                  <a:pt x="7344315" y="2502055"/>
                  <a:pt x="9170673" y="0"/>
                </a:cubicBezTo>
                <a:cubicBezTo>
                  <a:pt x="9168091" y="819774"/>
                  <a:pt x="9157766" y="1631806"/>
                  <a:pt x="9155184" y="2451580"/>
                </a:cubicBezTo>
                <a:lnTo>
                  <a:pt x="0" y="2457785"/>
                </a:lnTo>
                <a:cubicBezTo>
                  <a:pt x="-1" y="2415623"/>
                  <a:pt x="2888" y="2417858"/>
                  <a:pt x="2887" y="2375696"/>
                </a:cubicBezTo>
                <a:close/>
              </a:path>
            </a:pathLst>
          </a:cu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2" name="Title 1"/>
          <p:cNvSpPr>
            <a:spLocks noGrp="1"/>
          </p:cNvSpPr>
          <p:nvPr>
            <p:ph type="title" hasCustomPrompt="1"/>
          </p:nvPr>
        </p:nvSpPr>
        <p:spPr>
          <a:xfrm>
            <a:off x="457199" y="457200"/>
            <a:ext cx="8229600" cy="772250"/>
          </a:xfrm>
          <a:effectLst>
            <a:outerShdw blurRad="50800" dist="38100" dir="2700000" algn="tl" rotWithShape="0">
              <a:prstClr val="black">
                <a:alpha val="40000"/>
              </a:prstClr>
            </a:outerShdw>
          </a:effectLst>
        </p:spPr>
        <p:txBody>
          <a:bodyPr anchor="t"/>
          <a:lstStyle>
            <a:lvl1pPr algn="l">
              <a:defRPr sz="4000" b="1" cap="none">
                <a:solidFill>
                  <a:srgbClr val="FFFFFF"/>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415653"/>
            <a:ext cx="8229600" cy="1500187"/>
          </a:xfrm>
          <a:effectLst>
            <a:outerShdw blurRad="50800" dist="38100" dir="2700000" algn="tl" rotWithShape="0">
              <a:prstClr val="black">
                <a:alpha val="40000"/>
              </a:prstClr>
            </a:outerShdw>
          </a:effectLst>
        </p:spPr>
        <p:txBody>
          <a:bodyPr anchor="t" anchorCtr="0"/>
          <a:lstStyle>
            <a:lvl1pPr marL="0" indent="0" algn="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Slide Number Placeholder 3"/>
          <p:cNvSpPr>
            <a:spLocks noGrp="1"/>
          </p:cNvSpPr>
          <p:nvPr>
            <p:ph type="sldNum" sz="quarter" idx="14"/>
          </p:nvPr>
        </p:nvSpPr>
        <p:spPr/>
        <p:txBody>
          <a:bodyPr/>
          <a:lstStyle>
            <a:lvl1pPr>
              <a:defRPr>
                <a:solidFill>
                  <a:schemeClr val="bg1"/>
                </a:solidFill>
              </a:defRPr>
            </a:lvl1pPr>
          </a:lstStyle>
          <a:p>
            <a:r>
              <a:rPr lang="en-US" dirty="0" smtClean="0">
                <a:solidFill>
                  <a:prstClr val="white"/>
                </a:solidFill>
              </a:rPr>
              <a:t>U.S. Department of Commerce | National Oceanic and Atmospheric Administration | NOAA Fisheries | Page </a:t>
            </a:r>
            <a:fld id="{632D3AEB-7CBE-3049-91AC-335C6B4F5BF6}"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043742815"/>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r>
              <a:rPr lang="en-US"/>
              <a:t>U.S. Department of Commerce | National Oceanic and Atmospheric Administration | NOAA Fisheries | Page </a:t>
            </a:r>
            <a:fld id="{23649517-3B51-47A9-A1B5-D44CE4F1C314}" type="slidenum">
              <a:rPr lang="en-US"/>
              <a:pPr>
                <a:defRPr/>
              </a:pPr>
              <a:t>‹#›</a:t>
            </a:fld>
            <a:endParaRPr lang="en-US"/>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0751C2-D1D8-4D0D-8766-43710E1287C9}" type="datetimeFigureOut">
              <a:rPr lang="en-US" smtClean="0"/>
              <a:pPr/>
              <a:t>9/21/15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E169E9-25E8-4956-BE19-C7B6968CC769}" type="slidenum">
              <a:rPr lang="en-US" smtClean="0"/>
              <a:pPr/>
              <a:t>‹#›</a:t>
            </a:fld>
            <a:endParaRPr lang="en-US"/>
          </a:p>
        </p:txBody>
      </p:sp>
    </p:spTree>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0751C2-D1D8-4D0D-8766-43710E1287C9}" type="datetimeFigureOut">
              <a:rPr lang="en-US" smtClean="0"/>
              <a:pPr/>
              <a:t>9/21/15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E169E9-25E8-4956-BE19-C7B6968CC769}" type="slidenum">
              <a:rPr lang="en-US" smtClean="0"/>
              <a:pPr/>
              <a:t>‹#›</a:t>
            </a:fld>
            <a:endParaRPr lang="en-US"/>
          </a:p>
        </p:txBody>
      </p:sp>
    </p:spTree>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C0751C2-D1D8-4D0D-8766-43710E1287C9}" type="datetimeFigureOut">
              <a:rPr lang="en-US" smtClean="0"/>
              <a:pPr/>
              <a:t>9/21/15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E169E9-25E8-4956-BE19-C7B6968CC769}" type="slidenum">
              <a:rPr lang="en-US" smtClean="0"/>
              <a:pPr/>
              <a:t>‹#›</a:t>
            </a:fld>
            <a:endParaRPr lang="en-US"/>
          </a:p>
        </p:txBody>
      </p:sp>
    </p:spTree>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C0751C2-D1D8-4D0D-8766-43710E1287C9}" type="datetimeFigureOut">
              <a:rPr lang="en-US" smtClean="0"/>
              <a:pPr/>
              <a:t>9/21/15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E169E9-25E8-4956-BE19-C7B6968CC769}" type="slidenum">
              <a:rPr lang="en-US" smtClean="0"/>
              <a:pPr/>
              <a:t>‹#›</a:t>
            </a:fld>
            <a:endParaRPr lang="en-US"/>
          </a:p>
        </p:txBody>
      </p:sp>
    </p:spTree>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C0751C2-D1D8-4D0D-8766-43710E1287C9}" type="datetimeFigureOut">
              <a:rPr lang="en-US" smtClean="0"/>
              <a:pPr/>
              <a:t>9/21/15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E169E9-25E8-4956-BE19-C7B6968CC769}" type="slidenum">
              <a:rPr lang="en-US" smtClean="0"/>
              <a:pPr/>
              <a:t>‹#›</a:t>
            </a:fld>
            <a:endParaRPr lang="en-US"/>
          </a:p>
        </p:txBody>
      </p:sp>
    </p:spTree>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0751C2-D1D8-4D0D-8766-43710E1287C9}" type="datetimeFigureOut">
              <a:rPr lang="en-US" smtClean="0"/>
              <a:pPr/>
              <a:t>9/21/15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E169E9-25E8-4956-BE19-C7B6968CC769}" type="slidenum">
              <a:rPr lang="en-US" smtClean="0"/>
              <a:pPr/>
              <a:t>‹#›</a:t>
            </a:fld>
            <a:endParaRPr lang="en-US"/>
          </a:p>
        </p:txBody>
      </p:sp>
    </p:spTree>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0751C2-D1D8-4D0D-8766-43710E1287C9}" type="datetimeFigureOut">
              <a:rPr lang="en-US" smtClean="0"/>
              <a:pPr/>
              <a:t>9/21/15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E169E9-25E8-4956-BE19-C7B6968CC769}" type="slidenum">
              <a:rPr lang="en-US" smtClean="0"/>
              <a:pPr/>
              <a:t>‹#›</a:t>
            </a:fld>
            <a:endParaRPr lang="en-US"/>
          </a:p>
        </p:txBody>
      </p:sp>
    </p:spTree>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0751C2-D1D8-4D0D-8766-43710E1287C9}" type="datetimeFigureOut">
              <a:rPr lang="en-US" smtClean="0"/>
              <a:pPr/>
              <a:t>9/21/15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E169E9-25E8-4956-BE19-C7B6968CC769}" type="slidenum">
              <a:rPr lang="en-US" smtClean="0"/>
              <a:pPr/>
              <a:t>‹#›</a:t>
            </a:fld>
            <a:endParaRPr lang="en-US"/>
          </a:p>
        </p:txBody>
      </p:sp>
    </p:spTree>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theme" Target="../theme/theme2.xml"/><Relationship Id="rId3"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theme" Target="../theme/theme3.xml"/><Relationship Id="rId3"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4" Type="http://schemas.openxmlformats.org/officeDocument/2006/relationships/image" Target="../media/image4.png"/><Relationship Id="rId1" Type="http://schemas.openxmlformats.org/officeDocument/2006/relationships/slideLayout" Target="../slideLayouts/slideLayout14.xml"/><Relationship Id="rId2"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0751C2-D1D8-4D0D-8766-43710E1287C9}" type="datetimeFigureOut">
              <a:rPr lang="en-US" smtClean="0"/>
              <a:pPr/>
              <a:t>9/21/15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E169E9-25E8-4956-BE19-C7B6968CC76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6354763"/>
            <a:ext cx="9144000" cy="503237"/>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prstClr val="white"/>
              </a:solidFill>
            </a:endParaRPr>
          </a:p>
        </p:txBody>
      </p:sp>
      <p:sp>
        <p:nvSpPr>
          <p:cNvPr id="2051" name="Title Placeholder 1"/>
          <p:cNvSpPr>
            <a:spLocks noGrp="1"/>
          </p:cNvSpPr>
          <p:nvPr>
            <p:ph type="title"/>
          </p:nvPr>
        </p:nvSpPr>
        <p:spPr bwMode="auto">
          <a:xfrm>
            <a:off x="457200" y="457200"/>
            <a:ext cx="8229600" cy="676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2052" name="Text Placeholder 2"/>
          <p:cNvSpPr>
            <a:spLocks noGrp="1"/>
          </p:cNvSpPr>
          <p:nvPr>
            <p:ph type="body" idx="1"/>
          </p:nvPr>
        </p:nvSpPr>
        <p:spPr bwMode="auto">
          <a:xfrm>
            <a:off x="457200" y="12065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2286000" y="6354763"/>
            <a:ext cx="6400800" cy="503237"/>
          </a:xfrm>
          <a:prstGeom prst="rect">
            <a:avLst/>
          </a:prstGeom>
        </p:spPr>
        <p:txBody>
          <a:bodyPr vert="horz" lIns="0" tIns="45720" rIns="0" bIns="45720" rtlCol="0" anchor="ctr"/>
          <a:lstStyle>
            <a:lvl1pPr algn="r" fontAlgn="auto">
              <a:spcBef>
                <a:spcPts val="0"/>
              </a:spcBef>
              <a:spcAft>
                <a:spcPts val="0"/>
              </a:spcAft>
              <a:defRPr sz="800" dirty="0" smtClean="0">
                <a:solidFill>
                  <a:srgbClr val="000000"/>
                </a:solidFill>
                <a:latin typeface="+mn-lt"/>
                <a:cs typeface="+mn-cs"/>
              </a:defRPr>
            </a:lvl1pPr>
          </a:lstStyle>
          <a:p>
            <a:pPr defTabSz="457200">
              <a:defRPr/>
            </a:pPr>
            <a:r>
              <a:rPr lang="en-US"/>
              <a:t>U.S. Department of Commerce | National Oceanic and Atmospheric Administration | NOAA Fisheries | Page </a:t>
            </a:r>
            <a:fld id="{2BE4B8AB-64B8-4A18-977E-B1542E789B82}" type="slidenum">
              <a:rPr lang="en-US"/>
              <a:pPr defTabSz="457200">
                <a:defRPr/>
              </a:pPr>
              <a:t>‹#›</a:t>
            </a:fld>
            <a:endParaRPr lang="en-US"/>
          </a:p>
        </p:txBody>
      </p:sp>
      <p:sp>
        <p:nvSpPr>
          <p:cNvPr id="7" name="Rectangle 6"/>
          <p:cNvSpPr/>
          <p:nvPr userDrawn="1"/>
        </p:nvSpPr>
        <p:spPr>
          <a:xfrm>
            <a:off x="0" y="0"/>
            <a:ext cx="9144000" cy="920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prstClr val="white"/>
              </a:solidFill>
            </a:endParaRPr>
          </a:p>
        </p:txBody>
      </p:sp>
      <p:pic>
        <p:nvPicPr>
          <p:cNvPr id="2055" name="Picture 7" descr="NOAA-Fisheries-horizontal.png"/>
          <p:cNvPicPr>
            <a:picLocks noChangeAspect="1"/>
          </p:cNvPicPr>
          <p:nvPr userDrawn="1"/>
        </p:nvPicPr>
        <p:blipFill>
          <a:blip r:embed="rId3" cstate="email"/>
          <a:srcRect/>
          <a:stretch>
            <a:fillRect/>
          </a:stretch>
        </p:blipFill>
        <p:spPr bwMode="auto">
          <a:xfrm>
            <a:off x="444500" y="6419850"/>
            <a:ext cx="1644650" cy="387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6" r:id="rId1"/>
  </p:sldLayoutIdLst>
  <p:transition xmlns:p14="http://schemas.microsoft.com/office/powerpoint/2010/main"/>
  <p:hf hdr="0"/>
  <p:txStyles>
    <p:titleStyle>
      <a:lvl1pPr algn="l" defTabSz="457200" rtl="0" fontAlgn="base">
        <a:spcBef>
          <a:spcPct val="0"/>
        </a:spcBef>
        <a:spcAft>
          <a:spcPct val="0"/>
        </a:spcAft>
        <a:defRPr sz="3600" b="1" kern="1200">
          <a:solidFill>
            <a:schemeClr val="accent1"/>
          </a:solidFill>
          <a:latin typeface="+mj-lt"/>
          <a:ea typeface="Arial Narrow Bold" pitchFamily="34" charset="0"/>
          <a:cs typeface="Arial Narrow Bold"/>
        </a:defRPr>
      </a:lvl1pPr>
      <a:lvl2pPr algn="l" defTabSz="457200" rtl="0" fontAlgn="base">
        <a:spcBef>
          <a:spcPct val="0"/>
        </a:spcBef>
        <a:spcAft>
          <a:spcPct val="0"/>
        </a:spcAft>
        <a:defRPr sz="3600" b="1">
          <a:solidFill>
            <a:schemeClr val="accent1"/>
          </a:solidFill>
          <a:latin typeface="Arial Narrow" pitchFamily="34" charset="0"/>
          <a:ea typeface="Arial Narrow Bold" pitchFamily="34" charset="0"/>
          <a:cs typeface="Arial Narrow Bold" pitchFamily="34" charset="0"/>
        </a:defRPr>
      </a:lvl2pPr>
      <a:lvl3pPr algn="l" defTabSz="457200" rtl="0" fontAlgn="base">
        <a:spcBef>
          <a:spcPct val="0"/>
        </a:spcBef>
        <a:spcAft>
          <a:spcPct val="0"/>
        </a:spcAft>
        <a:defRPr sz="3600" b="1">
          <a:solidFill>
            <a:schemeClr val="accent1"/>
          </a:solidFill>
          <a:latin typeface="Arial Narrow" pitchFamily="34" charset="0"/>
          <a:ea typeface="Arial Narrow Bold" pitchFamily="34" charset="0"/>
          <a:cs typeface="Arial Narrow Bold" pitchFamily="34" charset="0"/>
        </a:defRPr>
      </a:lvl3pPr>
      <a:lvl4pPr algn="l" defTabSz="457200" rtl="0" fontAlgn="base">
        <a:spcBef>
          <a:spcPct val="0"/>
        </a:spcBef>
        <a:spcAft>
          <a:spcPct val="0"/>
        </a:spcAft>
        <a:defRPr sz="3600" b="1">
          <a:solidFill>
            <a:schemeClr val="accent1"/>
          </a:solidFill>
          <a:latin typeface="Arial Narrow" pitchFamily="34" charset="0"/>
          <a:ea typeface="Arial Narrow Bold" pitchFamily="34" charset="0"/>
          <a:cs typeface="Arial Narrow Bold" pitchFamily="34" charset="0"/>
        </a:defRPr>
      </a:lvl4pPr>
      <a:lvl5pPr algn="l" defTabSz="457200" rtl="0" fontAlgn="base">
        <a:spcBef>
          <a:spcPct val="0"/>
        </a:spcBef>
        <a:spcAft>
          <a:spcPct val="0"/>
        </a:spcAft>
        <a:defRPr sz="3600" b="1">
          <a:solidFill>
            <a:schemeClr val="accent1"/>
          </a:solidFill>
          <a:latin typeface="Arial Narrow" pitchFamily="34" charset="0"/>
          <a:ea typeface="Arial Narrow Bold" pitchFamily="34" charset="0"/>
          <a:cs typeface="Arial Narrow Bold" pitchFamily="34" charset="0"/>
        </a:defRPr>
      </a:lvl5pPr>
      <a:lvl6pPr marL="457200" algn="l" defTabSz="457200" rtl="0" fontAlgn="base">
        <a:spcBef>
          <a:spcPct val="0"/>
        </a:spcBef>
        <a:spcAft>
          <a:spcPct val="0"/>
        </a:spcAft>
        <a:defRPr sz="3600" b="1">
          <a:solidFill>
            <a:schemeClr val="accent1"/>
          </a:solidFill>
          <a:latin typeface="Arial Narrow" pitchFamily="34" charset="0"/>
          <a:ea typeface="Arial Narrow Bold" pitchFamily="34" charset="0"/>
          <a:cs typeface="Arial Narrow Bold" pitchFamily="34" charset="0"/>
        </a:defRPr>
      </a:lvl6pPr>
      <a:lvl7pPr marL="914400" algn="l" defTabSz="457200" rtl="0" fontAlgn="base">
        <a:spcBef>
          <a:spcPct val="0"/>
        </a:spcBef>
        <a:spcAft>
          <a:spcPct val="0"/>
        </a:spcAft>
        <a:defRPr sz="3600" b="1">
          <a:solidFill>
            <a:schemeClr val="accent1"/>
          </a:solidFill>
          <a:latin typeface="Arial Narrow" pitchFamily="34" charset="0"/>
          <a:ea typeface="Arial Narrow Bold" pitchFamily="34" charset="0"/>
          <a:cs typeface="Arial Narrow Bold" pitchFamily="34" charset="0"/>
        </a:defRPr>
      </a:lvl7pPr>
      <a:lvl8pPr marL="1371600" algn="l" defTabSz="457200" rtl="0" fontAlgn="base">
        <a:spcBef>
          <a:spcPct val="0"/>
        </a:spcBef>
        <a:spcAft>
          <a:spcPct val="0"/>
        </a:spcAft>
        <a:defRPr sz="3600" b="1">
          <a:solidFill>
            <a:schemeClr val="accent1"/>
          </a:solidFill>
          <a:latin typeface="Arial Narrow" pitchFamily="34" charset="0"/>
          <a:ea typeface="Arial Narrow Bold" pitchFamily="34" charset="0"/>
          <a:cs typeface="Arial Narrow Bold" pitchFamily="34" charset="0"/>
        </a:defRPr>
      </a:lvl8pPr>
      <a:lvl9pPr marL="1828800" algn="l" defTabSz="457200" rtl="0" fontAlgn="base">
        <a:spcBef>
          <a:spcPct val="0"/>
        </a:spcBef>
        <a:spcAft>
          <a:spcPct val="0"/>
        </a:spcAft>
        <a:defRPr sz="3600" b="1">
          <a:solidFill>
            <a:schemeClr val="accent1"/>
          </a:solidFill>
          <a:latin typeface="Arial Narrow" pitchFamily="34" charset="0"/>
          <a:ea typeface="Arial Narrow Bold" pitchFamily="34" charset="0"/>
          <a:cs typeface="Arial Narrow Bold"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2"/>
          </a:solidFill>
          <a:latin typeface="+mn-lt"/>
          <a:ea typeface="+mn-ea"/>
          <a:cs typeface="+mn-cs"/>
        </a:defRPr>
      </a:lvl1pPr>
      <a:lvl2pPr marL="742950" indent="-285750" algn="l" defTabSz="457200" rtl="0" fontAlgn="base">
        <a:spcBef>
          <a:spcPct val="20000"/>
        </a:spcBef>
        <a:spcAft>
          <a:spcPct val="0"/>
        </a:spcAft>
        <a:buFont typeface="Arial" charset="0"/>
        <a:buChar char="•"/>
        <a:defRPr sz="3200" kern="1200">
          <a:solidFill>
            <a:schemeClr val="tx2"/>
          </a:solidFill>
          <a:latin typeface="+mn-lt"/>
          <a:ea typeface="+mn-ea"/>
          <a:cs typeface="+mn-cs"/>
        </a:defRPr>
      </a:lvl2pPr>
      <a:lvl3pPr marL="1143000" indent="-228600" algn="l" defTabSz="457200" rtl="0" fontAlgn="base">
        <a:spcBef>
          <a:spcPct val="20000"/>
        </a:spcBef>
        <a:spcAft>
          <a:spcPct val="0"/>
        </a:spcAft>
        <a:buFont typeface="Arial" charset="0"/>
        <a:buChar char="•"/>
        <a:defRPr sz="2800" kern="1200">
          <a:solidFill>
            <a:schemeClr val="tx2"/>
          </a:solidFill>
          <a:latin typeface="+mn-lt"/>
          <a:ea typeface="+mn-ea"/>
          <a:cs typeface="+mn-cs"/>
        </a:defRPr>
      </a:lvl3pPr>
      <a:lvl4pPr marL="1600200" indent="-228600" algn="l" defTabSz="457200" rtl="0" fontAlgn="base">
        <a:spcBef>
          <a:spcPct val="20000"/>
        </a:spcBef>
        <a:spcAft>
          <a:spcPct val="0"/>
        </a:spcAft>
        <a:buFont typeface="Arial" charset="0"/>
        <a:buChar char="•"/>
        <a:defRPr sz="2800" kern="1200">
          <a:solidFill>
            <a:schemeClr val="tx2"/>
          </a:solidFill>
          <a:latin typeface="+mn-lt"/>
          <a:ea typeface="+mn-ea"/>
          <a:cs typeface="+mn-cs"/>
        </a:defRPr>
      </a:lvl4pPr>
      <a:lvl5pPr marL="2057400" indent="-228600" algn="l" defTabSz="457200" rtl="0" fontAlgn="base">
        <a:spcBef>
          <a:spcPct val="20000"/>
        </a:spcBef>
        <a:spcAft>
          <a:spcPct val="0"/>
        </a:spcAft>
        <a:buFont typeface="Arial" charset="0"/>
        <a:buChar char="•"/>
        <a:defRPr sz="2800" kern="1200">
          <a:solidFill>
            <a:schemeClr val="tx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201682" y="1141666"/>
            <a:ext cx="5485118" cy="1398472"/>
          </a:xfrm>
          <a:prstGeom prst="rect">
            <a:avLst/>
          </a:prstGeom>
        </p:spPr>
        <p:txBody>
          <a:bodyPr vert="horz" lIns="91440" tIns="45720" rIns="91440" bIns="45720" rtlCol="0" anchor="t"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201682" y="2631403"/>
            <a:ext cx="5485117" cy="1277675"/>
          </a:xfrm>
          <a:prstGeom prst="rect">
            <a:avLst/>
          </a:prstGeom>
        </p:spPr>
        <p:txBody>
          <a:bodyPr vert="horz" lIns="91440" tIns="45720" rIns="91440" bIns="45720" rtlCol="0">
            <a:normAutofit/>
          </a:bodyPr>
          <a:lstStyle/>
          <a:p>
            <a:pPr lvl="0"/>
            <a:r>
              <a:rPr lang="en-US" dirty="0" smtClean="0"/>
              <a:t>Click to edit Master text styles</a:t>
            </a:r>
          </a:p>
        </p:txBody>
      </p:sp>
      <p:sp>
        <p:nvSpPr>
          <p:cNvPr id="7" name="Freeform 6"/>
          <p:cNvSpPr/>
          <p:nvPr userDrawn="1"/>
        </p:nvSpPr>
        <p:spPr>
          <a:xfrm>
            <a:off x="-9190" y="4417160"/>
            <a:ext cx="9170673" cy="2457785"/>
          </a:xfrm>
          <a:custGeom>
            <a:avLst/>
            <a:gdLst>
              <a:gd name="connsiteX0" fmla="*/ 0 w 10289745"/>
              <a:gd name="connsiteY0" fmla="*/ 2348314 h 2694297"/>
              <a:gd name="connsiteX1" fmla="*/ 9145997 w 10289745"/>
              <a:gd name="connsiteY1" fmla="*/ 81 h 2694297"/>
              <a:gd name="connsiteX2" fmla="*/ 9145997 w 10289745"/>
              <a:gd name="connsiteY2" fmla="*/ 2436173 h 2694297"/>
              <a:gd name="connsiteX3" fmla="*/ 0 w 10289745"/>
              <a:gd name="connsiteY3" fmla="*/ 2348314 h 2694297"/>
              <a:gd name="connsiteX0" fmla="*/ 0 w 10289745"/>
              <a:gd name="connsiteY0" fmla="*/ 2348233 h 2694216"/>
              <a:gd name="connsiteX1" fmla="*/ 9145997 w 10289745"/>
              <a:gd name="connsiteY1" fmla="*/ 0 h 2694216"/>
              <a:gd name="connsiteX2" fmla="*/ 9145997 w 10289745"/>
              <a:gd name="connsiteY2" fmla="*/ 2436092 h 2694216"/>
              <a:gd name="connsiteX3" fmla="*/ 0 w 10289745"/>
              <a:gd name="connsiteY3" fmla="*/ 2348233 h 2694216"/>
              <a:gd name="connsiteX0" fmla="*/ 0 w 10289745"/>
              <a:gd name="connsiteY0" fmla="*/ 2348233 h 2694216"/>
              <a:gd name="connsiteX1" fmla="*/ 9145997 w 10289745"/>
              <a:gd name="connsiteY1" fmla="*/ 0 h 2694216"/>
              <a:gd name="connsiteX2" fmla="*/ 9145997 w 10289745"/>
              <a:gd name="connsiteY2" fmla="*/ 2436092 h 2694216"/>
              <a:gd name="connsiteX3" fmla="*/ 0 w 10289745"/>
              <a:gd name="connsiteY3" fmla="*/ 2348233 h 2694216"/>
              <a:gd name="connsiteX0" fmla="*/ 2 w 10271923"/>
              <a:gd name="connsiteY0" fmla="*/ 1961048 h 2259210"/>
              <a:gd name="connsiteX1" fmla="*/ 9115022 w 10271923"/>
              <a:gd name="connsiteY1" fmla="*/ 0 h 2259210"/>
              <a:gd name="connsiteX2" fmla="*/ 9145999 w 10271923"/>
              <a:gd name="connsiteY2" fmla="*/ 2048907 h 2259210"/>
              <a:gd name="connsiteX3" fmla="*/ 2 w 10271923"/>
              <a:gd name="connsiteY3" fmla="*/ 1961048 h 2259210"/>
              <a:gd name="connsiteX0" fmla="*/ 2 w 10302372"/>
              <a:gd name="connsiteY0" fmla="*/ 2355976 h 2702917"/>
              <a:gd name="connsiteX1" fmla="*/ 9169232 w 10302372"/>
              <a:gd name="connsiteY1" fmla="*/ 0 h 2702917"/>
              <a:gd name="connsiteX2" fmla="*/ 9145999 w 10302372"/>
              <a:gd name="connsiteY2" fmla="*/ 2443835 h 2702917"/>
              <a:gd name="connsiteX3" fmla="*/ 2 w 10302372"/>
              <a:gd name="connsiteY3" fmla="*/ 2355976 h 2702917"/>
              <a:gd name="connsiteX0" fmla="*/ 2 w 10302372"/>
              <a:gd name="connsiteY0" fmla="*/ 2355976 h 2702917"/>
              <a:gd name="connsiteX1" fmla="*/ 9169232 w 10302372"/>
              <a:gd name="connsiteY1" fmla="*/ 0 h 2702917"/>
              <a:gd name="connsiteX2" fmla="*/ 9145999 w 10302372"/>
              <a:gd name="connsiteY2" fmla="*/ 2443835 h 2702917"/>
              <a:gd name="connsiteX3" fmla="*/ 2 w 10302372"/>
              <a:gd name="connsiteY3" fmla="*/ 2355976 h 2702917"/>
              <a:gd name="connsiteX0" fmla="*/ 2 w 10302372"/>
              <a:gd name="connsiteY0" fmla="*/ 2355976 h 2702917"/>
              <a:gd name="connsiteX1" fmla="*/ 9169232 w 10302372"/>
              <a:gd name="connsiteY1" fmla="*/ 0 h 2702917"/>
              <a:gd name="connsiteX2" fmla="*/ 9145999 w 10302372"/>
              <a:gd name="connsiteY2" fmla="*/ 2443835 h 2702917"/>
              <a:gd name="connsiteX3" fmla="*/ 2 w 10302372"/>
              <a:gd name="connsiteY3" fmla="*/ 2355976 h 2702917"/>
              <a:gd name="connsiteX0" fmla="*/ 1 w 10359948"/>
              <a:gd name="connsiteY0" fmla="*/ 2534080 h 2803153"/>
              <a:gd name="connsiteX1" fmla="*/ 9223441 w 10359948"/>
              <a:gd name="connsiteY1" fmla="*/ 0 h 2803153"/>
              <a:gd name="connsiteX2" fmla="*/ 9200208 w 10359948"/>
              <a:gd name="connsiteY2" fmla="*/ 2443835 h 2803153"/>
              <a:gd name="connsiteX3" fmla="*/ 1 w 10359948"/>
              <a:gd name="connsiteY3" fmla="*/ 2534080 h 2803153"/>
              <a:gd name="connsiteX0" fmla="*/ 2 w 10302373"/>
              <a:gd name="connsiteY0" fmla="*/ 2371463 h 2710654"/>
              <a:gd name="connsiteX1" fmla="*/ 9169233 w 10302373"/>
              <a:gd name="connsiteY1" fmla="*/ 0 h 2710654"/>
              <a:gd name="connsiteX2" fmla="*/ 9146000 w 10302373"/>
              <a:gd name="connsiteY2" fmla="*/ 2443835 h 2710654"/>
              <a:gd name="connsiteX3" fmla="*/ 2 w 10302373"/>
              <a:gd name="connsiteY3" fmla="*/ 2371463 h 2710654"/>
              <a:gd name="connsiteX0" fmla="*/ 22101 w 10324472"/>
              <a:gd name="connsiteY0" fmla="*/ 2371463 h 2601940"/>
              <a:gd name="connsiteX1" fmla="*/ 9191332 w 10324472"/>
              <a:gd name="connsiteY1" fmla="*/ 0 h 2601940"/>
              <a:gd name="connsiteX2" fmla="*/ 9168099 w 10324472"/>
              <a:gd name="connsiteY2" fmla="*/ 2443835 h 2601940"/>
              <a:gd name="connsiteX3" fmla="*/ 22101 w 10324472"/>
              <a:gd name="connsiteY3" fmla="*/ 2371463 h 2601940"/>
              <a:gd name="connsiteX0" fmla="*/ 454248 w 10756619"/>
              <a:gd name="connsiteY0" fmla="*/ 2371463 h 2635640"/>
              <a:gd name="connsiteX1" fmla="*/ 9623479 w 10756619"/>
              <a:gd name="connsiteY1" fmla="*/ 0 h 2635640"/>
              <a:gd name="connsiteX2" fmla="*/ 9600246 w 10756619"/>
              <a:gd name="connsiteY2" fmla="*/ 2443835 h 2635640"/>
              <a:gd name="connsiteX3" fmla="*/ 2243166 w 10756619"/>
              <a:gd name="connsiteY3" fmla="*/ 2466974 h 2635640"/>
              <a:gd name="connsiteX4" fmla="*/ 454248 w 10756619"/>
              <a:gd name="connsiteY4" fmla="*/ 2371463 h 2635640"/>
              <a:gd name="connsiteX0" fmla="*/ 1153431 w 11456764"/>
              <a:gd name="connsiteY0" fmla="*/ 2371463 h 2641277"/>
              <a:gd name="connsiteX1" fmla="*/ 10322662 w 11456764"/>
              <a:gd name="connsiteY1" fmla="*/ 0 h 2641277"/>
              <a:gd name="connsiteX2" fmla="*/ 10299429 w 11456764"/>
              <a:gd name="connsiteY2" fmla="*/ 2443835 h 2641277"/>
              <a:gd name="connsiteX3" fmla="*/ 1137944 w 11456764"/>
              <a:gd name="connsiteY3" fmla="*/ 2482461 h 2641277"/>
              <a:gd name="connsiteX4" fmla="*/ 1153431 w 11456764"/>
              <a:gd name="connsiteY4" fmla="*/ 2371463 h 2641277"/>
              <a:gd name="connsiteX0" fmla="*/ 15487 w 10318820"/>
              <a:gd name="connsiteY0" fmla="*/ 2371463 h 2641277"/>
              <a:gd name="connsiteX1" fmla="*/ 9184718 w 10318820"/>
              <a:gd name="connsiteY1" fmla="*/ 0 h 2641277"/>
              <a:gd name="connsiteX2" fmla="*/ 9161485 w 10318820"/>
              <a:gd name="connsiteY2" fmla="*/ 2443835 h 2641277"/>
              <a:gd name="connsiteX3" fmla="*/ 0 w 10318820"/>
              <a:gd name="connsiteY3" fmla="*/ 2482461 h 2641277"/>
              <a:gd name="connsiteX4" fmla="*/ 15487 w 10318820"/>
              <a:gd name="connsiteY4" fmla="*/ 2371463 h 2641277"/>
              <a:gd name="connsiteX0" fmla="*/ 15487 w 10318820"/>
              <a:gd name="connsiteY0" fmla="*/ 2371463 h 2641277"/>
              <a:gd name="connsiteX1" fmla="*/ 9184718 w 10318820"/>
              <a:gd name="connsiteY1" fmla="*/ 0 h 2641277"/>
              <a:gd name="connsiteX2" fmla="*/ 9161485 w 10318820"/>
              <a:gd name="connsiteY2" fmla="*/ 2443835 h 2641277"/>
              <a:gd name="connsiteX3" fmla="*/ 0 w 10318820"/>
              <a:gd name="connsiteY3" fmla="*/ 2482461 h 2641277"/>
              <a:gd name="connsiteX4" fmla="*/ 15487 w 10318820"/>
              <a:gd name="connsiteY4" fmla="*/ 2371463 h 2641277"/>
              <a:gd name="connsiteX0" fmla="*/ 15487 w 10318820"/>
              <a:gd name="connsiteY0" fmla="*/ 2371463 h 2641277"/>
              <a:gd name="connsiteX1" fmla="*/ 9184718 w 10318820"/>
              <a:gd name="connsiteY1" fmla="*/ 0 h 2641277"/>
              <a:gd name="connsiteX2" fmla="*/ 9161485 w 10318820"/>
              <a:gd name="connsiteY2" fmla="*/ 2443835 h 2641277"/>
              <a:gd name="connsiteX3" fmla="*/ 0 w 10318820"/>
              <a:gd name="connsiteY3" fmla="*/ 2482461 h 2641277"/>
              <a:gd name="connsiteX4" fmla="*/ 15487 w 10318820"/>
              <a:gd name="connsiteY4" fmla="*/ 2371463 h 2641277"/>
              <a:gd name="connsiteX0" fmla="*/ 15487 w 10318820"/>
              <a:gd name="connsiteY0" fmla="*/ 2371463 h 2641277"/>
              <a:gd name="connsiteX1" fmla="*/ 9184718 w 10318820"/>
              <a:gd name="connsiteY1" fmla="*/ 0 h 2641277"/>
              <a:gd name="connsiteX2" fmla="*/ 9161485 w 10318820"/>
              <a:gd name="connsiteY2" fmla="*/ 2443835 h 2641277"/>
              <a:gd name="connsiteX3" fmla="*/ 0 w 10318820"/>
              <a:gd name="connsiteY3" fmla="*/ 2482461 h 2641277"/>
              <a:gd name="connsiteX4" fmla="*/ 15487 w 10318820"/>
              <a:gd name="connsiteY4" fmla="*/ 2371463 h 2641277"/>
              <a:gd name="connsiteX0" fmla="*/ 15487 w 10318820"/>
              <a:gd name="connsiteY0" fmla="*/ 2371463 h 2482461"/>
              <a:gd name="connsiteX1" fmla="*/ 9184718 w 10318820"/>
              <a:gd name="connsiteY1" fmla="*/ 0 h 2482461"/>
              <a:gd name="connsiteX2" fmla="*/ 9161485 w 10318820"/>
              <a:gd name="connsiteY2" fmla="*/ 2443835 h 2482461"/>
              <a:gd name="connsiteX3" fmla="*/ 0 w 10318820"/>
              <a:gd name="connsiteY3" fmla="*/ 2482461 h 2482461"/>
              <a:gd name="connsiteX4" fmla="*/ 15487 w 10318820"/>
              <a:gd name="connsiteY4" fmla="*/ 2371463 h 2482461"/>
              <a:gd name="connsiteX0" fmla="*/ 15487 w 10252186"/>
              <a:gd name="connsiteY0" fmla="*/ 2371463 h 2482461"/>
              <a:gd name="connsiteX1" fmla="*/ 9184718 w 10252186"/>
              <a:gd name="connsiteY1" fmla="*/ 0 h 2482461"/>
              <a:gd name="connsiteX2" fmla="*/ 9022088 w 10252186"/>
              <a:gd name="connsiteY2" fmla="*/ 2242499 h 2482461"/>
              <a:gd name="connsiteX3" fmla="*/ 0 w 10252186"/>
              <a:gd name="connsiteY3" fmla="*/ 2482461 h 2482461"/>
              <a:gd name="connsiteX4" fmla="*/ 15487 w 10252186"/>
              <a:gd name="connsiteY4" fmla="*/ 2371463 h 2482461"/>
              <a:gd name="connsiteX0" fmla="*/ 15487 w 10311181"/>
              <a:gd name="connsiteY0" fmla="*/ 2371463 h 2482461"/>
              <a:gd name="connsiteX1" fmla="*/ 9184718 w 10311181"/>
              <a:gd name="connsiteY1" fmla="*/ 0 h 2482461"/>
              <a:gd name="connsiteX2" fmla="*/ 9145996 w 10311181"/>
              <a:gd name="connsiteY2" fmla="*/ 2443835 h 2482461"/>
              <a:gd name="connsiteX3" fmla="*/ 0 w 10311181"/>
              <a:gd name="connsiteY3" fmla="*/ 2482461 h 2482461"/>
              <a:gd name="connsiteX4" fmla="*/ 15487 w 10311181"/>
              <a:gd name="connsiteY4" fmla="*/ 2371463 h 2482461"/>
              <a:gd name="connsiteX0" fmla="*/ 15487 w 9184718"/>
              <a:gd name="connsiteY0" fmla="*/ 2371463 h 2482461"/>
              <a:gd name="connsiteX1" fmla="*/ 9184718 w 9184718"/>
              <a:gd name="connsiteY1" fmla="*/ 0 h 2482461"/>
              <a:gd name="connsiteX2" fmla="*/ 9145996 w 9184718"/>
              <a:gd name="connsiteY2" fmla="*/ 2443835 h 2482461"/>
              <a:gd name="connsiteX3" fmla="*/ 0 w 9184718"/>
              <a:gd name="connsiteY3" fmla="*/ 2482461 h 2482461"/>
              <a:gd name="connsiteX4" fmla="*/ 15487 w 9184718"/>
              <a:gd name="connsiteY4" fmla="*/ 2371463 h 2482461"/>
              <a:gd name="connsiteX0" fmla="*/ 15487 w 9184718"/>
              <a:gd name="connsiteY0" fmla="*/ 2371463 h 2482461"/>
              <a:gd name="connsiteX1" fmla="*/ 9184718 w 9184718"/>
              <a:gd name="connsiteY1" fmla="*/ 0 h 2482461"/>
              <a:gd name="connsiteX2" fmla="*/ 9176973 w 9184718"/>
              <a:gd name="connsiteY2" fmla="*/ 2459323 h 2482461"/>
              <a:gd name="connsiteX3" fmla="*/ 0 w 9184718"/>
              <a:gd name="connsiteY3" fmla="*/ 2482461 h 2482461"/>
              <a:gd name="connsiteX4" fmla="*/ 15487 w 9184718"/>
              <a:gd name="connsiteY4" fmla="*/ 2371463 h 2482461"/>
              <a:gd name="connsiteX0" fmla="*/ 15487 w 9184718"/>
              <a:gd name="connsiteY0" fmla="*/ 2371463 h 2482461"/>
              <a:gd name="connsiteX1" fmla="*/ 9184718 w 9184718"/>
              <a:gd name="connsiteY1" fmla="*/ 0 h 2482461"/>
              <a:gd name="connsiteX2" fmla="*/ 9176973 w 9184718"/>
              <a:gd name="connsiteY2" fmla="*/ 2459323 h 2482461"/>
              <a:gd name="connsiteX3" fmla="*/ 0 w 9184718"/>
              <a:gd name="connsiteY3" fmla="*/ 2482461 h 2482461"/>
              <a:gd name="connsiteX4" fmla="*/ 15487 w 9184718"/>
              <a:gd name="connsiteY4" fmla="*/ 2371463 h 2482461"/>
              <a:gd name="connsiteX0" fmla="*/ 15487 w 9184718"/>
              <a:gd name="connsiteY0" fmla="*/ 2371463 h 2482461"/>
              <a:gd name="connsiteX1" fmla="*/ 9184718 w 9184718"/>
              <a:gd name="connsiteY1" fmla="*/ 0 h 2482461"/>
              <a:gd name="connsiteX2" fmla="*/ 9176973 w 9184718"/>
              <a:gd name="connsiteY2" fmla="*/ 2459323 h 2482461"/>
              <a:gd name="connsiteX3" fmla="*/ 0 w 9184718"/>
              <a:gd name="connsiteY3" fmla="*/ 2482461 h 2482461"/>
              <a:gd name="connsiteX4" fmla="*/ 15487 w 9184718"/>
              <a:gd name="connsiteY4" fmla="*/ 2371463 h 2482461"/>
              <a:gd name="connsiteX0" fmla="*/ 15487 w 9184718"/>
              <a:gd name="connsiteY0" fmla="*/ 2371463 h 2482461"/>
              <a:gd name="connsiteX1" fmla="*/ 9184718 w 9184718"/>
              <a:gd name="connsiteY1" fmla="*/ 0 h 2482461"/>
              <a:gd name="connsiteX2" fmla="*/ 9176973 w 9184718"/>
              <a:gd name="connsiteY2" fmla="*/ 2459323 h 2482461"/>
              <a:gd name="connsiteX3" fmla="*/ 0 w 9184718"/>
              <a:gd name="connsiteY3" fmla="*/ 2482461 h 2482461"/>
              <a:gd name="connsiteX4" fmla="*/ 15487 w 9184718"/>
              <a:gd name="connsiteY4" fmla="*/ 2371463 h 2482461"/>
              <a:gd name="connsiteX0" fmla="*/ 15487 w 9184718"/>
              <a:gd name="connsiteY0" fmla="*/ 2371463 h 2482461"/>
              <a:gd name="connsiteX1" fmla="*/ 9184718 w 9184718"/>
              <a:gd name="connsiteY1" fmla="*/ 0 h 2482461"/>
              <a:gd name="connsiteX2" fmla="*/ 9176973 w 9184718"/>
              <a:gd name="connsiteY2" fmla="*/ 2459323 h 2482461"/>
              <a:gd name="connsiteX3" fmla="*/ 0 w 9184718"/>
              <a:gd name="connsiteY3" fmla="*/ 2482461 h 2482461"/>
              <a:gd name="connsiteX4" fmla="*/ 15487 w 9184718"/>
              <a:gd name="connsiteY4" fmla="*/ 2371463 h 2482461"/>
              <a:gd name="connsiteX0" fmla="*/ 15487 w 9184718"/>
              <a:gd name="connsiteY0" fmla="*/ 2371463 h 2482461"/>
              <a:gd name="connsiteX1" fmla="*/ 9184718 w 9184718"/>
              <a:gd name="connsiteY1" fmla="*/ 0 h 2482461"/>
              <a:gd name="connsiteX2" fmla="*/ 9176973 w 9184718"/>
              <a:gd name="connsiteY2" fmla="*/ 2459323 h 2482461"/>
              <a:gd name="connsiteX3" fmla="*/ 0 w 9184718"/>
              <a:gd name="connsiteY3" fmla="*/ 2482461 h 2482461"/>
              <a:gd name="connsiteX4" fmla="*/ 15487 w 9184718"/>
              <a:gd name="connsiteY4" fmla="*/ 2371463 h 2482461"/>
              <a:gd name="connsiteX0" fmla="*/ 0 w 9215696"/>
              <a:gd name="connsiteY0" fmla="*/ 2371463 h 2482461"/>
              <a:gd name="connsiteX1" fmla="*/ 9215696 w 9215696"/>
              <a:gd name="connsiteY1" fmla="*/ 0 h 2482461"/>
              <a:gd name="connsiteX2" fmla="*/ 9207951 w 9215696"/>
              <a:gd name="connsiteY2" fmla="*/ 2459323 h 2482461"/>
              <a:gd name="connsiteX3" fmla="*/ 30978 w 9215696"/>
              <a:gd name="connsiteY3" fmla="*/ 2482461 h 2482461"/>
              <a:gd name="connsiteX4" fmla="*/ 0 w 9215696"/>
              <a:gd name="connsiteY4" fmla="*/ 2371463 h 2482461"/>
              <a:gd name="connsiteX0" fmla="*/ 0 w 9215696"/>
              <a:gd name="connsiteY0" fmla="*/ 2371463 h 2497949"/>
              <a:gd name="connsiteX1" fmla="*/ 9215696 w 9215696"/>
              <a:gd name="connsiteY1" fmla="*/ 0 h 2497949"/>
              <a:gd name="connsiteX2" fmla="*/ 9207951 w 9215696"/>
              <a:gd name="connsiteY2" fmla="*/ 2459323 h 2497949"/>
              <a:gd name="connsiteX3" fmla="*/ 2 w 9215696"/>
              <a:gd name="connsiteY3" fmla="*/ 2497949 h 2497949"/>
              <a:gd name="connsiteX4" fmla="*/ 0 w 9215696"/>
              <a:gd name="connsiteY4" fmla="*/ 2371463 h 2497949"/>
              <a:gd name="connsiteX0" fmla="*/ 0 w 9215696"/>
              <a:gd name="connsiteY0" fmla="*/ 2371463 h 2474718"/>
              <a:gd name="connsiteX1" fmla="*/ 9215696 w 9215696"/>
              <a:gd name="connsiteY1" fmla="*/ 0 h 2474718"/>
              <a:gd name="connsiteX2" fmla="*/ 9207951 w 9215696"/>
              <a:gd name="connsiteY2" fmla="*/ 2459323 h 2474718"/>
              <a:gd name="connsiteX3" fmla="*/ 30979 w 9215696"/>
              <a:gd name="connsiteY3" fmla="*/ 2474718 h 2474718"/>
              <a:gd name="connsiteX4" fmla="*/ 0 w 9215696"/>
              <a:gd name="connsiteY4" fmla="*/ 2371463 h 2474718"/>
              <a:gd name="connsiteX0" fmla="*/ 0 w 9208117"/>
              <a:gd name="connsiteY0" fmla="*/ 2371463 h 2474718"/>
              <a:gd name="connsiteX1" fmla="*/ 9184719 w 9208117"/>
              <a:gd name="connsiteY1" fmla="*/ 0 h 2474718"/>
              <a:gd name="connsiteX2" fmla="*/ 9207951 w 9208117"/>
              <a:gd name="connsiteY2" fmla="*/ 2459323 h 2474718"/>
              <a:gd name="connsiteX3" fmla="*/ 30979 w 9208117"/>
              <a:gd name="connsiteY3" fmla="*/ 2474718 h 2474718"/>
              <a:gd name="connsiteX4" fmla="*/ 0 w 9208117"/>
              <a:gd name="connsiteY4" fmla="*/ 2371463 h 2474718"/>
              <a:gd name="connsiteX0" fmla="*/ 0 w 9184719"/>
              <a:gd name="connsiteY0" fmla="*/ 2371463 h 2474718"/>
              <a:gd name="connsiteX1" fmla="*/ 9184719 w 9184719"/>
              <a:gd name="connsiteY1" fmla="*/ 0 h 2474718"/>
              <a:gd name="connsiteX2" fmla="*/ 9115020 w 9184719"/>
              <a:gd name="connsiteY2" fmla="*/ 2381886 h 2474718"/>
              <a:gd name="connsiteX3" fmla="*/ 30979 w 9184719"/>
              <a:gd name="connsiteY3" fmla="*/ 2474718 h 2474718"/>
              <a:gd name="connsiteX4" fmla="*/ 0 w 9184719"/>
              <a:gd name="connsiteY4" fmla="*/ 2371463 h 2474718"/>
              <a:gd name="connsiteX0" fmla="*/ 0 w 9184719"/>
              <a:gd name="connsiteY0" fmla="*/ 2371463 h 2474718"/>
              <a:gd name="connsiteX1" fmla="*/ 9184719 w 9184719"/>
              <a:gd name="connsiteY1" fmla="*/ 0 h 2474718"/>
              <a:gd name="connsiteX2" fmla="*/ 9169230 w 9184719"/>
              <a:gd name="connsiteY2" fmla="*/ 2451580 h 2474718"/>
              <a:gd name="connsiteX3" fmla="*/ 30979 w 9184719"/>
              <a:gd name="connsiteY3" fmla="*/ 2474718 h 2474718"/>
              <a:gd name="connsiteX4" fmla="*/ 0 w 9184719"/>
              <a:gd name="connsiteY4" fmla="*/ 2371463 h 2474718"/>
              <a:gd name="connsiteX0" fmla="*/ 0 w 9167786"/>
              <a:gd name="connsiteY0" fmla="*/ 2375696 h 2474718"/>
              <a:gd name="connsiteX1" fmla="*/ 9167786 w 9167786"/>
              <a:gd name="connsiteY1" fmla="*/ 0 h 2474718"/>
              <a:gd name="connsiteX2" fmla="*/ 9152297 w 9167786"/>
              <a:gd name="connsiteY2" fmla="*/ 2451580 h 2474718"/>
              <a:gd name="connsiteX3" fmla="*/ 14046 w 9167786"/>
              <a:gd name="connsiteY3" fmla="*/ 2474718 h 2474718"/>
              <a:gd name="connsiteX4" fmla="*/ 0 w 9167786"/>
              <a:gd name="connsiteY4" fmla="*/ 2375696 h 2474718"/>
              <a:gd name="connsiteX0" fmla="*/ 2887 w 9170673"/>
              <a:gd name="connsiteY0" fmla="*/ 2375696 h 2474718"/>
              <a:gd name="connsiteX1" fmla="*/ 9170673 w 9170673"/>
              <a:gd name="connsiteY1" fmla="*/ 0 h 2474718"/>
              <a:gd name="connsiteX2" fmla="*/ 9155184 w 9170673"/>
              <a:gd name="connsiteY2" fmla="*/ 2451580 h 2474718"/>
              <a:gd name="connsiteX3" fmla="*/ 0 w 9170673"/>
              <a:gd name="connsiteY3" fmla="*/ 2474718 h 2474718"/>
              <a:gd name="connsiteX4" fmla="*/ 2887 w 9170673"/>
              <a:gd name="connsiteY4" fmla="*/ 2375696 h 2474718"/>
              <a:gd name="connsiteX0" fmla="*/ 2887 w 9170673"/>
              <a:gd name="connsiteY0" fmla="*/ 2375696 h 2457785"/>
              <a:gd name="connsiteX1" fmla="*/ 9170673 w 9170673"/>
              <a:gd name="connsiteY1" fmla="*/ 0 h 2457785"/>
              <a:gd name="connsiteX2" fmla="*/ 9155184 w 9170673"/>
              <a:gd name="connsiteY2" fmla="*/ 2451580 h 2457785"/>
              <a:gd name="connsiteX3" fmla="*/ 0 w 9170673"/>
              <a:gd name="connsiteY3" fmla="*/ 2457785 h 2457785"/>
              <a:gd name="connsiteX4" fmla="*/ 2887 w 9170673"/>
              <a:gd name="connsiteY4" fmla="*/ 2375696 h 2457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70673" h="2457785">
                <a:moveTo>
                  <a:pt x="2887" y="2375696"/>
                </a:moveTo>
                <a:cubicBezTo>
                  <a:pt x="23548" y="2372367"/>
                  <a:pt x="7344315" y="2502055"/>
                  <a:pt x="9170673" y="0"/>
                </a:cubicBezTo>
                <a:cubicBezTo>
                  <a:pt x="9168091" y="819774"/>
                  <a:pt x="9157766" y="1631806"/>
                  <a:pt x="9155184" y="2451580"/>
                </a:cubicBezTo>
                <a:lnTo>
                  <a:pt x="0" y="2457785"/>
                </a:lnTo>
                <a:cubicBezTo>
                  <a:pt x="-1" y="2415623"/>
                  <a:pt x="2888" y="2417858"/>
                  <a:pt x="2887" y="2375696"/>
                </a:cubicBezTo>
                <a:close/>
              </a:path>
            </a:pathLst>
          </a:cu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Tree>
    <p:extLst>
      <p:ext uri="{BB962C8B-B14F-4D97-AF65-F5344CB8AC3E}">
        <p14:creationId xmlns:p14="http://schemas.microsoft.com/office/powerpoint/2010/main" val="3110462366"/>
      </p:ext>
    </p:extLst>
  </p:cSld>
  <p:clrMap bg1="lt1" tx1="dk1" bg2="lt2" tx2="dk2" accent1="accent1" accent2="accent2" accent3="accent3" accent4="accent4" accent5="accent5" accent6="accent6" hlink="hlink" folHlink="folHlink"/>
  <p:sldLayoutIdLst>
    <p:sldLayoutId id="2147483670" r:id="rId1"/>
  </p:sldLayoutIdLst>
  <p:transition xmlns:p14="http://schemas.microsoft.com/office/powerpoint/2010/main"/>
  <p:hf hdr="0"/>
  <p:txStyles>
    <p:titleStyle>
      <a:lvl1pPr algn="r" defTabSz="457200" rtl="0" eaLnBrk="1" latinLnBrk="0" hangingPunct="1">
        <a:lnSpc>
          <a:spcPct val="80000"/>
        </a:lnSpc>
        <a:spcBef>
          <a:spcPct val="0"/>
        </a:spcBef>
        <a:buNone/>
        <a:defRPr sz="4400" b="1" i="0" kern="1200">
          <a:solidFill>
            <a:schemeClr val="accent1"/>
          </a:solidFill>
          <a:latin typeface="+mj-lt"/>
          <a:ea typeface="+mj-ea"/>
          <a:cs typeface="Arial Narrow Bold"/>
        </a:defRPr>
      </a:lvl1pPr>
    </p:titleStyle>
    <p:bodyStyle>
      <a:lvl1pPr marL="0" indent="0" algn="r" defTabSz="457200" rtl="0" eaLnBrk="1" latinLnBrk="0" hangingPunct="1">
        <a:spcBef>
          <a:spcPct val="20000"/>
        </a:spcBef>
        <a:buFont typeface="Arial"/>
        <a:buNone/>
        <a:defRPr sz="2400" kern="1200">
          <a:solidFill>
            <a:schemeClr val="tx2"/>
          </a:solidFill>
          <a:latin typeface="+mn-lt"/>
          <a:ea typeface="+mn-ea"/>
          <a:cs typeface="+mn-cs"/>
        </a:defRPr>
      </a:lvl1pPr>
      <a:lvl2pPr marL="742950" indent="-285750" algn="l" defTabSz="457200" rtl="0" eaLnBrk="1" latinLnBrk="0" hangingPunct="1">
        <a:spcBef>
          <a:spcPct val="20000"/>
        </a:spcBef>
        <a:buFont typeface="Arial"/>
        <a:buChar char="•"/>
        <a:defRPr sz="3200" kern="1200">
          <a:solidFill>
            <a:schemeClr val="tx2"/>
          </a:solidFill>
          <a:latin typeface="+mn-lt"/>
          <a:ea typeface="+mn-ea"/>
          <a:cs typeface="+mn-cs"/>
        </a:defRPr>
      </a:lvl2pPr>
      <a:lvl3pPr marL="1143000" indent="-228600" algn="l" defTabSz="457200" rtl="0" eaLnBrk="1" latinLnBrk="0" hangingPunct="1">
        <a:spcBef>
          <a:spcPct val="20000"/>
        </a:spcBef>
        <a:buFont typeface="Arial"/>
        <a:buChar char="•"/>
        <a:defRPr sz="2800" kern="1200">
          <a:solidFill>
            <a:schemeClr val="tx2"/>
          </a:solidFill>
          <a:latin typeface="+mn-lt"/>
          <a:ea typeface="+mn-ea"/>
          <a:cs typeface="+mn-cs"/>
        </a:defRPr>
      </a:lvl3pPr>
      <a:lvl4pPr marL="1600200" indent="-228600" algn="l" defTabSz="457200" rtl="0" eaLnBrk="1" latinLnBrk="0" hangingPunct="1">
        <a:spcBef>
          <a:spcPct val="20000"/>
        </a:spcBef>
        <a:buFont typeface="Arial"/>
        <a:buChar char="•"/>
        <a:defRPr sz="2800" kern="1200">
          <a:solidFill>
            <a:schemeClr val="tx2"/>
          </a:solidFill>
          <a:latin typeface="+mn-lt"/>
          <a:ea typeface="+mn-ea"/>
          <a:cs typeface="+mn-cs"/>
        </a:defRPr>
      </a:lvl4pPr>
      <a:lvl5pPr marL="2057400" indent="-228600" algn="l" defTabSz="457200" rtl="0" eaLnBrk="1" latinLnBrk="0" hangingPunct="1">
        <a:spcBef>
          <a:spcPct val="20000"/>
        </a:spcBef>
        <a:buFont typeface="Arial"/>
        <a:buChar char="•"/>
        <a:defRPr sz="2800" kern="1200">
          <a:solidFill>
            <a:schemeClr val="tx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355080"/>
            <a:ext cx="9144000" cy="5029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endParaRPr>
          </a:p>
        </p:txBody>
      </p:sp>
      <p:sp>
        <p:nvSpPr>
          <p:cNvPr id="2" name="Title Placeholder 1"/>
          <p:cNvSpPr>
            <a:spLocks noGrp="1"/>
          </p:cNvSpPr>
          <p:nvPr>
            <p:ph type="title"/>
          </p:nvPr>
        </p:nvSpPr>
        <p:spPr>
          <a:xfrm>
            <a:off x="457200" y="457200"/>
            <a:ext cx="8229600" cy="676014"/>
          </a:xfrm>
          <a:prstGeom prst="rect">
            <a:avLst/>
          </a:prstGeom>
        </p:spPr>
        <p:txBody>
          <a:bodyPr vert="horz" lIns="91440" tIns="45720" rIns="91440" bIns="45720" rtlCol="0" anchor="t"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07293"/>
            <a:ext cx="8229600" cy="4525963"/>
          </a:xfrm>
          <a:prstGeom prst="rect">
            <a:avLst/>
          </a:prstGeom>
        </p:spPr>
        <p:txBody>
          <a:bodyPr vert="horz" lIns="91440" tIns="45720" rIns="91440" bIns="45720" rtlCol="0">
            <a:normAutofit/>
          </a:bodyPr>
          <a:lstStyle/>
          <a:p>
            <a:pPr lvl="0"/>
            <a:r>
              <a:rPr lang="en-US" dirty="0" smtClean="0"/>
              <a:t>Click to edit Master text styles</a:t>
            </a:r>
          </a:p>
        </p:txBody>
      </p:sp>
      <p:sp>
        <p:nvSpPr>
          <p:cNvPr id="6" name="Slide Number Placeholder 5"/>
          <p:cNvSpPr>
            <a:spLocks noGrp="1"/>
          </p:cNvSpPr>
          <p:nvPr>
            <p:ph type="sldNum" sz="quarter" idx="4"/>
          </p:nvPr>
        </p:nvSpPr>
        <p:spPr>
          <a:xfrm>
            <a:off x="2285999" y="6355080"/>
            <a:ext cx="6400801" cy="502919"/>
          </a:xfrm>
          <a:prstGeom prst="rect">
            <a:avLst/>
          </a:prstGeom>
        </p:spPr>
        <p:txBody>
          <a:bodyPr vert="horz" lIns="0" tIns="45720" rIns="0" bIns="45720" rtlCol="0" anchor="ctr"/>
          <a:lstStyle>
            <a:lvl1pPr algn="r">
              <a:defRPr sz="800">
                <a:solidFill>
                  <a:schemeClr val="bg1"/>
                </a:solidFill>
              </a:defRPr>
            </a:lvl1pPr>
          </a:lstStyle>
          <a:p>
            <a:pPr defTabSz="457200"/>
            <a:r>
              <a:rPr lang="en-US" dirty="0" smtClean="0">
                <a:solidFill>
                  <a:prstClr val="white"/>
                </a:solidFill>
              </a:rPr>
              <a:t>U.S. Department of Commerce | National Oceanic and Atmospheric Administration | NOAA Fisheries | Page </a:t>
            </a:r>
            <a:fld id="{632D3AEB-7CBE-3049-91AC-335C6B4F5BF6}" type="slidenum">
              <a:rPr lang="en-US" smtClean="0">
                <a:solidFill>
                  <a:prstClr val="white"/>
                </a:solidFill>
              </a:rPr>
              <a:pPr defTabSz="457200"/>
              <a:t>‹#›</a:t>
            </a:fld>
            <a:endParaRPr lang="en-US" dirty="0">
              <a:solidFill>
                <a:prstClr val="white"/>
              </a:solidFill>
            </a:endParaRPr>
          </a:p>
        </p:txBody>
      </p:sp>
      <p:pic>
        <p:nvPicPr>
          <p:cNvPr id="8" name="Picture 7"/>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44505" y="6419088"/>
            <a:ext cx="1643938" cy="388747"/>
          </a:xfrm>
          <a:prstGeom prst="rect">
            <a:avLst/>
          </a:prstGeom>
        </p:spPr>
      </p:pic>
    </p:spTree>
    <p:extLst>
      <p:ext uri="{BB962C8B-B14F-4D97-AF65-F5344CB8AC3E}">
        <p14:creationId xmlns:p14="http://schemas.microsoft.com/office/powerpoint/2010/main" val="1820656197"/>
      </p:ext>
    </p:extLst>
  </p:cSld>
  <p:clrMap bg1="lt1" tx1="dk1" bg2="lt2" tx2="dk2" accent1="accent1" accent2="accent2" accent3="accent3" accent4="accent4" accent5="accent5" accent6="accent6" hlink="hlink" folHlink="folHlink"/>
  <p:sldLayoutIdLst>
    <p:sldLayoutId id="2147483680" r:id="rId1"/>
    <p:sldLayoutId id="2147483688" r:id="rId2"/>
  </p:sldLayoutIdLst>
  <p:transition xmlns:p14="http://schemas.microsoft.com/office/powerpoint/2010/main"/>
  <p:hf hdr="0"/>
  <p:txStyles>
    <p:titleStyle>
      <a:lvl1pPr algn="l" defTabSz="457200" rtl="0" eaLnBrk="1" latinLnBrk="0" hangingPunct="1">
        <a:spcBef>
          <a:spcPct val="0"/>
        </a:spcBef>
        <a:buNone/>
        <a:defRPr sz="3600" b="1" i="0" kern="1200">
          <a:solidFill>
            <a:srgbClr val="FFFFFF"/>
          </a:solidFill>
          <a:latin typeface="+mj-lt"/>
          <a:ea typeface="+mj-ea"/>
          <a:cs typeface="Arial Narrow Bold"/>
        </a:defRPr>
      </a:lvl1pPr>
    </p:titleStyle>
    <p:bodyStyle>
      <a:lvl1pPr marL="0" indent="0" algn="r" defTabSz="457200" rtl="0" eaLnBrk="1" latinLnBrk="0" hangingPunct="1">
        <a:spcBef>
          <a:spcPct val="20000"/>
        </a:spcBef>
        <a:buFont typeface="Arial"/>
        <a:buNone/>
        <a:defRPr sz="2000" kern="1200">
          <a:solidFill>
            <a:srgbClr val="FFFFFF"/>
          </a:solidFill>
          <a:latin typeface="+mn-lt"/>
          <a:ea typeface="+mn-ea"/>
          <a:cs typeface="+mn-cs"/>
        </a:defRPr>
      </a:lvl1pPr>
      <a:lvl2pPr marL="742950" indent="-285750" algn="l" defTabSz="457200" rtl="0" eaLnBrk="1" latinLnBrk="0" hangingPunct="1">
        <a:spcBef>
          <a:spcPct val="20000"/>
        </a:spcBef>
        <a:buFont typeface="Arial"/>
        <a:buChar char="•"/>
        <a:defRPr sz="3200" kern="1200">
          <a:solidFill>
            <a:schemeClr val="tx2"/>
          </a:solidFill>
          <a:latin typeface="+mn-lt"/>
          <a:ea typeface="+mn-ea"/>
          <a:cs typeface="+mn-cs"/>
        </a:defRPr>
      </a:lvl2pPr>
      <a:lvl3pPr marL="1143000" indent="-228600" algn="l" defTabSz="457200" rtl="0" eaLnBrk="1" latinLnBrk="0" hangingPunct="1">
        <a:spcBef>
          <a:spcPct val="20000"/>
        </a:spcBef>
        <a:buFont typeface="Arial"/>
        <a:buChar char="•"/>
        <a:defRPr sz="2800" kern="1200">
          <a:solidFill>
            <a:schemeClr val="tx2"/>
          </a:solidFill>
          <a:latin typeface="+mn-lt"/>
          <a:ea typeface="+mn-ea"/>
          <a:cs typeface="+mn-cs"/>
        </a:defRPr>
      </a:lvl3pPr>
      <a:lvl4pPr marL="1600200" indent="-228600" algn="l" defTabSz="457200" rtl="0" eaLnBrk="1" latinLnBrk="0" hangingPunct="1">
        <a:spcBef>
          <a:spcPct val="20000"/>
        </a:spcBef>
        <a:buFont typeface="Arial"/>
        <a:buChar char="•"/>
        <a:defRPr sz="2800" kern="1200">
          <a:solidFill>
            <a:schemeClr val="tx2"/>
          </a:solidFill>
          <a:latin typeface="+mn-lt"/>
          <a:ea typeface="+mn-ea"/>
          <a:cs typeface="+mn-cs"/>
        </a:defRPr>
      </a:lvl4pPr>
      <a:lvl5pPr marL="2057400" indent="-228600" algn="l" defTabSz="457200" rtl="0" eaLnBrk="1" latinLnBrk="0" hangingPunct="1">
        <a:spcBef>
          <a:spcPct val="20000"/>
        </a:spcBef>
        <a:buFont typeface="Arial"/>
        <a:buChar char="•"/>
        <a:defRPr sz="2800" kern="1200">
          <a:solidFill>
            <a:schemeClr val="tx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jpeg"/><Relationship Id="rId5" Type="http://schemas.openxmlformats.org/officeDocument/2006/relationships/image" Target="../media/image23.jpeg"/><Relationship Id="rId6" Type="http://schemas.openxmlformats.org/officeDocument/2006/relationships/image" Target="../media/image24.jpeg"/><Relationship Id="rId1" Type="http://schemas.openxmlformats.org/officeDocument/2006/relationships/slideLayout" Target="../slideLayouts/slideLayout6.xml"/><Relationship Id="rId2" Type="http://schemas.openxmlformats.org/officeDocument/2006/relationships/hyperlink" Target="http://www.mafmc.org/newsfeed/2015-08-17/demersal-specifications"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jpeg"/><Relationship Id="rId5" Type="http://schemas.openxmlformats.org/officeDocument/2006/relationships/image" Target="../media/image27.jpg"/><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 Id="rId6" Type="http://schemas.openxmlformats.org/officeDocument/2006/relationships/image" Target="../media/image31.png"/><Relationship Id="rId7" Type="http://schemas.openxmlformats.org/officeDocument/2006/relationships/image" Target="../media/image32.png"/><Relationship Id="rId8" Type="http://schemas.openxmlformats.org/officeDocument/2006/relationships/image" Target="../media/image33.jpeg"/><Relationship Id="rId9" Type="http://schemas.openxmlformats.org/officeDocument/2006/relationships/image" Target="../media/image34.jpeg"/><Relationship Id="rId10" Type="http://schemas.openxmlformats.org/officeDocument/2006/relationships/image" Target="../media/image35.jpeg"/><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6.png"/><Relationship Id="rId3" Type="http://schemas.openxmlformats.org/officeDocument/2006/relationships/hyperlink" Target="http://www.st.nmfs.noaa.gov/ecosystems/climate/national-climate-strategy"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37.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5" Type="http://schemas.openxmlformats.org/officeDocument/2006/relationships/image" Target="../media/image8.jpeg"/><Relationship Id="rId1" Type="http://schemas.openxmlformats.org/officeDocument/2006/relationships/slideLayout" Target="../slideLayouts/slideLayout6.xml"/><Relationship Id="rId2"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image" Target="../media/image13.png"/><Relationship Id="rId5" Type="http://schemas.openxmlformats.org/officeDocument/2006/relationships/hyperlink" Target="http://www.nefsc.noaa.gov/ecosys/" TargetMode="External"/><Relationship Id="rId1" Type="http://schemas.microsoft.com/office/2007/relationships/media" Target="file://localhost/Users/sgaichas/Documents/0_Data/Presentations/ClimatePresentation_Princeton/Atlantic%20Cod%20_Spring.avi" TargetMode="External"/><Relationship Id="rId2" Type="http://schemas.openxmlformats.org/officeDocument/2006/relationships/video" Target="file://localhost/Users/sgaichas/Documents/0_Data/Presentations/ClimatePresentation_Princeton/Atlantic%20Cod%20_Spring.avi"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www.pifsc.noaa.gov/qrb/2011_06/article_01.php" TargetMode="External"/><Relationship Id="rId4" Type="http://schemas.openxmlformats.org/officeDocument/2006/relationships/image" Target="../media/image15.jpeg"/><Relationship Id="rId5" Type="http://schemas.openxmlformats.org/officeDocument/2006/relationships/image" Target="../media/image16.png"/><Relationship Id="rId1" Type="http://schemas.openxmlformats.org/officeDocument/2006/relationships/slideLayout" Target="../slideLayouts/slideLayout6.xml"/><Relationship Id="rId2" Type="http://schemas.openxmlformats.org/officeDocument/2006/relationships/image" Target="../media/image1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png"/><Relationship Id="rId3" Type="http://schemas.openxmlformats.org/officeDocument/2006/relationships/image" Target="../media/image1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www.gmri.org/our-work/research/projects/gulf-maine-lobster-forecasting" TargetMode="External"/><Relationship Id="rId3"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www.nefsc.noaa.gov/epd/ocean/MainPage/emolt.html" TargetMode="External"/><Relationship Id="rId3"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1682" y="1141666"/>
            <a:ext cx="5485118" cy="1925384"/>
          </a:xfrm>
        </p:spPr>
        <p:txBody>
          <a:bodyPr/>
          <a:lstStyle/>
          <a:p>
            <a:r>
              <a:rPr lang="en-US" dirty="0" smtClean="0"/>
              <a:t>Seasonal forecasting and ecosystem-based fishery management </a:t>
            </a:r>
            <a:endParaRPr lang="en-US" dirty="0"/>
          </a:p>
        </p:txBody>
      </p:sp>
      <p:sp>
        <p:nvSpPr>
          <p:cNvPr id="3" name="Text Placeholder 2"/>
          <p:cNvSpPr>
            <a:spLocks noGrp="1"/>
          </p:cNvSpPr>
          <p:nvPr>
            <p:ph type="body" sz="quarter" idx="10"/>
          </p:nvPr>
        </p:nvSpPr>
        <p:spPr>
          <a:xfrm>
            <a:off x="2362200" y="3705225"/>
            <a:ext cx="6400801" cy="2409825"/>
          </a:xfrm>
        </p:spPr>
        <p:txBody>
          <a:bodyPr>
            <a:normAutofit fontScale="92500" lnSpcReduction="10000"/>
          </a:bodyPr>
          <a:lstStyle/>
          <a:p>
            <a:r>
              <a:rPr lang="en-US" sz="2800" i="1" dirty="0" smtClean="0"/>
              <a:t>Sarah Gaichas</a:t>
            </a:r>
          </a:p>
          <a:p>
            <a:r>
              <a:rPr lang="en-US" sz="2800" i="1" dirty="0" smtClean="0"/>
              <a:t> Northeast Fisheries Science Center </a:t>
            </a:r>
            <a:endParaRPr lang="en-US" sz="2800" i="1" dirty="0"/>
          </a:p>
          <a:p>
            <a:endParaRPr lang="en-US" sz="1400" dirty="0" smtClean="0"/>
          </a:p>
          <a:p>
            <a:r>
              <a:rPr lang="en-US" sz="2700" dirty="0" smtClean="0"/>
              <a:t>Seasonal Weather Forecasting for Agriculture, Energy, and Fisheries</a:t>
            </a:r>
          </a:p>
          <a:p>
            <a:r>
              <a:rPr lang="en-US" sz="2700" dirty="0" smtClean="0"/>
              <a:t>AMS Capitol Hill Briefing Series</a:t>
            </a:r>
            <a:endParaRPr lang="en-US" sz="2700" dirty="0"/>
          </a:p>
          <a:p>
            <a:endParaRPr lang="en-US" dirty="0"/>
          </a:p>
        </p:txBody>
      </p:sp>
      <p:sp>
        <p:nvSpPr>
          <p:cNvPr id="5" name="Text Placeholder 4"/>
          <p:cNvSpPr>
            <a:spLocks noGrp="1"/>
          </p:cNvSpPr>
          <p:nvPr>
            <p:ph type="body" sz="quarter" idx="12"/>
          </p:nvPr>
        </p:nvSpPr>
        <p:spPr>
          <a:xfrm>
            <a:off x="3278189" y="6124575"/>
            <a:ext cx="5484812" cy="577850"/>
          </a:xfrm>
        </p:spPr>
        <p:txBody>
          <a:bodyPr>
            <a:normAutofit/>
          </a:bodyPr>
          <a:lstStyle/>
          <a:p>
            <a:r>
              <a:rPr lang="en-US" sz="1900" dirty="0" smtClean="0"/>
              <a:t>September 15, 2015</a:t>
            </a:r>
            <a:endParaRPr lang="en-US" sz="1900" dirty="0"/>
          </a:p>
        </p:txBody>
      </p:sp>
    </p:spTree>
    <p:extLst>
      <p:ext uri="{BB962C8B-B14F-4D97-AF65-F5344CB8AC3E}">
        <p14:creationId xmlns:p14="http://schemas.microsoft.com/office/powerpoint/2010/main" val="142412160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Autofit/>
          </a:bodyPr>
          <a:lstStyle/>
          <a:p>
            <a:r>
              <a:rPr lang="en-US" sz="3600" dirty="0" smtClean="0"/>
              <a:t>How many fish will there be next year? (and for the next two?)</a:t>
            </a:r>
            <a:endParaRPr lang="en-US" sz="3600" dirty="0"/>
          </a:p>
        </p:txBody>
      </p:sp>
      <p:sp>
        <p:nvSpPr>
          <p:cNvPr id="5" name="Rectangle 4"/>
          <p:cNvSpPr/>
          <p:nvPr/>
        </p:nvSpPr>
        <p:spPr>
          <a:xfrm>
            <a:off x="1057021" y="6248400"/>
            <a:ext cx="7248779" cy="381000"/>
          </a:xfrm>
          <a:prstGeom prst="rect">
            <a:avLst/>
          </a:prstGeom>
        </p:spPr>
        <p:txBody>
          <a:bodyPr wrap="square">
            <a:spAutoFit/>
          </a:bodyPr>
          <a:lstStyle/>
          <a:p>
            <a:r>
              <a:rPr lang="en-US" dirty="0">
                <a:hlinkClick r:id="rId2"/>
              </a:rPr>
              <a:t>http://www.mafmc.org/newsfeed/2015-08-17/demersal-</a:t>
            </a:r>
            <a:r>
              <a:rPr lang="en-US" dirty="0" smtClean="0">
                <a:hlinkClick r:id="rId2"/>
              </a:rPr>
              <a:t>specifications</a:t>
            </a:r>
            <a:r>
              <a:rPr lang="en-US" dirty="0" smtClean="0"/>
              <a:t> </a:t>
            </a:r>
            <a:endParaRPr lang="en-US" dirty="0"/>
          </a:p>
        </p:txBody>
      </p:sp>
      <p:pic>
        <p:nvPicPr>
          <p:cNvPr id="6" name="Picture 5" descr="demersal-specs.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19200" y="3183674"/>
            <a:ext cx="6477000" cy="3064726"/>
          </a:xfrm>
          <a:prstGeom prst="rect">
            <a:avLst/>
          </a:prstGeom>
        </p:spPr>
      </p:pic>
      <p:pic>
        <p:nvPicPr>
          <p:cNvPr id="7" name="Picture 6" descr="96187.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76600" y="1269146"/>
            <a:ext cx="2374684" cy="1778854"/>
          </a:xfrm>
          <a:prstGeom prst="rect">
            <a:avLst/>
          </a:prstGeom>
        </p:spPr>
      </p:pic>
      <p:pic>
        <p:nvPicPr>
          <p:cNvPr id="9" name="Picture 8" descr="scott_newhall_fourteen_pound_flounder.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3400" y="1268315"/>
            <a:ext cx="2324099" cy="1724059"/>
          </a:xfrm>
          <a:prstGeom prst="rect">
            <a:avLst/>
          </a:prstGeom>
        </p:spPr>
      </p:pic>
      <p:pic>
        <p:nvPicPr>
          <p:cNvPr id="10" name="Picture 9" descr="black_sea_bass_fishing_reel_deal1.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19800" y="1211788"/>
            <a:ext cx="2743200" cy="1828800"/>
          </a:xfrm>
          <a:prstGeom prst="rect">
            <a:avLst/>
          </a:prstGeom>
        </p:spPr>
      </p:pic>
    </p:spTree>
    <p:extLst>
      <p:ext uri="{BB962C8B-B14F-4D97-AF65-F5344CB8AC3E}">
        <p14:creationId xmlns:p14="http://schemas.microsoft.com/office/powerpoint/2010/main" val="411241736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527520" y="6283380"/>
            <a:ext cx="2534400" cy="50549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52400" y="1368144"/>
            <a:ext cx="7804800" cy="411595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6" name="Text Box 4"/>
          <p:cNvSpPr txBox="1">
            <a:spLocks noChangeArrowheads="1"/>
          </p:cNvSpPr>
          <p:nvPr/>
        </p:nvSpPr>
        <p:spPr bwMode="auto">
          <a:xfrm>
            <a:off x="671040" y="5972307"/>
            <a:ext cx="3918240" cy="3096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9pPr>
          </a:lstStyle>
          <a:p>
            <a:r>
              <a:rPr lang="en-GB" sz="1100" b="1">
                <a:latin typeface="Arial" charset="0"/>
              </a:rPr>
              <a:t>George L. Hunt, Jr et al. ICES J. Mar. Sci. 2011;68:1230-1243</a:t>
            </a:r>
          </a:p>
        </p:txBody>
      </p:sp>
      <p:sp>
        <p:nvSpPr>
          <p:cNvPr id="3077" name="Text Box 5"/>
          <p:cNvSpPr txBox="1">
            <a:spLocks noChangeArrowheads="1"/>
          </p:cNvSpPr>
          <p:nvPr/>
        </p:nvSpPr>
        <p:spPr bwMode="auto">
          <a:xfrm>
            <a:off x="97920" y="6450438"/>
            <a:ext cx="4930560" cy="3470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9pPr>
          </a:lstStyle>
          <a:p>
            <a:r>
              <a:rPr lang="en-GB" sz="900">
                <a:latin typeface="Arial" charset="0"/>
              </a:rPr>
              <a:t>© 2011 International Council for the Exploration of the Sea. Published by Oxford Journals. All rights reserved. For Permissions, please email: journals.permissions@oup.com</a:t>
            </a:r>
          </a:p>
        </p:txBody>
      </p:sp>
      <p:pic>
        <p:nvPicPr>
          <p:cNvPr id="2" name="Picture 1" descr="walpolpile.jp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943600" y="3429000"/>
            <a:ext cx="3175000" cy="2387600"/>
          </a:xfrm>
          <a:prstGeom prst="rect">
            <a:avLst/>
          </a:prstGeom>
        </p:spPr>
      </p:pic>
      <p:sp>
        <p:nvSpPr>
          <p:cNvPr id="3" name="Title 2"/>
          <p:cNvSpPr>
            <a:spLocks noGrp="1"/>
          </p:cNvSpPr>
          <p:nvPr>
            <p:ph type="title"/>
          </p:nvPr>
        </p:nvSpPr>
        <p:spPr>
          <a:xfrm>
            <a:off x="152400" y="274638"/>
            <a:ext cx="8915400" cy="792162"/>
          </a:xfrm>
        </p:spPr>
        <p:txBody>
          <a:bodyPr>
            <a:normAutofit fontScale="90000"/>
          </a:bodyPr>
          <a:lstStyle/>
          <a:p>
            <a:r>
              <a:rPr lang="en-US" dirty="0" smtClean="0"/>
              <a:t>Could we improve 1-2 year fish forecasts? </a:t>
            </a:r>
            <a:endParaRPr lang="en-US" dirty="0"/>
          </a:p>
        </p:txBody>
      </p:sp>
      <p:pic>
        <p:nvPicPr>
          <p:cNvPr id="9" name="Picture 8" descr="walpolpile.jp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467600" y="1905000"/>
            <a:ext cx="1556597" cy="1170561"/>
          </a:xfrm>
          <a:prstGeom prst="rect">
            <a:avLst/>
          </a:prstGeom>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Shape 215"/>
          <p:cNvSpPr/>
          <p:nvPr/>
        </p:nvSpPr>
        <p:spPr>
          <a:xfrm>
            <a:off x="0" y="87085"/>
            <a:ext cx="9144000" cy="6253480"/>
          </a:xfrm>
          <a:prstGeom prst="rect">
            <a:avLst/>
          </a:prstGeom>
          <a:solidFill>
            <a:srgbClr val="00345F"/>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chemeClr val="accent1"/>
              </a:solidFill>
              <a:latin typeface="PT Sans"/>
              <a:ea typeface="PT Sans"/>
              <a:cs typeface="PT Sans"/>
              <a:sym typeface="PT Sans"/>
            </a:endParaRPr>
          </a:p>
        </p:txBody>
      </p:sp>
      <p:sp>
        <p:nvSpPr>
          <p:cNvPr id="216" name="Shape 216"/>
          <p:cNvSpPr/>
          <p:nvPr/>
        </p:nvSpPr>
        <p:spPr>
          <a:xfrm>
            <a:off x="4770119" y="1097159"/>
            <a:ext cx="3832860" cy="364391"/>
          </a:xfrm>
          <a:prstGeom prst="rect">
            <a:avLst/>
          </a:prstGeom>
          <a:solidFill>
            <a:schemeClr val="accent1"/>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chemeClr val="lt1"/>
              </a:solidFill>
              <a:latin typeface="PT Sans"/>
              <a:ea typeface="PT Sans"/>
              <a:cs typeface="PT Sans"/>
              <a:sym typeface="PT Sans"/>
            </a:endParaRPr>
          </a:p>
        </p:txBody>
      </p:sp>
      <p:sp>
        <p:nvSpPr>
          <p:cNvPr id="217" name="Shape 217"/>
          <p:cNvSpPr txBox="1">
            <a:spLocks noGrp="1"/>
          </p:cNvSpPr>
          <p:nvPr>
            <p:ph type="title"/>
          </p:nvPr>
        </p:nvSpPr>
        <p:spPr>
          <a:xfrm>
            <a:off x="570410" y="239486"/>
            <a:ext cx="8229600" cy="676013"/>
          </a:xfrm>
          <a:prstGeom prst="rect">
            <a:avLst/>
          </a:prstGeom>
          <a:noFill/>
          <a:ln>
            <a:noFill/>
          </a:ln>
        </p:spPr>
        <p:txBody>
          <a:bodyPr lIns="91425" tIns="45700" rIns="91425" bIns="45700" anchor="t" anchorCtr="0">
            <a:noAutofit/>
          </a:bodyPr>
          <a:lstStyle/>
          <a:p>
            <a:pPr marL="0" marR="0" lvl="0" indent="0" algn="l" rtl="0">
              <a:spcBef>
                <a:spcPts val="0"/>
              </a:spcBef>
              <a:buClr>
                <a:schemeClr val="lt1"/>
              </a:buClr>
              <a:buSzPct val="25000"/>
              <a:buFont typeface="Arial"/>
              <a:buNone/>
            </a:pPr>
            <a:r>
              <a:rPr lang="en-US" sz="3600" b="1" i="0" u="none" strike="noStrike" cap="none" baseline="0">
                <a:solidFill>
                  <a:schemeClr val="lt1"/>
                </a:solidFill>
                <a:latin typeface="Arial"/>
                <a:ea typeface="Arial"/>
                <a:cs typeface="Arial"/>
                <a:sym typeface="Arial"/>
              </a:rPr>
              <a:t>Key Information Requirements</a:t>
            </a:r>
            <a:br>
              <a:rPr lang="en-US" sz="3600" b="1" i="0" u="none" strike="noStrike" cap="none" baseline="0">
                <a:solidFill>
                  <a:schemeClr val="lt1"/>
                </a:solidFill>
                <a:latin typeface="Arial"/>
                <a:ea typeface="Arial"/>
                <a:cs typeface="Arial"/>
                <a:sym typeface="Arial"/>
              </a:rPr>
            </a:br>
            <a:endParaRPr lang="en-US" sz="3600" b="1" i="0" u="none" strike="noStrike" cap="none" baseline="0">
              <a:solidFill>
                <a:schemeClr val="lt1"/>
              </a:solidFill>
              <a:latin typeface="Arial"/>
              <a:ea typeface="Arial"/>
              <a:cs typeface="Arial"/>
              <a:sym typeface="Arial"/>
            </a:endParaRPr>
          </a:p>
        </p:txBody>
      </p:sp>
      <p:sp>
        <p:nvSpPr>
          <p:cNvPr id="218" name="Shape 218"/>
          <p:cNvSpPr txBox="1"/>
          <p:nvPr/>
        </p:nvSpPr>
        <p:spPr>
          <a:xfrm>
            <a:off x="6717029" y="1472178"/>
            <a:ext cx="1873249" cy="2032000"/>
          </a:xfrm>
          <a:prstGeom prst="rect">
            <a:avLst/>
          </a:prstGeom>
          <a:solidFill>
            <a:schemeClr val="lt1"/>
          </a:solidFill>
          <a:ln w="25400" cap="flat">
            <a:solidFill>
              <a:schemeClr val="accent1"/>
            </a:solidFill>
            <a:prstDash val="solid"/>
            <a:round/>
            <a:headEnd type="none" w="med" len="med"/>
            <a:tailEnd type="none" w="med" len="med"/>
          </a:ln>
        </p:spPr>
        <p:txBody>
          <a:bodyPr lIns="91425" tIns="45700" rIns="91425" bIns="45700" anchor="t" anchorCtr="0">
            <a:noAutofit/>
          </a:bodyPr>
          <a:lstStyle/>
          <a:p>
            <a:pPr marL="0" marR="0" lvl="0" indent="0" algn="l" rtl="0">
              <a:spcBef>
                <a:spcPts val="0"/>
              </a:spcBef>
              <a:spcAft>
                <a:spcPts val="0"/>
              </a:spcAft>
              <a:buNone/>
            </a:pPr>
            <a:endParaRPr sz="1800" b="0" i="0" u="none" strike="noStrike" cap="none" baseline="0">
              <a:solidFill>
                <a:schemeClr val="dk1"/>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chemeClr val="dk1"/>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chemeClr val="dk1"/>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chemeClr val="dk1"/>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chemeClr val="dk1"/>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chemeClr val="dk1"/>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chemeClr val="dk1"/>
              </a:solidFill>
              <a:latin typeface="PT Sans"/>
              <a:ea typeface="PT Sans"/>
              <a:cs typeface="PT Sans"/>
              <a:sym typeface="PT Sans"/>
            </a:endParaRPr>
          </a:p>
        </p:txBody>
      </p:sp>
      <p:sp>
        <p:nvSpPr>
          <p:cNvPr id="219" name="Shape 219"/>
          <p:cNvSpPr txBox="1"/>
          <p:nvPr/>
        </p:nvSpPr>
        <p:spPr>
          <a:xfrm>
            <a:off x="4785042" y="1475353"/>
            <a:ext cx="1931986" cy="2032000"/>
          </a:xfrm>
          <a:prstGeom prst="rect">
            <a:avLst/>
          </a:prstGeom>
          <a:solidFill>
            <a:schemeClr val="lt1"/>
          </a:solidFill>
          <a:ln w="25400" cap="flat">
            <a:solidFill>
              <a:schemeClr val="accent1"/>
            </a:solidFill>
            <a:prstDash val="solid"/>
            <a:round/>
            <a:headEnd type="none" w="med" len="med"/>
            <a:tailEnd type="none" w="med" len="med"/>
          </a:ln>
        </p:spPr>
        <p:txBody>
          <a:bodyPr lIns="91425" tIns="45700" rIns="91425" bIns="45700" anchor="t" anchorCtr="0">
            <a:noAutofit/>
          </a:bodyPr>
          <a:lstStyle/>
          <a:p>
            <a:pPr marL="0" marR="0" lvl="0" indent="0" algn="l" rtl="0">
              <a:spcBef>
                <a:spcPts val="0"/>
              </a:spcBef>
              <a:spcAft>
                <a:spcPts val="0"/>
              </a:spcAft>
              <a:buNone/>
            </a:pPr>
            <a:endParaRPr sz="1800" b="0" i="0" u="none" strike="noStrike" cap="none" baseline="0">
              <a:solidFill>
                <a:schemeClr val="dk1"/>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chemeClr val="dk1"/>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chemeClr val="dk1"/>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chemeClr val="dk1"/>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chemeClr val="dk1"/>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chemeClr val="dk1"/>
              </a:solidFill>
              <a:latin typeface="PT Sans"/>
              <a:ea typeface="PT Sans"/>
              <a:cs typeface="PT Sans"/>
              <a:sym typeface="PT Sans"/>
            </a:endParaRPr>
          </a:p>
          <a:p>
            <a:pPr marL="0" marR="0" lvl="0" indent="0" algn="l" rtl="0">
              <a:spcBef>
                <a:spcPts val="0"/>
              </a:spcBef>
              <a:spcAft>
                <a:spcPts val="0"/>
              </a:spcAft>
              <a:buSzPct val="25000"/>
              <a:buNone/>
            </a:pPr>
            <a:r>
              <a:rPr lang="en-US" sz="1800" b="0" i="0" u="none" strike="noStrike" cap="none" baseline="0">
                <a:solidFill>
                  <a:schemeClr val="dk1"/>
                </a:solidFill>
                <a:latin typeface="PT Sans"/>
                <a:ea typeface="PT Sans"/>
                <a:cs typeface="PT Sans"/>
                <a:sym typeface="PT Sans"/>
              </a:rPr>
              <a:t> </a:t>
            </a:r>
          </a:p>
        </p:txBody>
      </p:sp>
      <p:sp>
        <p:nvSpPr>
          <p:cNvPr id="220" name="Shape 220"/>
          <p:cNvSpPr txBox="1"/>
          <p:nvPr/>
        </p:nvSpPr>
        <p:spPr>
          <a:xfrm>
            <a:off x="2603817" y="1475353"/>
            <a:ext cx="1949312" cy="2031325"/>
          </a:xfrm>
          <a:prstGeom prst="rect">
            <a:avLst/>
          </a:prstGeom>
          <a:solidFill>
            <a:schemeClr val="lt1"/>
          </a:solidFill>
          <a:ln w="25400" cap="flat">
            <a:solidFill>
              <a:schemeClr val="accent3"/>
            </a:solidFill>
            <a:prstDash val="solid"/>
            <a:round/>
            <a:headEnd type="none" w="med" len="med"/>
            <a:tailEnd type="none" w="med" len="med"/>
          </a:ln>
        </p:spPr>
        <p:txBody>
          <a:bodyPr lIns="91425" tIns="45700" rIns="91425" bIns="45700" anchor="t" anchorCtr="0">
            <a:noAutofit/>
          </a:bodyPr>
          <a:lstStyle/>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SzPct val="25000"/>
              <a:buNone/>
            </a:pPr>
            <a:r>
              <a:rPr lang="en-US" sz="1800" b="0" i="0" u="none" strike="noStrike" cap="none" baseline="0">
                <a:solidFill>
                  <a:srgbClr val="000000"/>
                </a:solidFill>
                <a:latin typeface="PT Sans"/>
                <a:ea typeface="PT Sans"/>
                <a:cs typeface="PT Sans"/>
                <a:sym typeface="PT Sans"/>
              </a:rPr>
              <a:t> </a:t>
            </a:r>
          </a:p>
        </p:txBody>
      </p:sp>
      <p:sp>
        <p:nvSpPr>
          <p:cNvPr id="221" name="Shape 221"/>
          <p:cNvSpPr txBox="1"/>
          <p:nvPr/>
        </p:nvSpPr>
        <p:spPr>
          <a:xfrm>
            <a:off x="598804" y="1475353"/>
            <a:ext cx="2008187" cy="2031325"/>
          </a:xfrm>
          <a:prstGeom prst="rect">
            <a:avLst/>
          </a:prstGeom>
          <a:solidFill>
            <a:schemeClr val="lt1"/>
          </a:solidFill>
          <a:ln w="25400" cap="flat">
            <a:solidFill>
              <a:schemeClr val="accent3"/>
            </a:solidFill>
            <a:prstDash val="solid"/>
            <a:round/>
            <a:headEnd type="none" w="med" len="med"/>
            <a:tailEnd type="none" w="med" len="med"/>
          </a:ln>
        </p:spPr>
        <p:txBody>
          <a:bodyPr lIns="91425" tIns="45700" rIns="91425" bIns="45700" anchor="t" anchorCtr="0">
            <a:noAutofit/>
          </a:bodyPr>
          <a:lstStyle/>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SzPct val="25000"/>
              <a:buNone/>
            </a:pPr>
            <a:r>
              <a:rPr lang="en-US" sz="1800" b="0" i="0" u="none" strike="noStrike" cap="none" baseline="0">
                <a:solidFill>
                  <a:srgbClr val="000000"/>
                </a:solidFill>
                <a:latin typeface="PT Sans"/>
                <a:ea typeface="PT Sans"/>
                <a:cs typeface="PT Sans"/>
                <a:sym typeface="PT Sans"/>
              </a:rPr>
              <a:t> </a:t>
            </a:r>
          </a:p>
        </p:txBody>
      </p:sp>
      <p:sp>
        <p:nvSpPr>
          <p:cNvPr id="222" name="Shape 222"/>
          <p:cNvSpPr txBox="1"/>
          <p:nvPr/>
        </p:nvSpPr>
        <p:spPr>
          <a:xfrm>
            <a:off x="573404" y="4098176"/>
            <a:ext cx="2008187" cy="2040449"/>
          </a:xfrm>
          <a:prstGeom prst="rect">
            <a:avLst/>
          </a:prstGeom>
          <a:solidFill>
            <a:schemeClr val="lt1"/>
          </a:solidFill>
          <a:ln w="25400" cap="flat">
            <a:solidFill>
              <a:srgbClr val="902413"/>
            </a:solidFill>
            <a:prstDash val="solid"/>
            <a:round/>
            <a:headEnd type="none" w="med" len="med"/>
            <a:tailEnd type="none" w="med" len="med"/>
          </a:ln>
        </p:spPr>
        <p:txBody>
          <a:bodyPr lIns="91425" tIns="45700" rIns="91425" bIns="45700" anchor="t" anchorCtr="0">
            <a:noAutofit/>
          </a:bodyPr>
          <a:lstStyle/>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SzPct val="25000"/>
              <a:buNone/>
            </a:pPr>
            <a:r>
              <a:rPr lang="en-US" sz="1800" b="0" i="0" u="none" strike="noStrike" cap="none" baseline="0">
                <a:solidFill>
                  <a:srgbClr val="000000"/>
                </a:solidFill>
                <a:latin typeface="PT Sans"/>
                <a:ea typeface="PT Sans"/>
                <a:cs typeface="PT Sans"/>
                <a:sym typeface="PT Sans"/>
              </a:rPr>
              <a:t> </a:t>
            </a:r>
          </a:p>
        </p:txBody>
      </p:sp>
      <p:sp>
        <p:nvSpPr>
          <p:cNvPr id="223" name="Shape 223"/>
          <p:cNvSpPr txBox="1"/>
          <p:nvPr/>
        </p:nvSpPr>
        <p:spPr>
          <a:xfrm>
            <a:off x="2584767" y="4091826"/>
            <a:ext cx="1974713" cy="2046799"/>
          </a:xfrm>
          <a:prstGeom prst="rect">
            <a:avLst/>
          </a:prstGeom>
          <a:solidFill>
            <a:schemeClr val="lt1"/>
          </a:solidFill>
          <a:ln w="25400" cap="flat">
            <a:solidFill>
              <a:srgbClr val="902413"/>
            </a:solidFill>
            <a:prstDash val="solid"/>
            <a:round/>
            <a:headEnd type="none" w="med" len="med"/>
            <a:tailEnd type="none" w="med" len="med"/>
          </a:ln>
        </p:spPr>
        <p:txBody>
          <a:bodyPr lIns="91425" tIns="45700" rIns="91425" bIns="45700" anchor="t" anchorCtr="0">
            <a:noAutofit/>
          </a:bodyPr>
          <a:lstStyle/>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SzPct val="25000"/>
              <a:buNone/>
            </a:pPr>
            <a:r>
              <a:rPr lang="en-US" sz="1800" b="0" i="0" u="none" strike="noStrike" cap="none" baseline="0">
                <a:solidFill>
                  <a:srgbClr val="000000"/>
                </a:solidFill>
                <a:latin typeface="PT Sans"/>
                <a:ea typeface="PT Sans"/>
                <a:cs typeface="PT Sans"/>
                <a:sym typeface="PT Sans"/>
              </a:rPr>
              <a:t> </a:t>
            </a:r>
          </a:p>
        </p:txBody>
      </p:sp>
      <p:sp>
        <p:nvSpPr>
          <p:cNvPr id="224" name="Shape 224"/>
          <p:cNvSpPr txBox="1"/>
          <p:nvPr/>
        </p:nvSpPr>
        <p:spPr>
          <a:xfrm>
            <a:off x="4829048" y="4106626"/>
            <a:ext cx="1869843" cy="2032000"/>
          </a:xfrm>
          <a:prstGeom prst="rect">
            <a:avLst/>
          </a:prstGeom>
          <a:solidFill>
            <a:schemeClr val="lt1"/>
          </a:solidFill>
          <a:ln w="25400" cap="flat">
            <a:solidFill>
              <a:schemeClr val="accent4"/>
            </a:solidFill>
            <a:prstDash val="solid"/>
            <a:round/>
            <a:headEnd type="none" w="med" len="med"/>
            <a:tailEnd type="none" w="med" len="med"/>
          </a:ln>
        </p:spPr>
        <p:txBody>
          <a:bodyPr lIns="91425" tIns="45700" rIns="91425" bIns="45700" anchor="t" anchorCtr="0">
            <a:noAutofit/>
          </a:bodyPr>
          <a:lstStyle/>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SzPct val="25000"/>
              <a:buNone/>
            </a:pPr>
            <a:r>
              <a:rPr lang="en-US" sz="1800" b="0" i="0" u="none" strike="noStrike" cap="none" baseline="0">
                <a:solidFill>
                  <a:srgbClr val="000000"/>
                </a:solidFill>
                <a:latin typeface="PT Sans"/>
                <a:ea typeface="PT Sans"/>
                <a:cs typeface="PT Sans"/>
                <a:sym typeface="PT Sans"/>
              </a:rPr>
              <a:t> </a:t>
            </a:r>
          </a:p>
        </p:txBody>
      </p:sp>
      <p:sp>
        <p:nvSpPr>
          <p:cNvPr id="225" name="Shape 225"/>
          <p:cNvSpPr txBox="1"/>
          <p:nvPr/>
        </p:nvSpPr>
        <p:spPr>
          <a:xfrm>
            <a:off x="6697535" y="4106626"/>
            <a:ext cx="1931988" cy="2032000"/>
          </a:xfrm>
          <a:prstGeom prst="rect">
            <a:avLst/>
          </a:prstGeom>
          <a:solidFill>
            <a:schemeClr val="lt1"/>
          </a:solidFill>
          <a:ln w="25400" cap="flat">
            <a:solidFill>
              <a:schemeClr val="accent4"/>
            </a:solidFill>
            <a:prstDash val="solid"/>
            <a:round/>
            <a:headEnd type="none" w="med" len="med"/>
            <a:tailEnd type="none" w="med" len="med"/>
          </a:ln>
        </p:spPr>
        <p:txBody>
          <a:bodyPr lIns="91425" tIns="45700" rIns="91425" bIns="45700" anchor="t" anchorCtr="0">
            <a:noAutofit/>
          </a:bodyPr>
          <a:lstStyle/>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None/>
            </a:pPr>
            <a:endParaRPr sz="1800" b="0" i="0" u="none" strike="noStrike" cap="none" baseline="0">
              <a:solidFill>
                <a:srgbClr val="000000"/>
              </a:solidFill>
              <a:latin typeface="PT Sans"/>
              <a:ea typeface="PT Sans"/>
              <a:cs typeface="PT Sans"/>
              <a:sym typeface="PT Sans"/>
            </a:endParaRPr>
          </a:p>
          <a:p>
            <a:pPr marL="0" marR="0" lvl="0" indent="0" algn="l" rtl="0">
              <a:spcBef>
                <a:spcPts val="0"/>
              </a:spcBef>
              <a:spcAft>
                <a:spcPts val="0"/>
              </a:spcAft>
              <a:buSzPct val="25000"/>
              <a:buNone/>
            </a:pPr>
            <a:r>
              <a:rPr lang="en-US" sz="1800" b="0" i="0" u="none" strike="noStrike" cap="none" baseline="0">
                <a:solidFill>
                  <a:srgbClr val="000000"/>
                </a:solidFill>
                <a:latin typeface="PT Sans"/>
                <a:ea typeface="PT Sans"/>
                <a:cs typeface="PT Sans"/>
                <a:sym typeface="PT Sans"/>
              </a:rPr>
              <a:t> </a:t>
            </a:r>
          </a:p>
        </p:txBody>
      </p:sp>
      <p:pic>
        <p:nvPicPr>
          <p:cNvPr id="226" name="Shape 22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91495" y="1577745"/>
            <a:ext cx="1798319" cy="1827213"/>
          </a:xfrm>
          <a:prstGeom prst="rect">
            <a:avLst/>
          </a:prstGeom>
          <a:noFill/>
          <a:ln>
            <a:noFill/>
          </a:ln>
        </p:spPr>
      </p:pic>
      <p:pic>
        <p:nvPicPr>
          <p:cNvPr id="227" name="Shape 227"/>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2735580" y="1577745"/>
            <a:ext cx="1663700" cy="1827213"/>
          </a:xfrm>
          <a:prstGeom prst="rect">
            <a:avLst/>
          </a:prstGeom>
          <a:noFill/>
          <a:ln>
            <a:noFill/>
          </a:ln>
        </p:spPr>
      </p:pic>
      <p:sp>
        <p:nvSpPr>
          <p:cNvPr id="228" name="Shape 228"/>
          <p:cNvSpPr/>
          <p:nvPr/>
        </p:nvSpPr>
        <p:spPr>
          <a:xfrm rot="-2343354">
            <a:off x="2591117" y="2264341"/>
            <a:ext cx="1463675" cy="474662"/>
          </a:xfrm>
          <a:prstGeom prst="ellipse">
            <a:avLst/>
          </a:prstGeom>
          <a:noFill/>
          <a:ln w="25400" cap="flat">
            <a:solidFill>
              <a:srgbClr val="000000"/>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rgbClr val="FFFFFF"/>
              </a:solidFill>
              <a:latin typeface="Merriweather"/>
              <a:ea typeface="Merriweather"/>
              <a:cs typeface="Merriweather"/>
              <a:sym typeface="Merriweather"/>
            </a:endParaRPr>
          </a:p>
        </p:txBody>
      </p:sp>
      <p:sp>
        <p:nvSpPr>
          <p:cNvPr id="229" name="Shape 229"/>
          <p:cNvSpPr/>
          <p:nvPr/>
        </p:nvSpPr>
        <p:spPr>
          <a:xfrm rot="-2343354">
            <a:off x="381317" y="2416741"/>
            <a:ext cx="1463675" cy="474662"/>
          </a:xfrm>
          <a:prstGeom prst="ellipse">
            <a:avLst/>
          </a:prstGeom>
          <a:noFill/>
          <a:ln w="25400" cap="flat">
            <a:solidFill>
              <a:srgbClr val="000000"/>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rgbClr val="FFFFFF"/>
              </a:solidFill>
              <a:latin typeface="Merriweather"/>
              <a:ea typeface="Merriweather"/>
              <a:cs typeface="Merriweather"/>
              <a:sym typeface="Merriweather"/>
            </a:endParaRPr>
          </a:p>
        </p:txBody>
      </p:sp>
      <p:pic>
        <p:nvPicPr>
          <p:cNvPr id="230" name="Shape 230"/>
          <p:cNvPicPr preferRelativeResize="0"/>
          <p:nvPr/>
        </p:nvPicPr>
        <p:blipFill rotWithShape="1">
          <a:blip r:embed="rId5" cstate="screen">
            <a:alphaModFix/>
            <a:extLst>
              <a:ext uri="{28A0092B-C50C-407E-A947-70E740481C1C}">
                <a14:useLocalDpi xmlns:a14="http://schemas.microsoft.com/office/drawing/2010/main"/>
              </a:ext>
            </a:extLst>
          </a:blip>
          <a:srcRect l="13721" t="18045" r="18059" b="8210"/>
          <a:stretch/>
        </p:blipFill>
        <p:spPr>
          <a:xfrm>
            <a:off x="4819292" y="1570712"/>
            <a:ext cx="1879599" cy="1701799"/>
          </a:xfrm>
          <a:prstGeom prst="rect">
            <a:avLst/>
          </a:prstGeom>
          <a:solidFill>
            <a:schemeClr val="lt1"/>
          </a:solidFill>
          <a:ln>
            <a:noFill/>
          </a:ln>
        </p:spPr>
      </p:pic>
      <p:sp>
        <p:nvSpPr>
          <p:cNvPr id="231" name="Shape 231"/>
          <p:cNvSpPr/>
          <p:nvPr/>
        </p:nvSpPr>
        <p:spPr>
          <a:xfrm>
            <a:off x="5091394" y="3213199"/>
            <a:ext cx="1435414" cy="26160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sz="1100" b="1" i="0" u="none" strike="noStrike" cap="none" baseline="0">
                <a:solidFill>
                  <a:srgbClr val="000000"/>
                </a:solidFill>
                <a:latin typeface="Arial"/>
                <a:ea typeface="Arial"/>
                <a:cs typeface="Arial"/>
                <a:sym typeface="Arial"/>
              </a:rPr>
              <a:t>West Atlantic SST</a:t>
            </a:r>
          </a:p>
        </p:txBody>
      </p:sp>
      <p:pic>
        <p:nvPicPr>
          <p:cNvPr id="232" name="Shape 232"/>
          <p:cNvPicPr preferRelativeResize="0"/>
          <p:nvPr/>
        </p:nvPicPr>
        <p:blipFill rotWithShape="1">
          <a:blip r:embed="rId6" cstate="print">
            <a:alphaModFix/>
          </a:blip>
          <a:srcRect/>
          <a:stretch/>
        </p:blipFill>
        <p:spPr>
          <a:xfrm>
            <a:off x="6755129" y="1609495"/>
            <a:ext cx="1814512" cy="1839912"/>
          </a:xfrm>
          <a:prstGeom prst="rect">
            <a:avLst/>
          </a:prstGeom>
          <a:noFill/>
          <a:ln>
            <a:noFill/>
          </a:ln>
        </p:spPr>
      </p:pic>
      <p:pic>
        <p:nvPicPr>
          <p:cNvPr id="233" name="Shape 233"/>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2695756" y="4261689"/>
            <a:ext cx="1728171" cy="1716086"/>
          </a:xfrm>
          <a:prstGeom prst="rect">
            <a:avLst/>
          </a:prstGeom>
          <a:noFill/>
          <a:ln>
            <a:noFill/>
          </a:ln>
        </p:spPr>
      </p:pic>
      <p:pic>
        <p:nvPicPr>
          <p:cNvPr id="234" name="Shape 234"/>
          <p:cNvPicPr preferRelativeResize="0"/>
          <p:nvPr/>
        </p:nvPicPr>
        <p:blipFill rotWithShape="1">
          <a:blip r:embed="rId8" cstate="print">
            <a:alphaModFix/>
          </a:blip>
          <a:srcRect/>
          <a:stretch/>
        </p:blipFill>
        <p:spPr>
          <a:xfrm>
            <a:off x="6816599" y="4206923"/>
            <a:ext cx="1692400" cy="1794568"/>
          </a:xfrm>
          <a:prstGeom prst="rect">
            <a:avLst/>
          </a:prstGeom>
          <a:noFill/>
          <a:ln>
            <a:noFill/>
          </a:ln>
        </p:spPr>
      </p:pic>
      <p:pic>
        <p:nvPicPr>
          <p:cNvPr id="235" name="Shape 235"/>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flipH="1">
            <a:off x="700087" y="4209858"/>
            <a:ext cx="1711326" cy="1790596"/>
          </a:xfrm>
          <a:prstGeom prst="rect">
            <a:avLst/>
          </a:prstGeom>
          <a:noFill/>
          <a:ln>
            <a:noFill/>
          </a:ln>
        </p:spPr>
      </p:pic>
      <p:pic>
        <p:nvPicPr>
          <p:cNvPr id="236" name="Shape 236"/>
          <p:cNvPicPr preferRelativeResize="0"/>
          <p:nvPr/>
        </p:nvPicPr>
        <p:blipFill rotWithShape="1">
          <a:blip r:embed="rId10" cstate="screen">
            <a:alphaModFix/>
            <a:extLst>
              <a:ext uri="{28A0092B-C50C-407E-A947-70E740481C1C}">
                <a14:useLocalDpi xmlns:a14="http://schemas.microsoft.com/office/drawing/2010/main"/>
              </a:ext>
            </a:extLst>
          </a:blip>
          <a:srcRect/>
          <a:stretch/>
        </p:blipFill>
        <p:spPr>
          <a:xfrm>
            <a:off x="5114689" y="4165687"/>
            <a:ext cx="1312625" cy="1891571"/>
          </a:xfrm>
          <a:prstGeom prst="rect">
            <a:avLst/>
          </a:prstGeom>
          <a:noFill/>
          <a:ln>
            <a:noFill/>
          </a:ln>
        </p:spPr>
      </p:pic>
      <p:sp>
        <p:nvSpPr>
          <p:cNvPr id="237" name="Shape 237"/>
          <p:cNvSpPr/>
          <p:nvPr/>
        </p:nvSpPr>
        <p:spPr>
          <a:xfrm>
            <a:off x="586104" y="1097159"/>
            <a:ext cx="3965574" cy="373916"/>
          </a:xfrm>
          <a:prstGeom prst="rect">
            <a:avLst/>
          </a:prstGeom>
          <a:solidFill>
            <a:schemeClr val="accent3"/>
          </a:solidFill>
          <a:ln w="9525" cap="flat">
            <a:solidFill>
              <a:schemeClr val="accent3"/>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chemeClr val="lt1"/>
              </a:solidFill>
              <a:latin typeface="PT Sans"/>
              <a:ea typeface="PT Sans"/>
              <a:cs typeface="PT Sans"/>
              <a:sym typeface="PT Sans"/>
            </a:endParaRPr>
          </a:p>
        </p:txBody>
      </p:sp>
      <p:sp>
        <p:nvSpPr>
          <p:cNvPr id="238" name="Shape 238"/>
          <p:cNvSpPr/>
          <p:nvPr/>
        </p:nvSpPr>
        <p:spPr>
          <a:xfrm>
            <a:off x="560704" y="1053284"/>
            <a:ext cx="3965574" cy="461664"/>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en-US" sz="2400" b="1" i="0" u="none" strike="noStrike" cap="none" baseline="0">
                <a:solidFill>
                  <a:schemeClr val="lt1"/>
                </a:solidFill>
                <a:latin typeface="Arial"/>
                <a:ea typeface="Arial"/>
                <a:cs typeface="Arial"/>
                <a:sym typeface="Arial"/>
              </a:rPr>
              <a:t>WHAT IS CHANGING?</a:t>
            </a:r>
          </a:p>
        </p:txBody>
      </p:sp>
      <p:sp>
        <p:nvSpPr>
          <p:cNvPr id="239" name="Shape 239"/>
          <p:cNvSpPr/>
          <p:nvPr/>
        </p:nvSpPr>
        <p:spPr>
          <a:xfrm>
            <a:off x="4804092" y="1048523"/>
            <a:ext cx="3798888" cy="461664"/>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en-US" sz="2400" b="1" i="0" u="none" strike="noStrike" cap="none" baseline="0">
                <a:solidFill>
                  <a:schemeClr val="lt1"/>
                </a:solidFill>
                <a:latin typeface="Arial"/>
                <a:ea typeface="Arial"/>
                <a:cs typeface="Arial"/>
                <a:sym typeface="Arial"/>
              </a:rPr>
              <a:t>WHY IS IT CHANGING?</a:t>
            </a:r>
          </a:p>
        </p:txBody>
      </p:sp>
      <p:sp>
        <p:nvSpPr>
          <p:cNvPr id="240" name="Shape 240"/>
          <p:cNvSpPr/>
          <p:nvPr/>
        </p:nvSpPr>
        <p:spPr>
          <a:xfrm>
            <a:off x="4819292" y="3741844"/>
            <a:ext cx="3816581" cy="362438"/>
          </a:xfrm>
          <a:prstGeom prst="rect">
            <a:avLst/>
          </a:prstGeom>
          <a:solidFill>
            <a:schemeClr val="accent4"/>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chemeClr val="lt1"/>
              </a:solidFill>
              <a:latin typeface="PT Sans"/>
              <a:ea typeface="PT Sans"/>
              <a:cs typeface="PT Sans"/>
              <a:sym typeface="PT Sans"/>
            </a:endParaRPr>
          </a:p>
        </p:txBody>
      </p:sp>
      <p:sp>
        <p:nvSpPr>
          <p:cNvPr id="241" name="Shape 241"/>
          <p:cNvSpPr/>
          <p:nvPr/>
        </p:nvSpPr>
        <p:spPr>
          <a:xfrm>
            <a:off x="560704" y="3741844"/>
            <a:ext cx="4014747" cy="371964"/>
          </a:xfrm>
          <a:prstGeom prst="rect">
            <a:avLst/>
          </a:prstGeom>
          <a:solidFill>
            <a:srgbClr val="902413"/>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chemeClr val="lt1"/>
              </a:solidFill>
              <a:latin typeface="PT Sans"/>
              <a:ea typeface="PT Sans"/>
              <a:cs typeface="PT Sans"/>
              <a:sym typeface="PT Sans"/>
            </a:endParaRPr>
          </a:p>
        </p:txBody>
      </p:sp>
      <p:sp>
        <p:nvSpPr>
          <p:cNvPr id="242" name="Shape 242"/>
          <p:cNvSpPr/>
          <p:nvPr/>
        </p:nvSpPr>
        <p:spPr>
          <a:xfrm>
            <a:off x="570410" y="3689217"/>
            <a:ext cx="4005041" cy="461664"/>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en-US" sz="2400" b="1" i="0" u="none" strike="noStrike" cap="none" baseline="0">
                <a:solidFill>
                  <a:schemeClr val="lt1"/>
                </a:solidFill>
                <a:latin typeface="Arial"/>
                <a:ea typeface="Arial"/>
                <a:cs typeface="Arial"/>
                <a:sym typeface="Arial"/>
              </a:rPr>
              <a:t>HOW WILL IT CHANGE?</a:t>
            </a:r>
          </a:p>
        </p:txBody>
      </p:sp>
      <p:sp>
        <p:nvSpPr>
          <p:cNvPr id="243" name="Shape 243"/>
          <p:cNvSpPr/>
          <p:nvPr/>
        </p:nvSpPr>
        <p:spPr>
          <a:xfrm>
            <a:off x="4853264" y="3703744"/>
            <a:ext cx="3749714" cy="461664"/>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en-US" sz="2400" b="1" i="0" u="none" strike="noStrike" cap="none" baseline="0">
                <a:solidFill>
                  <a:schemeClr val="lt1"/>
                </a:solidFill>
                <a:latin typeface="Arial"/>
                <a:ea typeface="Arial"/>
                <a:cs typeface="Arial"/>
                <a:sym typeface="Arial"/>
              </a:rPr>
              <a:t>HOW TO RESPOND?</a:t>
            </a:r>
          </a:p>
        </p:txBody>
      </p:sp>
      <p:sp>
        <p:nvSpPr>
          <p:cNvPr id="244" name="Shape 244"/>
          <p:cNvSpPr txBox="1">
            <a:spLocks noGrp="1"/>
          </p:cNvSpPr>
          <p:nvPr>
            <p:ph type="sldNum" idx="4294967295"/>
          </p:nvPr>
        </p:nvSpPr>
        <p:spPr>
          <a:xfrm>
            <a:off x="2285999" y="6355080"/>
            <a:ext cx="6400800" cy="502919"/>
          </a:xfrm>
          <a:prstGeom prst="rect">
            <a:avLst/>
          </a:prstGeom>
          <a:noFill/>
          <a:ln>
            <a:noFill/>
          </a:ln>
        </p:spPr>
        <p:txBody>
          <a:bodyPr lIns="0" tIns="45700" rIns="0" bIns="45700" anchor="ctr" anchorCtr="0">
            <a:noAutofit/>
          </a:bodyPr>
          <a:lstStyle/>
          <a:p>
            <a:pPr marL="0" marR="0" lvl="0" indent="0" algn="r" rtl="0">
              <a:spcBef>
                <a:spcPts val="0"/>
              </a:spcBef>
              <a:buSzPct val="25000"/>
              <a:buNone/>
            </a:pPr>
            <a:r>
              <a:rPr lang="en-US" sz="800" b="0" i="0" u="none" strike="noStrike" cap="none" baseline="0">
                <a:solidFill>
                  <a:schemeClr val="dk1"/>
                </a:solidFill>
                <a:latin typeface="PT Sans"/>
                <a:ea typeface="PT Sans"/>
                <a:cs typeface="PT Sans"/>
                <a:sym typeface="PT Sans"/>
              </a:rPr>
              <a:t>U.S. Department of Commerce | National Oceanic and Atmospheric Administration | NOAA Fisheries | Page </a:t>
            </a:r>
            <a:fld id="{00000000-1234-1234-1234-123412341234}" type="slidenum">
              <a:rPr lang="en-US" sz="800" b="0" i="0" u="none" strike="noStrike" cap="none" baseline="0">
                <a:solidFill>
                  <a:schemeClr val="dk1"/>
                </a:solidFill>
                <a:latin typeface="PT Sans"/>
                <a:ea typeface="PT Sans"/>
                <a:cs typeface="PT Sans"/>
                <a:sym typeface="PT Sans"/>
              </a:rPr>
              <a:pPr marL="0" marR="0" lvl="0" indent="0" algn="r" rtl="0">
                <a:spcBef>
                  <a:spcPts val="0"/>
                </a:spcBef>
                <a:buSzPct val="25000"/>
                <a:buNone/>
              </a:pPr>
              <a:t>12</a:t>
            </a:fld>
            <a:endParaRPr lang="en-US" sz="800" b="0" i="0" u="none" strike="noStrike" cap="none" baseline="0">
              <a:solidFill>
                <a:schemeClr val="dk1"/>
              </a:solidFill>
              <a:latin typeface="PT Sans"/>
              <a:ea typeface="PT Sans"/>
              <a:cs typeface="PT Sans"/>
              <a:sym typeface="PT Sans"/>
            </a:endParaRPr>
          </a:p>
        </p:txBody>
      </p:sp>
      <p:sp>
        <p:nvSpPr>
          <p:cNvPr id="245" name="Shape 245"/>
          <p:cNvSpPr/>
          <p:nvPr/>
        </p:nvSpPr>
        <p:spPr>
          <a:xfrm>
            <a:off x="3315444" y="3098431"/>
            <a:ext cx="1236236" cy="369332"/>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sz="1800" b="1" i="0" u="none" strike="noStrike" cap="none" baseline="0">
                <a:solidFill>
                  <a:srgbClr val="000000"/>
                </a:solidFill>
                <a:latin typeface="Arial"/>
                <a:ea typeface="Arial"/>
                <a:cs typeface="Arial"/>
                <a:sym typeface="Arial"/>
              </a:rPr>
              <a:t>Red Hake</a:t>
            </a:r>
          </a:p>
        </p:txBody>
      </p:sp>
      <p:sp>
        <p:nvSpPr>
          <p:cNvPr id="246" name="Shape 246"/>
          <p:cNvSpPr/>
          <p:nvPr/>
        </p:nvSpPr>
        <p:spPr>
          <a:xfrm>
            <a:off x="666095" y="1587561"/>
            <a:ext cx="881394" cy="369332"/>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sz="1800" b="1" i="0" u="none" strike="noStrike" cap="none" baseline="0">
                <a:solidFill>
                  <a:srgbClr val="000000"/>
                </a:solidFill>
                <a:latin typeface="Arial"/>
                <a:ea typeface="Arial"/>
                <a:cs typeface="Arial"/>
                <a:sym typeface="Arial"/>
              </a:rPr>
              <a:t>1970’s</a:t>
            </a:r>
          </a:p>
        </p:txBody>
      </p:sp>
      <p:sp>
        <p:nvSpPr>
          <p:cNvPr id="247" name="Shape 247"/>
          <p:cNvSpPr/>
          <p:nvPr/>
        </p:nvSpPr>
        <p:spPr>
          <a:xfrm>
            <a:off x="2735580" y="1587561"/>
            <a:ext cx="881394" cy="369332"/>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sz="1800" b="1" i="0" u="none" strike="noStrike" cap="none" baseline="0">
                <a:solidFill>
                  <a:srgbClr val="000000"/>
                </a:solidFill>
                <a:latin typeface="Arial"/>
                <a:ea typeface="Arial"/>
                <a:cs typeface="Arial"/>
                <a:sym typeface="Arial"/>
              </a:rPr>
              <a:t>2000’s</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0"/>
                                        </p:tgtEl>
                                        <p:attrNameLst>
                                          <p:attrName>style.visibility</p:attrName>
                                        </p:attrNameLst>
                                      </p:cBhvr>
                                      <p:to>
                                        <p:strVal val="visible"/>
                                      </p:to>
                                    </p:set>
                                    <p:animEffect transition="in" filter="fade">
                                      <p:cBhvr>
                                        <p:cTn id="7" dur="1"/>
                                        <p:tgtEl>
                                          <p:spTgt spid="230"/>
                                        </p:tgtEl>
                                      </p:cBhvr>
                                    </p:animEffect>
                                  </p:childTnLst>
                                </p:cTn>
                              </p:par>
                              <p:par>
                                <p:cTn id="8" presetID="10" presetClass="entr" presetSubtype="0" fill="hold" nodeType="withEffect">
                                  <p:stCondLst>
                                    <p:cond delay="0"/>
                                  </p:stCondLst>
                                  <p:childTnLst>
                                    <p:set>
                                      <p:cBhvr>
                                        <p:cTn id="9" dur="1" fill="hold">
                                          <p:stCondLst>
                                            <p:cond delay="0"/>
                                          </p:stCondLst>
                                        </p:cTn>
                                        <p:tgtEl>
                                          <p:spTgt spid="231"/>
                                        </p:tgtEl>
                                        <p:attrNameLst>
                                          <p:attrName>style.visibility</p:attrName>
                                        </p:attrNameLst>
                                      </p:cBhvr>
                                      <p:to>
                                        <p:strVal val="visible"/>
                                      </p:to>
                                    </p:set>
                                    <p:animEffect transition="in" filter="fade">
                                      <p:cBhvr>
                                        <p:cTn id="10" dur="1"/>
                                        <p:tgtEl>
                                          <p:spTgt spid="231"/>
                                        </p:tgtEl>
                                      </p:cBhvr>
                                    </p:animEffect>
                                  </p:childTnLst>
                                </p:cTn>
                              </p:par>
                              <p:par>
                                <p:cTn id="11" presetID="10" presetClass="entr" presetSubtype="0" fill="hold" nodeType="withEffect">
                                  <p:stCondLst>
                                    <p:cond delay="0"/>
                                  </p:stCondLst>
                                  <p:childTnLst>
                                    <p:set>
                                      <p:cBhvr>
                                        <p:cTn id="12" dur="1" fill="hold">
                                          <p:stCondLst>
                                            <p:cond delay="0"/>
                                          </p:stCondLst>
                                        </p:cTn>
                                        <p:tgtEl>
                                          <p:spTgt spid="219"/>
                                        </p:tgtEl>
                                        <p:attrNameLst>
                                          <p:attrName>style.visibility</p:attrName>
                                        </p:attrNameLst>
                                      </p:cBhvr>
                                      <p:to>
                                        <p:strVal val="visible"/>
                                      </p:to>
                                    </p:set>
                                    <p:animEffect transition="in" filter="fade">
                                      <p:cBhvr>
                                        <p:cTn id="13" dur="1"/>
                                        <p:tgtEl>
                                          <p:spTgt spid="219"/>
                                        </p:tgtEl>
                                      </p:cBhvr>
                                    </p:animEffect>
                                  </p:childTnLst>
                                </p:cTn>
                              </p:par>
                              <p:par>
                                <p:cTn id="14" presetID="10" presetClass="entr" presetSubtype="0" fill="hold" nodeType="withEffect">
                                  <p:stCondLst>
                                    <p:cond delay="0"/>
                                  </p:stCondLst>
                                  <p:childTnLst>
                                    <p:set>
                                      <p:cBhvr>
                                        <p:cTn id="15" dur="1" fill="hold">
                                          <p:stCondLst>
                                            <p:cond delay="0"/>
                                          </p:stCondLst>
                                        </p:cTn>
                                        <p:tgtEl>
                                          <p:spTgt spid="218"/>
                                        </p:tgtEl>
                                        <p:attrNameLst>
                                          <p:attrName>style.visibility</p:attrName>
                                        </p:attrNameLst>
                                      </p:cBhvr>
                                      <p:to>
                                        <p:strVal val="visible"/>
                                      </p:to>
                                    </p:set>
                                    <p:animEffect transition="in" filter="fade">
                                      <p:cBhvr>
                                        <p:cTn id="16" dur="1"/>
                                        <p:tgtEl>
                                          <p:spTgt spid="218"/>
                                        </p:tgtEl>
                                      </p:cBhvr>
                                    </p:animEffect>
                                  </p:childTnLst>
                                </p:cTn>
                              </p:par>
                              <p:par>
                                <p:cTn id="17" presetID="10" presetClass="entr" presetSubtype="0" fill="hold" nodeType="withEffect">
                                  <p:stCondLst>
                                    <p:cond delay="0"/>
                                  </p:stCondLst>
                                  <p:childTnLst>
                                    <p:set>
                                      <p:cBhvr>
                                        <p:cTn id="18" dur="1" fill="hold">
                                          <p:stCondLst>
                                            <p:cond delay="0"/>
                                          </p:stCondLst>
                                        </p:cTn>
                                        <p:tgtEl>
                                          <p:spTgt spid="232"/>
                                        </p:tgtEl>
                                        <p:attrNameLst>
                                          <p:attrName>style.visibility</p:attrName>
                                        </p:attrNameLst>
                                      </p:cBhvr>
                                      <p:to>
                                        <p:strVal val="visible"/>
                                      </p:to>
                                    </p:set>
                                    <p:animEffect transition="in" filter="fade">
                                      <p:cBhvr>
                                        <p:cTn id="19" dur="1"/>
                                        <p:tgtEl>
                                          <p:spTgt spid="232"/>
                                        </p:tgtEl>
                                      </p:cBhvr>
                                    </p:animEffect>
                                  </p:childTnLst>
                                </p:cTn>
                              </p:par>
                              <p:par>
                                <p:cTn id="20" presetID="10" presetClass="entr" presetSubtype="0" fill="hold" nodeType="withEffect">
                                  <p:stCondLst>
                                    <p:cond delay="0"/>
                                  </p:stCondLst>
                                  <p:childTnLst>
                                    <p:set>
                                      <p:cBhvr>
                                        <p:cTn id="21" dur="1" fill="hold">
                                          <p:stCondLst>
                                            <p:cond delay="0"/>
                                          </p:stCondLst>
                                        </p:cTn>
                                        <p:tgtEl>
                                          <p:spTgt spid="216"/>
                                        </p:tgtEl>
                                        <p:attrNameLst>
                                          <p:attrName>style.visibility</p:attrName>
                                        </p:attrNameLst>
                                      </p:cBhvr>
                                      <p:to>
                                        <p:strVal val="visible"/>
                                      </p:to>
                                    </p:set>
                                    <p:animEffect transition="in" filter="fade">
                                      <p:cBhvr>
                                        <p:cTn id="22" dur="1"/>
                                        <p:tgtEl>
                                          <p:spTgt spid="216"/>
                                        </p:tgtEl>
                                      </p:cBhvr>
                                    </p:animEffect>
                                  </p:childTnLst>
                                </p:cTn>
                              </p:par>
                              <p:par>
                                <p:cTn id="23" presetID="10" presetClass="entr" presetSubtype="0" fill="hold" nodeType="withEffect">
                                  <p:stCondLst>
                                    <p:cond delay="0"/>
                                  </p:stCondLst>
                                  <p:childTnLst>
                                    <p:set>
                                      <p:cBhvr>
                                        <p:cTn id="24" dur="1" fill="hold">
                                          <p:stCondLst>
                                            <p:cond delay="0"/>
                                          </p:stCondLst>
                                        </p:cTn>
                                        <p:tgtEl>
                                          <p:spTgt spid="239"/>
                                        </p:tgtEl>
                                        <p:attrNameLst>
                                          <p:attrName>style.visibility</p:attrName>
                                        </p:attrNameLst>
                                      </p:cBhvr>
                                      <p:to>
                                        <p:strVal val="visible"/>
                                      </p:to>
                                    </p:set>
                                    <p:animEffect transition="in" filter="fade">
                                      <p:cBhvr>
                                        <p:cTn id="25" dur="1"/>
                                        <p:tgtEl>
                                          <p:spTgt spid="23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33"/>
                                        </p:tgtEl>
                                        <p:attrNameLst>
                                          <p:attrName>style.visibility</p:attrName>
                                        </p:attrNameLst>
                                      </p:cBhvr>
                                      <p:to>
                                        <p:strVal val="visible"/>
                                      </p:to>
                                    </p:set>
                                    <p:animEffect transition="in" filter="fade">
                                      <p:cBhvr>
                                        <p:cTn id="30" dur="1"/>
                                        <p:tgtEl>
                                          <p:spTgt spid="233"/>
                                        </p:tgtEl>
                                      </p:cBhvr>
                                    </p:animEffect>
                                  </p:childTnLst>
                                </p:cTn>
                              </p:par>
                              <p:par>
                                <p:cTn id="31" presetID="10" presetClass="entr" presetSubtype="0" fill="hold" nodeType="withEffect">
                                  <p:stCondLst>
                                    <p:cond delay="0"/>
                                  </p:stCondLst>
                                  <p:childTnLst>
                                    <p:set>
                                      <p:cBhvr>
                                        <p:cTn id="32" dur="1" fill="hold">
                                          <p:stCondLst>
                                            <p:cond delay="0"/>
                                          </p:stCondLst>
                                        </p:cTn>
                                        <p:tgtEl>
                                          <p:spTgt spid="223"/>
                                        </p:tgtEl>
                                        <p:attrNameLst>
                                          <p:attrName>style.visibility</p:attrName>
                                        </p:attrNameLst>
                                      </p:cBhvr>
                                      <p:to>
                                        <p:strVal val="visible"/>
                                      </p:to>
                                    </p:set>
                                    <p:animEffect transition="in" filter="fade">
                                      <p:cBhvr>
                                        <p:cTn id="33" dur="1"/>
                                        <p:tgtEl>
                                          <p:spTgt spid="223"/>
                                        </p:tgtEl>
                                      </p:cBhvr>
                                    </p:animEffect>
                                  </p:childTnLst>
                                </p:cTn>
                              </p:par>
                              <p:par>
                                <p:cTn id="34" presetID="10" presetClass="entr" presetSubtype="0" fill="hold" nodeType="withEffect">
                                  <p:stCondLst>
                                    <p:cond delay="0"/>
                                  </p:stCondLst>
                                  <p:childTnLst>
                                    <p:set>
                                      <p:cBhvr>
                                        <p:cTn id="35" dur="1" fill="hold">
                                          <p:stCondLst>
                                            <p:cond delay="0"/>
                                          </p:stCondLst>
                                        </p:cTn>
                                        <p:tgtEl>
                                          <p:spTgt spid="235"/>
                                        </p:tgtEl>
                                        <p:attrNameLst>
                                          <p:attrName>style.visibility</p:attrName>
                                        </p:attrNameLst>
                                      </p:cBhvr>
                                      <p:to>
                                        <p:strVal val="visible"/>
                                      </p:to>
                                    </p:set>
                                    <p:animEffect transition="in" filter="fade">
                                      <p:cBhvr>
                                        <p:cTn id="36" dur="1"/>
                                        <p:tgtEl>
                                          <p:spTgt spid="235"/>
                                        </p:tgtEl>
                                      </p:cBhvr>
                                    </p:animEffect>
                                  </p:childTnLst>
                                </p:cTn>
                              </p:par>
                              <p:par>
                                <p:cTn id="37" presetID="10" presetClass="entr" presetSubtype="0" fill="hold" nodeType="withEffect">
                                  <p:stCondLst>
                                    <p:cond delay="0"/>
                                  </p:stCondLst>
                                  <p:childTnLst>
                                    <p:set>
                                      <p:cBhvr>
                                        <p:cTn id="38" dur="1" fill="hold">
                                          <p:stCondLst>
                                            <p:cond delay="0"/>
                                          </p:stCondLst>
                                        </p:cTn>
                                        <p:tgtEl>
                                          <p:spTgt spid="222"/>
                                        </p:tgtEl>
                                        <p:attrNameLst>
                                          <p:attrName>style.visibility</p:attrName>
                                        </p:attrNameLst>
                                      </p:cBhvr>
                                      <p:to>
                                        <p:strVal val="visible"/>
                                      </p:to>
                                    </p:set>
                                    <p:animEffect transition="in" filter="fade">
                                      <p:cBhvr>
                                        <p:cTn id="39" dur="1"/>
                                        <p:tgtEl>
                                          <p:spTgt spid="222"/>
                                        </p:tgtEl>
                                      </p:cBhvr>
                                    </p:animEffect>
                                  </p:childTnLst>
                                </p:cTn>
                              </p:par>
                              <p:par>
                                <p:cTn id="40" presetID="10" presetClass="entr" presetSubtype="0" fill="hold" nodeType="withEffect">
                                  <p:stCondLst>
                                    <p:cond delay="0"/>
                                  </p:stCondLst>
                                  <p:childTnLst>
                                    <p:set>
                                      <p:cBhvr>
                                        <p:cTn id="41" dur="1" fill="hold">
                                          <p:stCondLst>
                                            <p:cond delay="0"/>
                                          </p:stCondLst>
                                        </p:cTn>
                                        <p:tgtEl>
                                          <p:spTgt spid="242"/>
                                        </p:tgtEl>
                                        <p:attrNameLst>
                                          <p:attrName>style.visibility</p:attrName>
                                        </p:attrNameLst>
                                      </p:cBhvr>
                                      <p:to>
                                        <p:strVal val="visible"/>
                                      </p:to>
                                    </p:set>
                                    <p:animEffect transition="in" filter="fade">
                                      <p:cBhvr>
                                        <p:cTn id="42" dur="1"/>
                                        <p:tgtEl>
                                          <p:spTgt spid="242"/>
                                        </p:tgtEl>
                                      </p:cBhvr>
                                    </p:animEffect>
                                  </p:childTnLst>
                                </p:cTn>
                              </p:par>
                              <p:par>
                                <p:cTn id="43" presetID="10" presetClass="entr" presetSubtype="0" fill="hold" nodeType="withEffect">
                                  <p:stCondLst>
                                    <p:cond delay="0"/>
                                  </p:stCondLst>
                                  <p:childTnLst>
                                    <p:set>
                                      <p:cBhvr>
                                        <p:cTn id="44" dur="1" fill="hold">
                                          <p:stCondLst>
                                            <p:cond delay="0"/>
                                          </p:stCondLst>
                                        </p:cTn>
                                        <p:tgtEl>
                                          <p:spTgt spid="241"/>
                                        </p:tgtEl>
                                        <p:attrNameLst>
                                          <p:attrName>style.visibility</p:attrName>
                                        </p:attrNameLst>
                                      </p:cBhvr>
                                      <p:to>
                                        <p:strVal val="visible"/>
                                      </p:to>
                                    </p:set>
                                    <p:animEffect transition="in" filter="fade">
                                      <p:cBhvr>
                                        <p:cTn id="45" dur="1"/>
                                        <p:tgtEl>
                                          <p:spTgt spid="241"/>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236"/>
                                        </p:tgtEl>
                                        <p:attrNameLst>
                                          <p:attrName>style.visibility</p:attrName>
                                        </p:attrNameLst>
                                      </p:cBhvr>
                                      <p:to>
                                        <p:strVal val="visible"/>
                                      </p:to>
                                    </p:set>
                                    <p:animEffect transition="in" filter="fade">
                                      <p:cBhvr>
                                        <p:cTn id="50" dur="1"/>
                                        <p:tgtEl>
                                          <p:spTgt spid="236"/>
                                        </p:tgtEl>
                                      </p:cBhvr>
                                    </p:animEffect>
                                  </p:childTnLst>
                                </p:cTn>
                              </p:par>
                              <p:par>
                                <p:cTn id="51" presetID="10" presetClass="entr" presetSubtype="0" fill="hold" nodeType="withEffect">
                                  <p:stCondLst>
                                    <p:cond delay="0"/>
                                  </p:stCondLst>
                                  <p:childTnLst>
                                    <p:set>
                                      <p:cBhvr>
                                        <p:cTn id="52" dur="1" fill="hold">
                                          <p:stCondLst>
                                            <p:cond delay="0"/>
                                          </p:stCondLst>
                                        </p:cTn>
                                        <p:tgtEl>
                                          <p:spTgt spid="240"/>
                                        </p:tgtEl>
                                        <p:attrNameLst>
                                          <p:attrName>style.visibility</p:attrName>
                                        </p:attrNameLst>
                                      </p:cBhvr>
                                      <p:to>
                                        <p:strVal val="visible"/>
                                      </p:to>
                                    </p:set>
                                    <p:animEffect transition="in" filter="fade">
                                      <p:cBhvr>
                                        <p:cTn id="53" dur="1"/>
                                        <p:tgtEl>
                                          <p:spTgt spid="240"/>
                                        </p:tgtEl>
                                      </p:cBhvr>
                                    </p:animEffect>
                                  </p:childTnLst>
                                </p:cTn>
                              </p:par>
                              <p:par>
                                <p:cTn id="54" presetID="10" presetClass="entr" presetSubtype="0" fill="hold" nodeType="withEffect">
                                  <p:stCondLst>
                                    <p:cond delay="0"/>
                                  </p:stCondLst>
                                  <p:childTnLst>
                                    <p:set>
                                      <p:cBhvr>
                                        <p:cTn id="55" dur="1" fill="hold">
                                          <p:stCondLst>
                                            <p:cond delay="0"/>
                                          </p:stCondLst>
                                        </p:cTn>
                                        <p:tgtEl>
                                          <p:spTgt spid="234"/>
                                        </p:tgtEl>
                                        <p:attrNameLst>
                                          <p:attrName>style.visibility</p:attrName>
                                        </p:attrNameLst>
                                      </p:cBhvr>
                                      <p:to>
                                        <p:strVal val="visible"/>
                                      </p:to>
                                    </p:set>
                                    <p:animEffect transition="in" filter="fade">
                                      <p:cBhvr>
                                        <p:cTn id="56" dur="1"/>
                                        <p:tgtEl>
                                          <p:spTgt spid="234"/>
                                        </p:tgtEl>
                                      </p:cBhvr>
                                    </p:animEffect>
                                  </p:childTnLst>
                                </p:cTn>
                              </p:par>
                              <p:par>
                                <p:cTn id="57" presetID="10" presetClass="entr" presetSubtype="0" fill="hold" nodeType="withEffect">
                                  <p:stCondLst>
                                    <p:cond delay="0"/>
                                  </p:stCondLst>
                                  <p:childTnLst>
                                    <p:set>
                                      <p:cBhvr>
                                        <p:cTn id="58" dur="1" fill="hold">
                                          <p:stCondLst>
                                            <p:cond delay="0"/>
                                          </p:stCondLst>
                                        </p:cTn>
                                        <p:tgtEl>
                                          <p:spTgt spid="243"/>
                                        </p:tgtEl>
                                        <p:attrNameLst>
                                          <p:attrName>style.visibility</p:attrName>
                                        </p:attrNameLst>
                                      </p:cBhvr>
                                      <p:to>
                                        <p:strVal val="visible"/>
                                      </p:to>
                                    </p:set>
                                    <p:animEffect transition="in" filter="fade">
                                      <p:cBhvr>
                                        <p:cTn id="59" dur="1"/>
                                        <p:tgtEl>
                                          <p:spTgt spid="243"/>
                                        </p:tgtEl>
                                      </p:cBhvr>
                                    </p:animEffect>
                                  </p:childTnLst>
                                </p:cTn>
                              </p:par>
                              <p:par>
                                <p:cTn id="60" presetID="10" presetClass="entr" presetSubtype="0" fill="hold" nodeType="withEffect">
                                  <p:stCondLst>
                                    <p:cond delay="0"/>
                                  </p:stCondLst>
                                  <p:childTnLst>
                                    <p:set>
                                      <p:cBhvr>
                                        <p:cTn id="61" dur="1" fill="hold">
                                          <p:stCondLst>
                                            <p:cond delay="0"/>
                                          </p:stCondLst>
                                        </p:cTn>
                                        <p:tgtEl>
                                          <p:spTgt spid="224"/>
                                        </p:tgtEl>
                                        <p:attrNameLst>
                                          <p:attrName>style.visibility</p:attrName>
                                        </p:attrNameLst>
                                      </p:cBhvr>
                                      <p:to>
                                        <p:strVal val="visible"/>
                                      </p:to>
                                    </p:set>
                                    <p:animEffect transition="in" filter="fade">
                                      <p:cBhvr>
                                        <p:cTn id="62" dur="1"/>
                                        <p:tgtEl>
                                          <p:spTgt spid="224"/>
                                        </p:tgtEl>
                                      </p:cBhvr>
                                    </p:animEffect>
                                  </p:childTnLst>
                                </p:cTn>
                              </p:par>
                              <p:par>
                                <p:cTn id="63" presetID="10" presetClass="entr" presetSubtype="0" fill="hold" nodeType="withEffect">
                                  <p:stCondLst>
                                    <p:cond delay="0"/>
                                  </p:stCondLst>
                                  <p:childTnLst>
                                    <p:set>
                                      <p:cBhvr>
                                        <p:cTn id="64" dur="1" fill="hold">
                                          <p:stCondLst>
                                            <p:cond delay="0"/>
                                          </p:stCondLst>
                                        </p:cTn>
                                        <p:tgtEl>
                                          <p:spTgt spid="225"/>
                                        </p:tgtEl>
                                        <p:attrNameLst>
                                          <p:attrName>style.visibility</p:attrName>
                                        </p:attrNameLst>
                                      </p:cBhvr>
                                      <p:to>
                                        <p:strVal val="visible"/>
                                      </p:to>
                                    </p:set>
                                    <p:animEffect transition="in" filter="fade">
                                      <p:cBhvr>
                                        <p:cTn id="65" dur="1"/>
                                        <p:tgtEl>
                                          <p:spTgt spid="2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We are moving beyond previously observed ranges</a:t>
            </a:r>
            <a:endParaRPr lang="en-US" dirty="0"/>
          </a:p>
        </p:txBody>
      </p:sp>
      <p:sp>
        <p:nvSpPr>
          <p:cNvPr id="5" name="Subtitle 4"/>
          <p:cNvSpPr>
            <a:spLocks noGrp="1"/>
          </p:cNvSpPr>
          <p:nvPr>
            <p:ph type="subTitle" idx="1"/>
          </p:nvPr>
        </p:nvSpPr>
        <p:spPr/>
        <p:txBody>
          <a:bodyPr/>
          <a:lstStyle/>
          <a:p>
            <a:r>
              <a:rPr lang="en-US" dirty="0" smtClean="0">
                <a:solidFill>
                  <a:schemeClr val="tx2"/>
                </a:solidFill>
              </a:rPr>
              <a:t>NEED seasonal to two year forecasts to model system responses and adjust management for the unknown</a:t>
            </a:r>
            <a:endParaRPr lang="en-US" dirty="0">
              <a:solidFill>
                <a:schemeClr val="tx2"/>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680542" y="152400"/>
            <a:ext cx="4777658" cy="6184025"/>
          </a:xfrm>
          <a:prstGeom prst="rect">
            <a:avLst/>
          </a:prstGeom>
        </p:spPr>
      </p:pic>
      <p:sp>
        <p:nvSpPr>
          <p:cNvPr id="3" name="Rectangle 2"/>
          <p:cNvSpPr/>
          <p:nvPr/>
        </p:nvSpPr>
        <p:spPr>
          <a:xfrm>
            <a:off x="762000" y="6324600"/>
            <a:ext cx="7467600" cy="369332"/>
          </a:xfrm>
          <a:prstGeom prst="rect">
            <a:avLst/>
          </a:prstGeom>
        </p:spPr>
        <p:txBody>
          <a:bodyPr wrap="square">
            <a:spAutoFit/>
          </a:bodyPr>
          <a:lstStyle/>
          <a:p>
            <a:r>
              <a:rPr lang="en-US" dirty="0">
                <a:hlinkClick r:id="rId3"/>
              </a:rPr>
              <a:t>http://www.st.nmfs.noaa.gov/ecosystems/climate/national-climate-</a:t>
            </a:r>
            <a:r>
              <a:rPr lang="en-US" dirty="0" smtClean="0">
                <a:hlinkClick r:id="rId3"/>
              </a:rPr>
              <a:t>strategy</a:t>
            </a:r>
            <a:r>
              <a:rPr lang="en-US" dirty="0" smtClean="0"/>
              <a:t> </a:t>
            </a:r>
            <a:endParaRPr lang="en-US" dirty="0"/>
          </a:p>
        </p:txBody>
      </p:sp>
      <p:sp>
        <p:nvSpPr>
          <p:cNvPr id="4" name="Title 3"/>
          <p:cNvSpPr>
            <a:spLocks noGrp="1"/>
          </p:cNvSpPr>
          <p:nvPr>
            <p:ph type="title"/>
          </p:nvPr>
        </p:nvSpPr>
        <p:spPr>
          <a:xfrm>
            <a:off x="457200" y="274638"/>
            <a:ext cx="2895600" cy="1143000"/>
          </a:xfrm>
        </p:spPr>
        <p:txBody>
          <a:bodyPr/>
          <a:lstStyle/>
          <a:p>
            <a:r>
              <a:rPr lang="en-US" dirty="0" smtClean="0"/>
              <a:t>Our plans…</a:t>
            </a:r>
            <a:endParaRPr lang="en-US" dirty="0"/>
          </a:p>
        </p:txBody>
      </p:sp>
    </p:spTree>
    <p:extLst>
      <p:ext uri="{BB962C8B-B14F-4D97-AF65-F5344CB8AC3E}">
        <p14:creationId xmlns:p14="http://schemas.microsoft.com/office/powerpoint/2010/main" val="205277440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Thank you</a:t>
            </a:r>
            <a:endParaRPr lang="en-US" dirty="0"/>
          </a:p>
        </p:txBody>
      </p:sp>
      <p:sp>
        <p:nvSpPr>
          <p:cNvPr id="5" name="Slide Number Placeholder 4"/>
          <p:cNvSpPr>
            <a:spLocks noGrp="1"/>
          </p:cNvSpPr>
          <p:nvPr>
            <p:ph type="sldNum" sz="quarter" idx="14"/>
          </p:nvPr>
        </p:nvSpPr>
        <p:spPr/>
        <p:txBody>
          <a:bodyPr/>
          <a:lstStyle/>
          <a:p>
            <a:r>
              <a:rPr lang="en-US" smtClean="0">
                <a:solidFill>
                  <a:prstClr val="white"/>
                </a:solidFill>
              </a:rPr>
              <a:t>U.S. Department of Commerce | National Oceanic and Atmospheric Administration | NOAA Fisheries | Page </a:t>
            </a:r>
            <a:fld id="{632D3AEB-7CBE-3049-91AC-335C6B4F5BF6}" type="slidenum">
              <a:rPr lang="en-US" smtClean="0">
                <a:solidFill>
                  <a:prstClr val="white"/>
                </a:solidFill>
              </a:rPr>
              <a:pPr/>
              <a:t>15</a:t>
            </a:fld>
            <a:endParaRPr lang="en-US" dirty="0">
              <a:solidFill>
                <a:prstClr val="white"/>
              </a:solidFill>
            </a:endParaRPr>
          </a:p>
        </p:txBody>
      </p:sp>
    </p:spTree>
    <p:extLst>
      <p:ext uri="{BB962C8B-B14F-4D97-AF65-F5344CB8AC3E}">
        <p14:creationId xmlns:p14="http://schemas.microsoft.com/office/powerpoint/2010/main" val="19124971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Fisheries are diverse</a:t>
            </a:r>
            <a:endParaRPr lang="en-US" dirty="0"/>
          </a:p>
        </p:txBody>
      </p:sp>
      <p:pic>
        <p:nvPicPr>
          <p:cNvPr id="6" name="Picture 7" descr="RACE-01MVC-759Xvesteraal"/>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2400" y="4200783"/>
            <a:ext cx="3358535" cy="2655888"/>
          </a:xfrm>
          <a:prstGeom prst="rect">
            <a:avLst/>
          </a:prstGeom>
          <a:noFill/>
          <a:ln w="9525">
            <a:noFill/>
            <a:miter lim="800000"/>
            <a:headEnd/>
            <a:tailEnd/>
          </a:ln>
        </p:spPr>
      </p:pic>
      <p:pic>
        <p:nvPicPr>
          <p:cNvPr id="10" name="Picture 8" descr="llcod"/>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38800" y="990600"/>
            <a:ext cx="3352800" cy="2523386"/>
          </a:xfrm>
          <a:prstGeom prst="rect">
            <a:avLst/>
          </a:prstGeom>
          <a:noFill/>
          <a:ln>
            <a:noFill/>
          </a:ln>
          <a:effectLst/>
        </p:spPr>
      </p:pic>
      <p:pic>
        <p:nvPicPr>
          <p:cNvPr id="3" name="Picture 2" descr="chesBayGillnet.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630" y="990601"/>
            <a:ext cx="5470770" cy="3200400"/>
          </a:xfrm>
          <a:prstGeom prst="rect">
            <a:avLst/>
          </a:prstGeom>
        </p:spPr>
      </p:pic>
      <p:pic>
        <p:nvPicPr>
          <p:cNvPr id="4" name="Picture 3" descr="vessel-profile-american-triumph.jpg"/>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962400" y="3352800"/>
            <a:ext cx="5105400" cy="3455788"/>
          </a:xfrm>
          <a:prstGeom prst="rect">
            <a:avLst/>
          </a:prstGeom>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p:nvPr/>
        </p:nvSpPr>
        <p:spPr>
          <a:xfrm>
            <a:off x="0" y="1700280"/>
            <a:ext cx="9144000" cy="4281418"/>
          </a:xfrm>
          <a:prstGeom prst="rect">
            <a:avLst/>
          </a:prstGeom>
          <a:solidFill>
            <a:schemeClr val="accent1">
              <a:alpha val="9803"/>
            </a:schemeClr>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chemeClr val="lt1"/>
              </a:solidFill>
              <a:latin typeface="PT Sans"/>
              <a:ea typeface="PT Sans"/>
              <a:cs typeface="PT Sans"/>
              <a:sym typeface="PT Sans"/>
            </a:endParaRPr>
          </a:p>
        </p:txBody>
      </p:sp>
      <p:sp>
        <p:nvSpPr>
          <p:cNvPr id="155" name="Shape 155"/>
          <p:cNvSpPr/>
          <p:nvPr/>
        </p:nvSpPr>
        <p:spPr>
          <a:xfrm>
            <a:off x="6921915" y="925096"/>
            <a:ext cx="1510676" cy="1524223"/>
          </a:xfrm>
          <a:prstGeom prst="rect">
            <a:avLst/>
          </a:prstGeom>
          <a:solidFill>
            <a:srgbClr val="7F7F7F"/>
          </a:solidFill>
          <a:ln w="28575" cap="flat">
            <a:solidFill>
              <a:srgbClr val="7F7F7F"/>
            </a:solidFill>
            <a:prstDash val="solid"/>
            <a:round/>
            <a:headEnd type="none" w="med" len="med"/>
            <a:tailEnd type="none" w="med" len="med"/>
          </a:ln>
        </p:spPr>
        <p:txBody>
          <a:bodyPr lIns="91425" tIns="45700" rIns="91425" bIns="45700" anchor="t" anchorCtr="0">
            <a:noAutofit/>
          </a:bodyPr>
          <a:lstStyle/>
          <a:p>
            <a:pPr marL="0" marR="0" lvl="0" indent="0" algn="ctr" rtl="0">
              <a:spcBef>
                <a:spcPts val="0"/>
              </a:spcBef>
              <a:spcAft>
                <a:spcPts val="600"/>
              </a:spcAft>
              <a:buSzPct val="25000"/>
              <a:buNone/>
            </a:pPr>
            <a:r>
              <a:rPr lang="en-US" sz="1900" b="1" i="0" u="none" strike="noStrike" cap="none" baseline="0">
                <a:solidFill>
                  <a:schemeClr val="lt1"/>
                </a:solidFill>
                <a:latin typeface="Arial"/>
                <a:ea typeface="Arial"/>
                <a:cs typeface="Arial"/>
                <a:sym typeface="Arial"/>
              </a:rPr>
              <a:t>Social Economic Impacts </a:t>
            </a:r>
          </a:p>
        </p:txBody>
      </p:sp>
      <p:sp>
        <p:nvSpPr>
          <p:cNvPr id="156" name="Shape 156"/>
          <p:cNvSpPr/>
          <p:nvPr/>
        </p:nvSpPr>
        <p:spPr>
          <a:xfrm>
            <a:off x="4827814" y="952198"/>
            <a:ext cx="1496785" cy="1497122"/>
          </a:xfrm>
          <a:prstGeom prst="rect">
            <a:avLst/>
          </a:prstGeom>
          <a:solidFill>
            <a:schemeClr val="accent4"/>
          </a:solidFill>
          <a:ln w="28575" cap="flat">
            <a:solidFill>
              <a:srgbClr val="56632A"/>
            </a:solidFill>
            <a:prstDash val="solid"/>
            <a:round/>
            <a:headEnd type="none" w="med" len="med"/>
            <a:tailEnd type="none" w="med" len="med"/>
          </a:ln>
        </p:spPr>
        <p:txBody>
          <a:bodyPr lIns="91425" tIns="45700" rIns="91425" bIns="45700" anchor="t" anchorCtr="0">
            <a:noAutofit/>
          </a:bodyPr>
          <a:lstStyle/>
          <a:p>
            <a:pPr marL="0" marR="0" lvl="0" indent="0" algn="ctr" rtl="0">
              <a:spcBef>
                <a:spcPts val="0"/>
              </a:spcBef>
              <a:spcAft>
                <a:spcPts val="600"/>
              </a:spcAft>
              <a:buSzPct val="25000"/>
              <a:buNone/>
            </a:pPr>
            <a:r>
              <a:rPr lang="en-US" sz="1900" b="1" i="0" u="none" strike="noStrike" cap="none" baseline="0">
                <a:solidFill>
                  <a:schemeClr val="lt1"/>
                </a:solidFill>
                <a:latin typeface="Arial"/>
                <a:ea typeface="Arial"/>
                <a:cs typeface="Arial"/>
                <a:sym typeface="Arial"/>
              </a:rPr>
              <a:t>Biological Impacts </a:t>
            </a:r>
          </a:p>
        </p:txBody>
      </p:sp>
      <p:sp>
        <p:nvSpPr>
          <p:cNvPr id="157" name="Shape 157"/>
          <p:cNvSpPr/>
          <p:nvPr/>
        </p:nvSpPr>
        <p:spPr>
          <a:xfrm>
            <a:off x="2705099" y="948569"/>
            <a:ext cx="1509485" cy="1500752"/>
          </a:xfrm>
          <a:prstGeom prst="rect">
            <a:avLst/>
          </a:prstGeom>
          <a:solidFill>
            <a:schemeClr val="accent1"/>
          </a:solidFill>
          <a:ln w="28575" cap="flat">
            <a:solidFill>
              <a:srgbClr val="248897"/>
            </a:solidFill>
            <a:prstDash val="solid"/>
            <a:round/>
            <a:headEnd type="none" w="med" len="med"/>
            <a:tailEnd type="none" w="med" len="med"/>
          </a:ln>
        </p:spPr>
        <p:txBody>
          <a:bodyPr lIns="91425" tIns="45700" rIns="91425" bIns="45700" anchor="t" anchorCtr="0">
            <a:noAutofit/>
          </a:bodyPr>
          <a:lstStyle/>
          <a:p>
            <a:pPr marL="0" marR="0" lvl="0" indent="0" algn="ctr" rtl="0">
              <a:spcBef>
                <a:spcPts val="0"/>
              </a:spcBef>
              <a:spcAft>
                <a:spcPts val="600"/>
              </a:spcAft>
              <a:buSzPct val="25000"/>
              <a:buNone/>
            </a:pPr>
            <a:r>
              <a:rPr lang="en-US" sz="1900" b="1" i="0" u="none" strike="noStrike" cap="none" baseline="0">
                <a:solidFill>
                  <a:schemeClr val="lt1"/>
                </a:solidFill>
                <a:latin typeface="Arial"/>
                <a:ea typeface="Arial"/>
                <a:cs typeface="Arial"/>
                <a:sym typeface="Arial"/>
              </a:rPr>
              <a:t>Physical Chemical Impacts </a:t>
            </a:r>
          </a:p>
        </p:txBody>
      </p:sp>
      <p:sp>
        <p:nvSpPr>
          <p:cNvPr id="158" name="Shape 158"/>
          <p:cNvSpPr/>
          <p:nvPr/>
        </p:nvSpPr>
        <p:spPr>
          <a:xfrm>
            <a:off x="653137" y="952199"/>
            <a:ext cx="1496785" cy="1497123"/>
          </a:xfrm>
          <a:prstGeom prst="rect">
            <a:avLst/>
          </a:prstGeom>
          <a:solidFill>
            <a:schemeClr val="accent3"/>
          </a:solidFill>
          <a:ln w="28575" cap="flat">
            <a:solidFill>
              <a:schemeClr val="accent3"/>
            </a:solidFill>
            <a:prstDash val="solid"/>
            <a:round/>
            <a:headEnd type="none" w="med" len="med"/>
            <a:tailEnd type="none" w="med" len="med"/>
          </a:ln>
        </p:spPr>
        <p:txBody>
          <a:bodyPr lIns="91425" tIns="45700" rIns="91425" bIns="45700" anchor="t" anchorCtr="0">
            <a:noAutofit/>
          </a:bodyPr>
          <a:lstStyle/>
          <a:p>
            <a:pPr marL="0" marR="0" lvl="0" indent="0" algn="ctr" rtl="0">
              <a:spcBef>
                <a:spcPts val="0"/>
              </a:spcBef>
              <a:buSzPct val="25000"/>
              <a:buNone/>
            </a:pPr>
            <a:r>
              <a:rPr lang="en-US" sz="1900" b="1" i="0" u="none" strike="noStrike" cap="none" baseline="0">
                <a:solidFill>
                  <a:schemeClr val="lt1"/>
                </a:solidFill>
                <a:latin typeface="Arial"/>
                <a:ea typeface="Arial"/>
                <a:cs typeface="Arial"/>
                <a:sym typeface="Arial"/>
              </a:rPr>
              <a:t>Climate Changes</a:t>
            </a:r>
          </a:p>
          <a:p>
            <a:pPr marL="0" marR="0" lvl="0" indent="0" algn="l" rtl="0">
              <a:spcBef>
                <a:spcPts val="0"/>
              </a:spcBef>
              <a:buNone/>
            </a:pPr>
            <a:endParaRPr sz="1900" b="0" i="0" u="none" strike="noStrike" cap="none" baseline="0">
              <a:solidFill>
                <a:schemeClr val="lt1"/>
              </a:solidFill>
              <a:latin typeface="Arial"/>
              <a:ea typeface="Arial"/>
              <a:cs typeface="Arial"/>
              <a:sym typeface="Arial"/>
            </a:endParaRPr>
          </a:p>
        </p:txBody>
      </p:sp>
      <p:sp>
        <p:nvSpPr>
          <p:cNvPr id="159" name="Shape 159"/>
          <p:cNvSpPr/>
          <p:nvPr/>
        </p:nvSpPr>
        <p:spPr>
          <a:xfrm>
            <a:off x="2715363" y="2613941"/>
            <a:ext cx="1509485" cy="634038"/>
          </a:xfrm>
          <a:prstGeom prst="rect">
            <a:avLst/>
          </a:prstGeom>
          <a:solidFill>
            <a:schemeClr val="lt2"/>
          </a:solidFill>
          <a:ln w="28575" cap="flat">
            <a:solidFill>
              <a:srgbClr val="3F929B"/>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400" b="1" i="0" u="none" strike="noStrike" cap="none" baseline="0">
                <a:solidFill>
                  <a:srgbClr val="000000"/>
                </a:solidFill>
                <a:latin typeface="Arial"/>
                <a:ea typeface="Arial"/>
                <a:cs typeface="Arial"/>
                <a:sym typeface="Arial"/>
              </a:rPr>
              <a:t>↑ Ocean temperature</a:t>
            </a:r>
          </a:p>
        </p:txBody>
      </p:sp>
      <p:sp>
        <p:nvSpPr>
          <p:cNvPr id="160" name="Shape 160"/>
          <p:cNvSpPr/>
          <p:nvPr/>
        </p:nvSpPr>
        <p:spPr>
          <a:xfrm>
            <a:off x="2727060" y="4076903"/>
            <a:ext cx="1497786" cy="666319"/>
          </a:xfrm>
          <a:prstGeom prst="rect">
            <a:avLst/>
          </a:prstGeom>
          <a:solidFill>
            <a:schemeClr val="lt2"/>
          </a:solidFill>
          <a:ln w="28575" cap="flat">
            <a:solidFill>
              <a:srgbClr val="3F929B"/>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800" b="1" i="0" u="none" strike="noStrike" cap="none" baseline="0">
                <a:solidFill>
                  <a:srgbClr val="000000"/>
                </a:solidFill>
                <a:latin typeface="Times New Roman"/>
                <a:ea typeface="Times New Roman"/>
                <a:cs typeface="Times New Roman"/>
                <a:sym typeface="Times New Roman"/>
              </a:rPr>
              <a:t>↑ </a:t>
            </a:r>
            <a:r>
              <a:rPr lang="en-US" sz="1400" b="1" i="0" u="none" strike="noStrike" cap="none" baseline="0">
                <a:solidFill>
                  <a:srgbClr val="000000"/>
                </a:solidFill>
                <a:latin typeface="Arial"/>
                <a:ea typeface="Arial"/>
                <a:cs typeface="Arial"/>
                <a:sym typeface="Arial"/>
              </a:rPr>
              <a:t>Sea level</a:t>
            </a:r>
          </a:p>
        </p:txBody>
      </p:sp>
      <p:sp>
        <p:nvSpPr>
          <p:cNvPr id="161" name="Shape 161"/>
          <p:cNvSpPr/>
          <p:nvPr/>
        </p:nvSpPr>
        <p:spPr>
          <a:xfrm>
            <a:off x="2728063" y="5562257"/>
            <a:ext cx="1509486" cy="634038"/>
          </a:xfrm>
          <a:prstGeom prst="rect">
            <a:avLst/>
          </a:prstGeom>
          <a:solidFill>
            <a:schemeClr val="lt2"/>
          </a:solidFill>
          <a:ln w="28575" cap="flat">
            <a:solidFill>
              <a:srgbClr val="3F929B"/>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400" b="1" i="0" u="none" strike="noStrike" cap="none" baseline="0">
                <a:solidFill>
                  <a:srgbClr val="000000"/>
                </a:solidFill>
                <a:latin typeface="Arial"/>
                <a:ea typeface="Arial"/>
                <a:cs typeface="Arial"/>
                <a:sym typeface="Arial"/>
              </a:rPr>
              <a:t>↑ </a:t>
            </a:r>
            <a:r>
              <a:rPr lang="en-US" sz="1400" b="1" i="0" u="none" strike="noStrike" cap="none" baseline="0">
                <a:solidFill>
                  <a:schemeClr val="dk1"/>
                </a:solidFill>
                <a:latin typeface="Arial"/>
                <a:ea typeface="Arial"/>
                <a:cs typeface="Arial"/>
                <a:sym typeface="Arial"/>
              </a:rPr>
              <a:t>Ocean</a:t>
            </a:r>
            <a:r>
              <a:rPr lang="en-US" sz="1400" b="1" i="0" u="none" strike="noStrike" cap="none" baseline="0">
                <a:solidFill>
                  <a:srgbClr val="000000"/>
                </a:solidFill>
                <a:latin typeface="Arial"/>
                <a:ea typeface="Arial"/>
                <a:cs typeface="Arial"/>
                <a:sym typeface="Arial"/>
              </a:rPr>
              <a:t> Acidification</a:t>
            </a:r>
          </a:p>
        </p:txBody>
      </p:sp>
      <p:sp>
        <p:nvSpPr>
          <p:cNvPr id="162" name="Shape 162"/>
          <p:cNvSpPr/>
          <p:nvPr/>
        </p:nvSpPr>
        <p:spPr>
          <a:xfrm>
            <a:off x="2719803" y="3338748"/>
            <a:ext cx="1505043" cy="649253"/>
          </a:xfrm>
          <a:prstGeom prst="rect">
            <a:avLst/>
          </a:prstGeom>
          <a:solidFill>
            <a:schemeClr val="lt2"/>
          </a:solidFill>
          <a:ln w="28575" cap="flat">
            <a:solidFill>
              <a:srgbClr val="3F929B"/>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400" b="1" i="0" u="none" strike="noStrike" cap="none" baseline="0">
                <a:solidFill>
                  <a:srgbClr val="000000"/>
                </a:solidFill>
                <a:latin typeface="Arial"/>
                <a:ea typeface="Arial"/>
                <a:cs typeface="Arial"/>
                <a:sym typeface="Arial"/>
              </a:rPr>
              <a:t>Sea ice</a:t>
            </a:r>
          </a:p>
        </p:txBody>
      </p:sp>
      <p:sp>
        <p:nvSpPr>
          <p:cNvPr id="163" name="Shape 163"/>
          <p:cNvSpPr/>
          <p:nvPr/>
        </p:nvSpPr>
        <p:spPr>
          <a:xfrm>
            <a:off x="2730499" y="4838848"/>
            <a:ext cx="1509485" cy="634038"/>
          </a:xfrm>
          <a:prstGeom prst="rect">
            <a:avLst/>
          </a:prstGeom>
          <a:solidFill>
            <a:schemeClr val="lt2"/>
          </a:solidFill>
          <a:ln w="28575" cap="flat">
            <a:solidFill>
              <a:srgbClr val="3F929B"/>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400" b="1" i="0" u="none" strike="noStrike" cap="none" baseline="0">
                <a:solidFill>
                  <a:srgbClr val="000000"/>
                </a:solidFill>
                <a:latin typeface="Arial"/>
                <a:ea typeface="Arial"/>
                <a:cs typeface="Arial"/>
                <a:sym typeface="Arial"/>
              </a:rPr>
              <a:t>Δ Freshwater</a:t>
            </a:r>
          </a:p>
        </p:txBody>
      </p:sp>
      <p:sp>
        <p:nvSpPr>
          <p:cNvPr id="164" name="Shape 164"/>
          <p:cNvSpPr/>
          <p:nvPr/>
        </p:nvSpPr>
        <p:spPr>
          <a:xfrm>
            <a:off x="657675" y="2613941"/>
            <a:ext cx="1492247" cy="634038"/>
          </a:xfrm>
          <a:prstGeom prst="rect">
            <a:avLst/>
          </a:prstGeom>
          <a:solidFill>
            <a:srgbClr val="F6C4A6"/>
          </a:solidFill>
          <a:ln w="25400" cap="flat">
            <a:solidFill>
              <a:schemeClr val="accent3"/>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400" b="1" i="0" u="none" strike="noStrike" cap="none" baseline="0">
                <a:solidFill>
                  <a:srgbClr val="000000"/>
                </a:solidFill>
                <a:latin typeface="Arial"/>
                <a:ea typeface="Arial"/>
                <a:cs typeface="Arial"/>
                <a:sym typeface="Arial"/>
              </a:rPr>
              <a:t>↑ Temperature</a:t>
            </a:r>
          </a:p>
        </p:txBody>
      </p:sp>
      <p:sp>
        <p:nvSpPr>
          <p:cNvPr id="165" name="Shape 165"/>
          <p:cNvSpPr/>
          <p:nvPr/>
        </p:nvSpPr>
        <p:spPr>
          <a:xfrm>
            <a:off x="657675" y="4088610"/>
            <a:ext cx="1496784" cy="654612"/>
          </a:xfrm>
          <a:prstGeom prst="rect">
            <a:avLst/>
          </a:prstGeom>
          <a:solidFill>
            <a:srgbClr val="F6C4A6"/>
          </a:solidFill>
          <a:ln w="25400" cap="flat">
            <a:solidFill>
              <a:schemeClr val="accent3"/>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400" b="1" i="0" u="none" strike="noStrike" cap="none" baseline="0">
                <a:solidFill>
                  <a:srgbClr val="000000"/>
                </a:solidFill>
                <a:latin typeface="Arial"/>
                <a:ea typeface="Arial"/>
                <a:cs typeface="Arial"/>
                <a:sym typeface="Arial"/>
              </a:rPr>
              <a:t>↑ Atmospheric Carbon Dioxide</a:t>
            </a:r>
          </a:p>
        </p:txBody>
      </p:sp>
      <p:sp>
        <p:nvSpPr>
          <p:cNvPr id="166" name="Shape 166"/>
          <p:cNvSpPr/>
          <p:nvPr/>
        </p:nvSpPr>
        <p:spPr>
          <a:xfrm>
            <a:off x="4825998" y="2613941"/>
            <a:ext cx="1485900" cy="634038"/>
          </a:xfrm>
          <a:prstGeom prst="rect">
            <a:avLst/>
          </a:prstGeom>
          <a:solidFill>
            <a:srgbClr val="B3C478"/>
          </a:solidFill>
          <a:ln w="25400" cap="flat">
            <a:solidFill>
              <a:schemeClr val="accent4"/>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400" b="1" i="0" u="none" strike="noStrike" cap="none" baseline="0">
                <a:solidFill>
                  <a:srgbClr val="000000"/>
                </a:solidFill>
                <a:latin typeface="Arial"/>
                <a:ea typeface="Arial"/>
                <a:cs typeface="Arial"/>
                <a:sym typeface="Arial"/>
              </a:rPr>
              <a:t>Δ Productivity</a:t>
            </a:r>
          </a:p>
        </p:txBody>
      </p:sp>
      <p:sp>
        <p:nvSpPr>
          <p:cNvPr id="167" name="Shape 167"/>
          <p:cNvSpPr/>
          <p:nvPr/>
        </p:nvSpPr>
        <p:spPr>
          <a:xfrm>
            <a:off x="4840512" y="4838848"/>
            <a:ext cx="1485900" cy="634038"/>
          </a:xfrm>
          <a:prstGeom prst="rect">
            <a:avLst/>
          </a:prstGeom>
          <a:solidFill>
            <a:srgbClr val="B3C478"/>
          </a:solidFill>
          <a:ln w="25400" cap="flat">
            <a:solidFill>
              <a:schemeClr val="accent4"/>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400" b="1" i="0" u="none" strike="noStrike" cap="none" baseline="0">
                <a:solidFill>
                  <a:srgbClr val="000000"/>
                </a:solidFill>
                <a:latin typeface="Arial"/>
                <a:ea typeface="Arial"/>
                <a:cs typeface="Arial"/>
                <a:sym typeface="Arial"/>
              </a:rPr>
              <a:t>Δ Species abundance</a:t>
            </a:r>
          </a:p>
        </p:txBody>
      </p:sp>
      <p:sp>
        <p:nvSpPr>
          <p:cNvPr id="168" name="Shape 168"/>
          <p:cNvSpPr/>
          <p:nvPr/>
        </p:nvSpPr>
        <p:spPr>
          <a:xfrm>
            <a:off x="4838698" y="5562257"/>
            <a:ext cx="1485900" cy="634038"/>
          </a:xfrm>
          <a:prstGeom prst="rect">
            <a:avLst/>
          </a:prstGeom>
          <a:solidFill>
            <a:srgbClr val="B3C478"/>
          </a:solidFill>
          <a:ln w="25400" cap="flat">
            <a:solidFill>
              <a:schemeClr val="accent4"/>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400" b="1" i="0" u="none" strike="noStrike" cap="none" baseline="0">
                <a:solidFill>
                  <a:srgbClr val="000000"/>
                </a:solidFill>
                <a:latin typeface="Arial"/>
                <a:ea typeface="Arial"/>
                <a:cs typeface="Arial"/>
                <a:sym typeface="Arial"/>
              </a:rPr>
              <a:t>Δ Community composition</a:t>
            </a:r>
          </a:p>
        </p:txBody>
      </p:sp>
      <p:sp>
        <p:nvSpPr>
          <p:cNvPr id="169" name="Shape 169"/>
          <p:cNvSpPr/>
          <p:nvPr/>
        </p:nvSpPr>
        <p:spPr>
          <a:xfrm>
            <a:off x="4838698" y="4076903"/>
            <a:ext cx="1485900" cy="666319"/>
          </a:xfrm>
          <a:prstGeom prst="rect">
            <a:avLst/>
          </a:prstGeom>
          <a:solidFill>
            <a:srgbClr val="B3C478"/>
          </a:solidFill>
          <a:ln w="25400" cap="flat">
            <a:solidFill>
              <a:schemeClr val="accent4"/>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400" b="1" i="0" u="none" strike="noStrike" cap="none" baseline="0">
                <a:solidFill>
                  <a:srgbClr val="000000"/>
                </a:solidFill>
                <a:latin typeface="Arial"/>
                <a:ea typeface="Arial"/>
                <a:cs typeface="Arial"/>
                <a:sym typeface="Arial"/>
              </a:rPr>
              <a:t>Δ Species distribution</a:t>
            </a:r>
          </a:p>
        </p:txBody>
      </p:sp>
      <p:sp>
        <p:nvSpPr>
          <p:cNvPr id="170" name="Shape 170"/>
          <p:cNvSpPr/>
          <p:nvPr/>
        </p:nvSpPr>
        <p:spPr>
          <a:xfrm>
            <a:off x="4838698" y="3338748"/>
            <a:ext cx="1485900" cy="649253"/>
          </a:xfrm>
          <a:prstGeom prst="rect">
            <a:avLst/>
          </a:prstGeom>
          <a:solidFill>
            <a:srgbClr val="B3C478"/>
          </a:solidFill>
          <a:ln w="25400" cap="flat">
            <a:solidFill>
              <a:schemeClr val="accent4"/>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400" b="1" i="0" u="none" strike="noStrike" cap="none" baseline="0">
                <a:solidFill>
                  <a:srgbClr val="000000"/>
                </a:solidFill>
                <a:latin typeface="Arial"/>
                <a:ea typeface="Arial"/>
                <a:cs typeface="Arial"/>
                <a:sym typeface="Arial"/>
              </a:rPr>
              <a:t>Δ Phenology &amp; survivorship</a:t>
            </a:r>
          </a:p>
        </p:txBody>
      </p:sp>
      <p:sp>
        <p:nvSpPr>
          <p:cNvPr id="171" name="Shape 171"/>
          <p:cNvSpPr/>
          <p:nvPr/>
        </p:nvSpPr>
        <p:spPr>
          <a:xfrm>
            <a:off x="6934407" y="4076903"/>
            <a:ext cx="1498183" cy="666319"/>
          </a:xfrm>
          <a:prstGeom prst="rect">
            <a:avLst/>
          </a:prstGeom>
          <a:solidFill>
            <a:srgbClr val="D8D8D8"/>
          </a:solidFill>
          <a:ln w="25400" cap="flat">
            <a:solidFill>
              <a:srgbClr val="A5A5A5"/>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400" b="1" i="0" u="none" strike="noStrike" cap="none" baseline="0">
                <a:solidFill>
                  <a:srgbClr val="000000"/>
                </a:solidFill>
                <a:latin typeface="Arial"/>
                <a:ea typeface="Arial"/>
                <a:cs typeface="Arial"/>
                <a:sym typeface="Arial"/>
              </a:rPr>
              <a:t>Δ Industries </a:t>
            </a:r>
          </a:p>
        </p:txBody>
      </p:sp>
      <p:sp>
        <p:nvSpPr>
          <p:cNvPr id="172" name="Shape 172"/>
          <p:cNvSpPr/>
          <p:nvPr/>
        </p:nvSpPr>
        <p:spPr>
          <a:xfrm>
            <a:off x="6934407" y="4838848"/>
            <a:ext cx="1498183" cy="634038"/>
          </a:xfrm>
          <a:prstGeom prst="rect">
            <a:avLst/>
          </a:prstGeom>
          <a:solidFill>
            <a:srgbClr val="D8D8D8"/>
          </a:solidFill>
          <a:ln w="25400" cap="flat">
            <a:solidFill>
              <a:srgbClr val="A5A5A5"/>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400" b="1" i="0" u="none" strike="noStrike" cap="none" baseline="0">
                <a:solidFill>
                  <a:srgbClr val="000000"/>
                </a:solidFill>
                <a:latin typeface="Arial"/>
                <a:ea typeface="Arial"/>
                <a:cs typeface="Arial"/>
                <a:sym typeface="Arial"/>
              </a:rPr>
              <a:t>Δ Subsistence use</a:t>
            </a:r>
          </a:p>
        </p:txBody>
      </p:sp>
      <p:sp>
        <p:nvSpPr>
          <p:cNvPr id="173" name="Shape 173"/>
          <p:cNvSpPr/>
          <p:nvPr/>
        </p:nvSpPr>
        <p:spPr>
          <a:xfrm>
            <a:off x="6921915" y="3338746"/>
            <a:ext cx="1503418" cy="649256"/>
          </a:xfrm>
          <a:prstGeom prst="rect">
            <a:avLst/>
          </a:prstGeom>
          <a:solidFill>
            <a:srgbClr val="D8D8D8"/>
          </a:solidFill>
          <a:ln w="25400" cap="flat">
            <a:solidFill>
              <a:srgbClr val="A5A5A5"/>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400" b="1" i="0" u="none" strike="noStrike" cap="none" baseline="0">
                <a:solidFill>
                  <a:srgbClr val="000000"/>
                </a:solidFill>
                <a:latin typeface="Arial"/>
                <a:ea typeface="Arial"/>
                <a:cs typeface="Arial"/>
                <a:sym typeface="Arial"/>
              </a:rPr>
              <a:t>Δ Revenues &amp; economies</a:t>
            </a:r>
          </a:p>
        </p:txBody>
      </p:sp>
      <p:sp>
        <p:nvSpPr>
          <p:cNvPr id="174" name="Shape 174"/>
          <p:cNvSpPr/>
          <p:nvPr/>
        </p:nvSpPr>
        <p:spPr>
          <a:xfrm>
            <a:off x="6921915" y="2613941"/>
            <a:ext cx="1510676" cy="634038"/>
          </a:xfrm>
          <a:prstGeom prst="rect">
            <a:avLst/>
          </a:prstGeom>
          <a:solidFill>
            <a:srgbClr val="D8D8D8"/>
          </a:solidFill>
          <a:ln w="25400" cap="flat">
            <a:solidFill>
              <a:srgbClr val="A5A5A5"/>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400" b="1" i="0" u="none" strike="noStrike" cap="none" baseline="0">
                <a:solidFill>
                  <a:srgbClr val="000000"/>
                </a:solidFill>
                <a:latin typeface="Arial"/>
                <a:ea typeface="Arial"/>
                <a:cs typeface="Arial"/>
                <a:sym typeface="Arial"/>
              </a:rPr>
              <a:t>Δ Fishing activities</a:t>
            </a:r>
          </a:p>
        </p:txBody>
      </p:sp>
      <p:sp>
        <p:nvSpPr>
          <p:cNvPr id="175" name="Shape 175"/>
          <p:cNvSpPr/>
          <p:nvPr/>
        </p:nvSpPr>
        <p:spPr>
          <a:xfrm>
            <a:off x="6359071" y="1045520"/>
            <a:ext cx="685799" cy="484187"/>
          </a:xfrm>
          <a:prstGeom prst="leftRightArrow">
            <a:avLst>
              <a:gd name="adj1" fmla="val 45712"/>
              <a:gd name="adj2" fmla="val 50000"/>
            </a:avLst>
          </a:prstGeom>
          <a:solidFill>
            <a:schemeClr val="accent6"/>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rgbClr val="FFFFFF"/>
              </a:solidFill>
              <a:latin typeface="PT Sans"/>
              <a:ea typeface="PT Sans"/>
              <a:cs typeface="PT Sans"/>
              <a:sym typeface="PT Sans"/>
            </a:endParaRPr>
          </a:p>
        </p:txBody>
      </p:sp>
      <p:sp>
        <p:nvSpPr>
          <p:cNvPr id="176" name="Shape 176"/>
          <p:cNvSpPr/>
          <p:nvPr/>
        </p:nvSpPr>
        <p:spPr>
          <a:xfrm>
            <a:off x="3797300" y="1830086"/>
            <a:ext cx="1524000" cy="226786"/>
          </a:xfrm>
          <a:prstGeom prst="rightArrow">
            <a:avLst>
              <a:gd name="adj1" fmla="val 50000"/>
              <a:gd name="adj2" fmla="val 50000"/>
            </a:avLst>
          </a:prstGeom>
          <a:solidFill>
            <a:schemeClr val="accent6"/>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rgbClr val="FFFFFF"/>
              </a:solidFill>
              <a:latin typeface="PT Sans"/>
              <a:ea typeface="PT Sans"/>
              <a:cs typeface="PT Sans"/>
              <a:sym typeface="PT Sans"/>
            </a:endParaRPr>
          </a:p>
        </p:txBody>
      </p:sp>
      <p:sp>
        <p:nvSpPr>
          <p:cNvPr id="177" name="Shape 177"/>
          <p:cNvSpPr/>
          <p:nvPr/>
        </p:nvSpPr>
        <p:spPr>
          <a:xfrm>
            <a:off x="2060118" y="1045520"/>
            <a:ext cx="596900" cy="484187"/>
          </a:xfrm>
          <a:prstGeom prst="rightArrow">
            <a:avLst>
              <a:gd name="adj1" fmla="val 50000"/>
              <a:gd name="adj2" fmla="val 50000"/>
            </a:avLst>
          </a:prstGeom>
          <a:solidFill>
            <a:schemeClr val="accent6"/>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rgbClr val="FFFFFF"/>
              </a:solidFill>
              <a:latin typeface="PT Sans"/>
              <a:ea typeface="PT Sans"/>
              <a:cs typeface="PT Sans"/>
              <a:sym typeface="PT Sans"/>
            </a:endParaRPr>
          </a:p>
        </p:txBody>
      </p:sp>
      <p:sp>
        <p:nvSpPr>
          <p:cNvPr id="178" name="Shape 178"/>
          <p:cNvSpPr/>
          <p:nvPr/>
        </p:nvSpPr>
        <p:spPr>
          <a:xfrm>
            <a:off x="3797300" y="2127799"/>
            <a:ext cx="3497943" cy="279061"/>
          </a:xfrm>
          <a:prstGeom prst="rightArrow">
            <a:avLst>
              <a:gd name="adj1" fmla="val 50000"/>
              <a:gd name="adj2" fmla="val 50000"/>
            </a:avLst>
          </a:prstGeom>
          <a:solidFill>
            <a:schemeClr val="accent6"/>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rgbClr val="FFFFFF"/>
              </a:solidFill>
              <a:latin typeface="PT Sans"/>
              <a:ea typeface="PT Sans"/>
              <a:cs typeface="PT Sans"/>
              <a:sym typeface="PT Sans"/>
            </a:endParaRPr>
          </a:p>
        </p:txBody>
      </p:sp>
      <p:pic>
        <p:nvPicPr>
          <p:cNvPr id="179" name="Shape 17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123950" y="1714199"/>
            <a:ext cx="463550" cy="670217"/>
          </a:xfrm>
          <a:prstGeom prst="rect">
            <a:avLst/>
          </a:prstGeom>
          <a:noFill/>
          <a:ln>
            <a:noFill/>
          </a:ln>
        </p:spPr>
      </p:pic>
      <p:pic>
        <p:nvPicPr>
          <p:cNvPr id="180" name="Shape 180"/>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3272348" y="1991897"/>
            <a:ext cx="287005" cy="414962"/>
          </a:xfrm>
          <a:prstGeom prst="rect">
            <a:avLst/>
          </a:prstGeom>
          <a:noFill/>
          <a:ln>
            <a:noFill/>
          </a:ln>
        </p:spPr>
      </p:pic>
      <p:pic>
        <p:nvPicPr>
          <p:cNvPr id="181" name="Shape 181"/>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406567" y="1738008"/>
            <a:ext cx="1184731" cy="730360"/>
          </a:xfrm>
          <a:prstGeom prst="rect">
            <a:avLst/>
          </a:prstGeom>
          <a:noFill/>
          <a:ln>
            <a:noFill/>
          </a:ln>
        </p:spPr>
      </p:pic>
      <p:pic>
        <p:nvPicPr>
          <p:cNvPr id="182" name="Shape 182"/>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454900" y="1943291"/>
            <a:ext cx="457200" cy="457200"/>
          </a:xfrm>
          <a:prstGeom prst="rect">
            <a:avLst/>
          </a:prstGeom>
          <a:solidFill>
            <a:schemeClr val="lt1"/>
          </a:solidFill>
          <a:ln w="12700" cap="flat">
            <a:solidFill>
              <a:schemeClr val="dk1"/>
            </a:solidFill>
            <a:prstDash val="solid"/>
            <a:round/>
            <a:headEnd type="none" w="med" len="med"/>
            <a:tailEnd type="none" w="med" len="med"/>
          </a:ln>
        </p:spPr>
      </p:pic>
      <p:sp>
        <p:nvSpPr>
          <p:cNvPr id="183" name="Shape 183"/>
          <p:cNvSpPr/>
          <p:nvPr/>
        </p:nvSpPr>
        <p:spPr>
          <a:xfrm>
            <a:off x="152400" y="238932"/>
            <a:ext cx="8953499" cy="615553"/>
          </a:xfrm>
          <a:prstGeom prst="rect">
            <a:avLst/>
          </a:prstGeom>
          <a:noFill/>
          <a:ln>
            <a:noFill/>
          </a:ln>
        </p:spPr>
        <p:txBody>
          <a:bodyPr lIns="91425" tIns="45700" rIns="91425" bIns="45700" anchor="t" anchorCtr="0">
            <a:noAutofit/>
          </a:bodyPr>
          <a:lstStyle/>
          <a:p>
            <a:pPr marL="0" marR="0" lvl="0" indent="0" algn="l" rtl="0">
              <a:spcBef>
                <a:spcPts val="0"/>
              </a:spcBef>
              <a:spcAft>
                <a:spcPts val="600"/>
              </a:spcAft>
              <a:buSzPct val="25000"/>
              <a:buNone/>
            </a:pPr>
            <a:r>
              <a:rPr lang="en-US" sz="3400" b="1" i="0" u="none" strike="noStrike" cap="none" baseline="0" dirty="0" smtClean="0">
                <a:solidFill>
                  <a:schemeClr val="dk2"/>
                </a:solidFill>
                <a:latin typeface="Arial"/>
                <a:ea typeface="Arial"/>
                <a:cs typeface="Arial"/>
                <a:sym typeface="Arial"/>
              </a:rPr>
              <a:t>Changing weather patterns affect fisheries</a:t>
            </a:r>
            <a:endParaRPr lang="en-US" sz="3400" b="1" i="0" u="none" strike="noStrike" cap="none" baseline="0" dirty="0">
              <a:solidFill>
                <a:schemeClr val="dk2"/>
              </a:solidFill>
              <a:latin typeface="Arial"/>
              <a:ea typeface="Arial"/>
              <a:cs typeface="Arial"/>
              <a:sym typeface="Arial"/>
            </a:endParaRPr>
          </a:p>
        </p:txBody>
      </p:sp>
      <p:sp>
        <p:nvSpPr>
          <p:cNvPr id="184" name="Shape 184"/>
          <p:cNvSpPr/>
          <p:nvPr/>
        </p:nvSpPr>
        <p:spPr>
          <a:xfrm>
            <a:off x="653137" y="3338748"/>
            <a:ext cx="1496785" cy="649253"/>
          </a:xfrm>
          <a:prstGeom prst="rect">
            <a:avLst/>
          </a:prstGeom>
          <a:solidFill>
            <a:srgbClr val="F6C4A6"/>
          </a:solidFill>
          <a:ln w="25400" cap="flat">
            <a:solidFill>
              <a:schemeClr val="accent3"/>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400" b="1" i="0" u="none" strike="noStrike" cap="none" baseline="0">
                <a:solidFill>
                  <a:srgbClr val="000000"/>
                </a:solidFill>
                <a:latin typeface="Arial"/>
                <a:ea typeface="Arial"/>
                <a:cs typeface="Arial"/>
                <a:sym typeface="Arial"/>
              </a:rPr>
              <a:t>Δ Precipitation</a:t>
            </a:r>
          </a:p>
        </p:txBody>
      </p:sp>
      <p:cxnSp>
        <p:nvCxnSpPr>
          <p:cNvPr id="185" name="Shape 185"/>
          <p:cNvCxnSpPr/>
          <p:nvPr/>
        </p:nvCxnSpPr>
        <p:spPr>
          <a:xfrm>
            <a:off x="3049638" y="3574932"/>
            <a:ext cx="0" cy="235743"/>
          </a:xfrm>
          <a:prstGeom prst="straightConnector1">
            <a:avLst/>
          </a:prstGeom>
          <a:noFill/>
          <a:ln w="28575" cap="flat">
            <a:solidFill>
              <a:schemeClr val="dk1"/>
            </a:solidFill>
            <a:prstDash val="solid"/>
            <a:round/>
            <a:headEnd type="none" w="med" len="med"/>
            <a:tailEnd type="stealth" w="lg" len="lg"/>
          </a:ln>
        </p:spPr>
      </p:cxnSp>
      <p:sp>
        <p:nvSpPr>
          <p:cNvPr id="186" name="Shape 186"/>
          <p:cNvSpPr/>
          <p:nvPr/>
        </p:nvSpPr>
        <p:spPr>
          <a:xfrm>
            <a:off x="6946900" y="5562257"/>
            <a:ext cx="1473199" cy="634038"/>
          </a:xfrm>
          <a:prstGeom prst="rect">
            <a:avLst/>
          </a:prstGeom>
          <a:solidFill>
            <a:srgbClr val="D8D8D8"/>
          </a:solidFill>
          <a:ln w="25400" cap="flat">
            <a:solidFill>
              <a:srgbClr val="A5A5A5"/>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400" b="1" i="0" u="none" strike="noStrike" cap="none" baseline="0">
                <a:solidFill>
                  <a:srgbClr val="000000"/>
                </a:solidFill>
                <a:latin typeface="Arial"/>
                <a:ea typeface="Arial"/>
                <a:cs typeface="Arial"/>
                <a:sym typeface="Arial"/>
              </a:rPr>
              <a:t>Δ Community health</a:t>
            </a:r>
          </a:p>
        </p:txBody>
      </p:sp>
      <p:sp>
        <p:nvSpPr>
          <p:cNvPr id="187" name="Shape 187"/>
          <p:cNvSpPr txBox="1">
            <a:spLocks noGrp="1"/>
          </p:cNvSpPr>
          <p:nvPr>
            <p:ph type="sldNum" idx="12"/>
          </p:nvPr>
        </p:nvSpPr>
        <p:spPr>
          <a:xfrm>
            <a:off x="2285999" y="6355080"/>
            <a:ext cx="6400800" cy="502919"/>
          </a:xfrm>
          <a:prstGeom prst="rect">
            <a:avLst/>
          </a:prstGeom>
          <a:noFill/>
          <a:ln>
            <a:noFill/>
          </a:ln>
        </p:spPr>
        <p:txBody>
          <a:bodyPr lIns="0" tIns="45700" rIns="0" bIns="45700" anchor="ctr" anchorCtr="0">
            <a:noAutofit/>
          </a:bodyPr>
          <a:lstStyle/>
          <a:p>
            <a:pPr marL="0" marR="0" lvl="0" indent="0" algn="r" rtl="0">
              <a:spcBef>
                <a:spcPts val="0"/>
              </a:spcBef>
              <a:buSzPct val="25000"/>
              <a:buNone/>
            </a:pPr>
            <a:r>
              <a:rPr lang="en-US" sz="800" b="0" i="0" u="none" strike="noStrike" cap="none" baseline="0">
                <a:solidFill>
                  <a:schemeClr val="dk1"/>
                </a:solidFill>
                <a:latin typeface="PT Sans"/>
                <a:ea typeface="PT Sans"/>
                <a:cs typeface="PT Sans"/>
                <a:sym typeface="PT Sans"/>
              </a:rPr>
              <a:t>U.S. Department of Commerce | National Oceanic and Atmospheric Administration | NOAA Fisheries | Page </a:t>
            </a:r>
            <a:fld id="{00000000-1234-1234-1234-123412341234}" type="slidenum">
              <a:rPr lang="en-US" sz="800" b="0" i="0" u="none" strike="noStrike" cap="none" baseline="0">
                <a:solidFill>
                  <a:schemeClr val="dk1"/>
                </a:solidFill>
                <a:latin typeface="PT Sans"/>
                <a:ea typeface="PT Sans"/>
                <a:cs typeface="PT Sans"/>
                <a:sym typeface="PT Sans"/>
              </a:rPr>
              <a:pPr marL="0" marR="0" lvl="0" indent="0" algn="r" rtl="0">
                <a:spcBef>
                  <a:spcPts val="0"/>
                </a:spcBef>
                <a:buSzPct val="25000"/>
                <a:buNone/>
              </a:pPr>
              <a:t>3</a:t>
            </a:fld>
            <a:endParaRPr lang="en-US" sz="800" b="0" i="0" u="none" strike="noStrike" cap="none" baseline="0">
              <a:solidFill>
                <a:schemeClr val="dk1"/>
              </a:solidFill>
              <a:latin typeface="PT Sans"/>
              <a:ea typeface="PT Sans"/>
              <a:cs typeface="PT Sans"/>
              <a:sym typeface="PT Sans"/>
            </a:endParaRPr>
          </a:p>
        </p:txBody>
      </p:sp>
      <p:sp>
        <p:nvSpPr>
          <p:cNvPr id="188" name="Shape 188"/>
          <p:cNvSpPr/>
          <p:nvPr/>
        </p:nvSpPr>
        <p:spPr>
          <a:xfrm>
            <a:off x="4151083" y="1045520"/>
            <a:ext cx="596900" cy="484187"/>
          </a:xfrm>
          <a:prstGeom prst="rightArrow">
            <a:avLst>
              <a:gd name="adj1" fmla="val 50000"/>
              <a:gd name="adj2" fmla="val 50000"/>
            </a:avLst>
          </a:prstGeom>
          <a:solidFill>
            <a:schemeClr val="accent6"/>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rgbClr val="FFFFFF"/>
              </a:solidFill>
              <a:latin typeface="PT Sans"/>
              <a:ea typeface="PT Sans"/>
              <a:cs typeface="PT Sans"/>
              <a:sym typeface="PT Sans"/>
            </a:endParaRPr>
          </a:p>
        </p:txBody>
      </p:sp>
      <p:sp>
        <p:nvSpPr>
          <p:cNvPr id="37" name="Oval 36"/>
          <p:cNvSpPr/>
          <p:nvPr/>
        </p:nvSpPr>
        <p:spPr>
          <a:xfrm>
            <a:off x="4419600" y="533400"/>
            <a:ext cx="2286000" cy="6172200"/>
          </a:xfrm>
          <a:prstGeom prst="ellipse">
            <a:avLst/>
          </a:prstGeom>
          <a:noFill/>
          <a:ln w="57150">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tlantic Cod _Spring.avi">
            <a:hlinkClick r:id="" action="ppaction://media"/>
          </p:cNvPr>
          <p:cNvPicPr>
            <a:picLocks noRot="1" noChangeAspect="1"/>
          </p:cNvPicPr>
          <p:nvPr>
            <a:videoFile r:link="rId2"/>
            <p:extLst>
              <p:ext uri="{DAA4B4D4-6D71-4841-9C94-3DE7FCFB9230}">
                <p14:media xmlns:p14="http://schemas.microsoft.com/office/powerpoint/2010/main" r:link="rId1"/>
              </p:ext>
            </p:extLst>
          </p:nvPr>
        </p:nvPicPr>
        <p:blipFill>
          <a:blip r:embed="rId4" cstate="print"/>
          <a:stretch>
            <a:fillRect/>
          </a:stretch>
        </p:blipFill>
        <p:spPr>
          <a:xfrm>
            <a:off x="0" y="-171449"/>
            <a:ext cx="9144000" cy="6857999"/>
          </a:xfrm>
          <a:prstGeom prst="rect">
            <a:avLst/>
          </a:prstGeom>
        </p:spPr>
      </p:pic>
      <p:sp>
        <p:nvSpPr>
          <p:cNvPr id="3" name="Rectangle 2"/>
          <p:cNvSpPr/>
          <p:nvPr/>
        </p:nvSpPr>
        <p:spPr>
          <a:xfrm>
            <a:off x="2971800" y="6400800"/>
            <a:ext cx="3603230" cy="369332"/>
          </a:xfrm>
          <a:prstGeom prst="rect">
            <a:avLst/>
          </a:prstGeom>
        </p:spPr>
        <p:txBody>
          <a:bodyPr wrap="none">
            <a:spAutoFit/>
          </a:bodyPr>
          <a:lstStyle/>
          <a:p>
            <a:r>
              <a:rPr lang="en-US" dirty="0" smtClean="0">
                <a:hlinkClick r:id="rId5"/>
              </a:rPr>
              <a:t>http://www.nefsc.noaa.gov/ecosys/</a:t>
            </a:r>
            <a:r>
              <a:rPr lang="en-US" dirty="0" smtClean="0"/>
              <a:t> </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can seasonal forecasts help with decisions about fishing?</a:t>
            </a:r>
            <a:endParaRPr lang="en-US" dirty="0"/>
          </a:p>
        </p:txBody>
      </p:sp>
      <p:sp>
        <p:nvSpPr>
          <p:cNvPr id="3" name="Subtitle 2"/>
          <p:cNvSpPr>
            <a:spLocks noGrp="1"/>
          </p:cNvSpPr>
          <p:nvPr>
            <p:ph type="subTitle" idx="1"/>
          </p:nvPr>
        </p:nvSpPr>
        <p:spPr/>
        <p:txBody>
          <a:bodyPr/>
          <a:lstStyle/>
          <a:p>
            <a:r>
              <a:rPr lang="en-US" dirty="0" smtClean="0"/>
              <a:t>Industry, Management, Science</a:t>
            </a:r>
            <a:endParaRPr lang="en-US" dirty="0"/>
          </a:p>
        </p:txBody>
      </p:sp>
    </p:spTree>
    <p:extLst>
      <p:ext uri="{BB962C8B-B14F-4D97-AF65-F5344CB8AC3E}">
        <p14:creationId xmlns:p14="http://schemas.microsoft.com/office/powerpoint/2010/main" val="416022660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oggerhead.jpeg"/>
          <p:cNvPicPr>
            <a:picLocks noChangeAspect="1"/>
          </p:cNvPicPr>
          <p:nvPr/>
        </p:nvPicPr>
        <p:blipFill>
          <a:blip r:embed="rId2" cstate="print"/>
          <a:stretch>
            <a:fillRect/>
          </a:stretch>
        </p:blipFill>
        <p:spPr>
          <a:xfrm>
            <a:off x="5618018" y="1905000"/>
            <a:ext cx="3449782" cy="2108200"/>
          </a:xfrm>
          <a:prstGeom prst="rect">
            <a:avLst/>
          </a:prstGeom>
        </p:spPr>
      </p:pic>
      <p:sp>
        <p:nvSpPr>
          <p:cNvPr id="2" name="Title 1"/>
          <p:cNvSpPr>
            <a:spLocks noGrp="1"/>
          </p:cNvSpPr>
          <p:nvPr>
            <p:ph type="title"/>
          </p:nvPr>
        </p:nvSpPr>
        <p:spPr>
          <a:xfrm>
            <a:off x="457200" y="274638"/>
            <a:ext cx="8229600" cy="639762"/>
          </a:xfrm>
        </p:spPr>
        <p:txBody>
          <a:bodyPr>
            <a:normAutofit fontScale="90000"/>
          </a:bodyPr>
          <a:lstStyle/>
          <a:p>
            <a:r>
              <a:rPr lang="en-US" dirty="0" smtClean="0"/>
              <a:t>Where should I fish today?</a:t>
            </a:r>
            <a:endParaRPr lang="en-US" dirty="0"/>
          </a:p>
        </p:txBody>
      </p:sp>
      <p:sp>
        <p:nvSpPr>
          <p:cNvPr id="8" name="Rectangle 7"/>
          <p:cNvSpPr/>
          <p:nvPr/>
        </p:nvSpPr>
        <p:spPr>
          <a:xfrm>
            <a:off x="152400" y="5562600"/>
            <a:ext cx="5715000" cy="369332"/>
          </a:xfrm>
          <a:prstGeom prst="rect">
            <a:avLst/>
          </a:prstGeom>
          <a:solidFill>
            <a:schemeClr val="bg1"/>
          </a:solidFill>
        </p:spPr>
        <p:txBody>
          <a:bodyPr wrap="square">
            <a:spAutoFit/>
          </a:bodyPr>
          <a:lstStyle/>
          <a:p>
            <a:r>
              <a:rPr lang="en-US" dirty="0" smtClean="0">
                <a:hlinkClick r:id="rId3"/>
              </a:rPr>
              <a:t>http://www.pifsc.noaa.gov/qrb/2011_06/article_01.php</a:t>
            </a:r>
            <a:r>
              <a:rPr lang="en-US" dirty="0" smtClean="0"/>
              <a:t> </a:t>
            </a:r>
            <a:endParaRPr lang="en-US" dirty="0"/>
          </a:p>
        </p:txBody>
      </p:sp>
      <p:pic>
        <p:nvPicPr>
          <p:cNvPr id="9" name="Picture 8" descr="turtle_watch_med.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2400" y="1065047"/>
            <a:ext cx="5438071" cy="4192753"/>
          </a:xfrm>
          <a:prstGeom prst="rect">
            <a:avLst/>
          </a:prstGeom>
        </p:spPr>
      </p:pic>
      <p:pic>
        <p:nvPicPr>
          <p:cNvPr id="3" name="Picture 2" descr="TurtleWatchtoday.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733800" y="2590800"/>
            <a:ext cx="5199529" cy="401781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When should we be ready for fish?</a:t>
            </a:r>
            <a:endParaRPr lang="en-US" dirty="0"/>
          </a:p>
        </p:txBody>
      </p:sp>
      <p:pic>
        <p:nvPicPr>
          <p:cNvPr id="7" name="Picture 6" descr="Screen Shot 2015-09-13 at 1.59.59 PM.pn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9600" y="1219200"/>
            <a:ext cx="7694398" cy="5245301"/>
          </a:xfrm>
          <a:prstGeom prst="rect">
            <a:avLst/>
          </a:prstGeom>
          <a:ln>
            <a:noFill/>
          </a:ln>
          <a:effectLst>
            <a:outerShdw blurRad="292100" dist="139700" dir="2700000" algn="tl" rotWithShape="0">
              <a:srgbClr val="333333">
                <a:alpha val="65000"/>
              </a:srgbClr>
            </a:outerShdw>
          </a:effectLst>
        </p:spPr>
      </p:pic>
      <p:pic>
        <p:nvPicPr>
          <p:cNvPr id="11" name="Picture 10" descr="Screen Shot 2015-09-13 at 1.57.35 PM.pn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362200" y="1524000"/>
            <a:ext cx="6387456" cy="520849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707482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When should we be ready for fish?</a:t>
            </a:r>
            <a:endParaRPr lang="en-US" dirty="0"/>
          </a:p>
        </p:txBody>
      </p:sp>
      <p:sp>
        <p:nvSpPr>
          <p:cNvPr id="3" name="Rectangle 2"/>
          <p:cNvSpPr/>
          <p:nvPr/>
        </p:nvSpPr>
        <p:spPr>
          <a:xfrm>
            <a:off x="685800" y="6183868"/>
            <a:ext cx="7848600" cy="369332"/>
          </a:xfrm>
          <a:prstGeom prst="rect">
            <a:avLst/>
          </a:prstGeom>
        </p:spPr>
        <p:txBody>
          <a:bodyPr wrap="square">
            <a:spAutoFit/>
          </a:bodyPr>
          <a:lstStyle/>
          <a:p>
            <a:r>
              <a:rPr lang="en-US" dirty="0">
                <a:hlinkClick r:id="rId2"/>
              </a:rPr>
              <a:t>http://www.gmri.org/our-work/research/projects/gulf-maine-lobster-</a:t>
            </a:r>
            <a:r>
              <a:rPr lang="en-US" dirty="0" smtClean="0">
                <a:hlinkClick r:id="rId2"/>
              </a:rPr>
              <a:t>forecasting</a:t>
            </a:r>
            <a:r>
              <a:rPr lang="en-US" dirty="0" smtClean="0"/>
              <a:t> </a:t>
            </a:r>
            <a:endParaRPr lang="en-US" dirty="0"/>
          </a:p>
        </p:txBody>
      </p:sp>
      <p:pic>
        <p:nvPicPr>
          <p:cNvPr id="9" name="Picture 8" descr="Screen Shot 2015-09-13 at 1.58.14 PM.pn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24000" y="1143000"/>
            <a:ext cx="6020567" cy="48687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0077243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Cooperative data collection</a:t>
            </a:r>
            <a:endParaRPr lang="en-US" dirty="0"/>
          </a:p>
        </p:txBody>
      </p:sp>
      <p:sp>
        <p:nvSpPr>
          <p:cNvPr id="3" name="Rectangle 2"/>
          <p:cNvSpPr/>
          <p:nvPr/>
        </p:nvSpPr>
        <p:spPr>
          <a:xfrm>
            <a:off x="1371600" y="6248400"/>
            <a:ext cx="6324600" cy="369332"/>
          </a:xfrm>
          <a:prstGeom prst="rect">
            <a:avLst/>
          </a:prstGeom>
        </p:spPr>
        <p:txBody>
          <a:bodyPr wrap="square">
            <a:spAutoFit/>
          </a:bodyPr>
          <a:lstStyle/>
          <a:p>
            <a:r>
              <a:rPr lang="en-US" dirty="0">
                <a:hlinkClick r:id="rId2"/>
              </a:rPr>
              <a:t>http://www.nefsc.noaa.gov/epd/ocean/MainPage/</a:t>
            </a:r>
            <a:r>
              <a:rPr lang="en-US" dirty="0" smtClean="0">
                <a:hlinkClick r:id="rId2"/>
              </a:rPr>
              <a:t>emolt.html</a:t>
            </a:r>
            <a:r>
              <a:rPr lang="en-US" dirty="0" smtClean="0"/>
              <a:t> </a:t>
            </a:r>
            <a:endParaRPr lang="en-US" dirty="0"/>
          </a:p>
        </p:txBody>
      </p:sp>
      <p:pic>
        <p:nvPicPr>
          <p:cNvPr id="4" name="Picture 3" descr="Screen Shot 2015-09-13 at 2.09.27 PM.pn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95481" y="1305650"/>
            <a:ext cx="8467519" cy="46379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5323121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NOAA Fisheries Content Slides">
  <a:themeElements>
    <a:clrScheme name="Custom 11">
      <a:dk1>
        <a:sysClr val="windowText" lastClr="000000"/>
      </a:dk1>
      <a:lt1>
        <a:sysClr val="window" lastClr="FFFFFF"/>
      </a:lt1>
      <a:dk2>
        <a:srgbClr val="00467F"/>
      </a:dk2>
      <a:lt2>
        <a:srgbClr val="CCE7EA"/>
      </a:lt2>
      <a:accent1>
        <a:srgbClr val="008998"/>
      </a:accent1>
      <a:accent2>
        <a:srgbClr val="CC9C4A"/>
      </a:accent2>
      <a:accent3>
        <a:srgbClr val="EA7125"/>
      </a:accent3>
      <a:accent4>
        <a:srgbClr val="738539"/>
      </a:accent4>
      <a:accent5>
        <a:srgbClr val="9C552D"/>
      </a:accent5>
      <a:accent6>
        <a:srgbClr val="C0311A"/>
      </a:accent6>
      <a:hlink>
        <a:srgbClr val="0000FF"/>
      </a:hlink>
      <a:folHlink>
        <a:srgbClr val="800080"/>
      </a:folHlink>
    </a:clrScheme>
    <a:fontScheme name="Horizon">
      <a:majorFont>
        <a:latin typeface="Arial Narrow"/>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NOAA Title Options">
  <a:themeElements>
    <a:clrScheme name="Custom 11">
      <a:dk1>
        <a:sysClr val="windowText" lastClr="000000"/>
      </a:dk1>
      <a:lt1>
        <a:sysClr val="window" lastClr="FFFFFF"/>
      </a:lt1>
      <a:dk2>
        <a:srgbClr val="00467F"/>
      </a:dk2>
      <a:lt2>
        <a:srgbClr val="CCE7EA"/>
      </a:lt2>
      <a:accent1>
        <a:srgbClr val="008998"/>
      </a:accent1>
      <a:accent2>
        <a:srgbClr val="CC9C4A"/>
      </a:accent2>
      <a:accent3>
        <a:srgbClr val="EA7125"/>
      </a:accent3>
      <a:accent4>
        <a:srgbClr val="738539"/>
      </a:accent4>
      <a:accent5>
        <a:srgbClr val="9C552D"/>
      </a:accent5>
      <a:accent6>
        <a:srgbClr val="C0311A"/>
      </a:accent6>
      <a:hlink>
        <a:srgbClr val="0000FF"/>
      </a:hlink>
      <a:folHlink>
        <a:srgbClr val="800080"/>
      </a:folHlink>
    </a:clrScheme>
    <a:fontScheme name="Horizon">
      <a:majorFont>
        <a:latin typeface="Arial Narrow"/>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NOAA Divider Slides">
  <a:themeElements>
    <a:clrScheme name="Custom 11">
      <a:dk1>
        <a:sysClr val="windowText" lastClr="000000"/>
      </a:dk1>
      <a:lt1>
        <a:sysClr val="window" lastClr="FFFFFF"/>
      </a:lt1>
      <a:dk2>
        <a:srgbClr val="00467F"/>
      </a:dk2>
      <a:lt2>
        <a:srgbClr val="CCE7EA"/>
      </a:lt2>
      <a:accent1>
        <a:srgbClr val="008998"/>
      </a:accent1>
      <a:accent2>
        <a:srgbClr val="CC9C4A"/>
      </a:accent2>
      <a:accent3>
        <a:srgbClr val="EA7125"/>
      </a:accent3>
      <a:accent4>
        <a:srgbClr val="738539"/>
      </a:accent4>
      <a:accent5>
        <a:srgbClr val="9C552D"/>
      </a:accent5>
      <a:accent6>
        <a:srgbClr val="C0311A"/>
      </a:accent6>
      <a:hlink>
        <a:srgbClr val="0000FF"/>
      </a:hlink>
      <a:folHlink>
        <a:srgbClr val="800080"/>
      </a:folHlink>
    </a:clrScheme>
    <a:fontScheme name="Horizon">
      <a:majorFont>
        <a:latin typeface="Arial Narrow"/>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5032</TotalTime>
  <Words>565</Words>
  <Application>Microsoft Macintosh PowerPoint</Application>
  <PresentationFormat>On-screen Show (4:3)</PresentationFormat>
  <Paragraphs>131</Paragraphs>
  <Slides>15</Slides>
  <Notes>5</Notes>
  <HiddenSlides>0</HiddenSlides>
  <MMClips>1</MMClips>
  <ScaleCrop>false</ScaleCrop>
  <HeadingPairs>
    <vt:vector size="4" baseType="variant">
      <vt:variant>
        <vt:lpstr>Theme</vt:lpstr>
      </vt:variant>
      <vt:variant>
        <vt:i4>4</vt:i4>
      </vt:variant>
      <vt:variant>
        <vt:lpstr>Slide Titles</vt:lpstr>
      </vt:variant>
      <vt:variant>
        <vt:i4>15</vt:i4>
      </vt:variant>
    </vt:vector>
  </HeadingPairs>
  <TitlesOfParts>
    <vt:vector size="19" baseType="lpstr">
      <vt:lpstr>Office Theme</vt:lpstr>
      <vt:lpstr>NOAA Fisheries Content Slides</vt:lpstr>
      <vt:lpstr>NOAA Title Options</vt:lpstr>
      <vt:lpstr>2_NOAA Divider Slides</vt:lpstr>
      <vt:lpstr>Seasonal forecasting and ecosystem-based fishery management </vt:lpstr>
      <vt:lpstr>Fisheries are diverse</vt:lpstr>
      <vt:lpstr>PowerPoint Presentation</vt:lpstr>
      <vt:lpstr>PowerPoint Presentation</vt:lpstr>
      <vt:lpstr>How can seasonal forecasts help with decisions about fishing?</vt:lpstr>
      <vt:lpstr>Where should I fish today?</vt:lpstr>
      <vt:lpstr>When should we be ready for fish?</vt:lpstr>
      <vt:lpstr>When should we be ready for fish?</vt:lpstr>
      <vt:lpstr>Cooperative data collection</vt:lpstr>
      <vt:lpstr>How many fish will there be next year? (and for the next two?)</vt:lpstr>
      <vt:lpstr>Could we improve 1-2 year fish forecasts? </vt:lpstr>
      <vt:lpstr>Key Information Requirements </vt:lpstr>
      <vt:lpstr>We are moving beyond previously observed ranges</vt:lpstr>
      <vt:lpstr>Our plans…</vt:lpstr>
      <vt:lpstr>Thank you</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Incorporating climate in ecosystem-based management</dc:title>
  <dc:creator>sgaichas</dc:creator>
  <cp:lastModifiedBy>AMS</cp:lastModifiedBy>
  <cp:revision>109</cp:revision>
  <dcterms:created xsi:type="dcterms:W3CDTF">2015-05-26T20:48:56Z</dcterms:created>
  <dcterms:modified xsi:type="dcterms:W3CDTF">2015-09-21T20:49:10Z</dcterms:modified>
</cp:coreProperties>
</file>