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56" r:id="rId2"/>
    <p:sldId id="273" r:id="rId3"/>
    <p:sldId id="274" r:id="rId4"/>
    <p:sldId id="269" r:id="rId5"/>
    <p:sldId id="258" r:id="rId6"/>
    <p:sldId id="275" r:id="rId7"/>
    <p:sldId id="266" r:id="rId8"/>
    <p:sldId id="267" r:id="rId9"/>
    <p:sldId id="272" r:id="rId10"/>
    <p:sldId id="268" r:id="rId11"/>
    <p:sldId id="276"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y8AZw8VMHIP1nTYjK4Bmnw==" hashData="IBIeF3H1CjM0CdbxhIM1bS3bTzc="/>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419" autoAdjust="0"/>
  </p:normalViewPr>
  <p:slideViewPr>
    <p:cSldViewPr>
      <p:cViewPr varScale="1">
        <p:scale>
          <a:sx n="93" d="100"/>
          <a:sy n="93" d="100"/>
        </p:scale>
        <p:origin x="-1344" y="-96"/>
      </p:cViewPr>
      <p:guideLst>
        <p:guide orient="horz" pos="2160"/>
        <p:guide pos="2880"/>
      </p:guideLst>
    </p:cSldViewPr>
  </p:slideViewPr>
  <p:notesTextViewPr>
    <p:cViewPr>
      <p:scale>
        <a:sx n="1" d="1"/>
        <a:sy n="1" d="1"/>
      </p:scale>
      <p:origin x="0" y="0"/>
    </p:cViewPr>
  </p:notesTextViewPr>
  <p:sorterViewPr>
    <p:cViewPr>
      <p:scale>
        <a:sx n="125" d="100"/>
        <a:sy n="125"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oleObject" Target="file:///C:\Users\575347\AppData\Local\Microsoft\Windows\Temporary%20Internet%20Files\Content.Outlook\63NZZ004\Weather-Related%20Crash%20Data%201995-2014%20-%20(v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575347\AppData\Local\Microsoft\Windows\Temporary%20Internet%20Files\Content.Outlook\63NZZ004\Weather-Related%20Crash%20Data%201995-2014%20-%20(v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575347\AppData\Local\Microsoft\Windows\Temporary%20Internet%20Files\Content.Outlook\63NZZ004\Weather-Related%20Crash%20Data%201995-2014%20-%20(v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dirty="0"/>
              <a:t>Adverse Weather-Related Fatalities</a:t>
            </a:r>
          </a:p>
          <a:p>
            <a:pPr>
              <a:defRPr sz="2128" b="1" i="0" u="none" strike="noStrike" kern="1200" baseline="0">
                <a:solidFill>
                  <a:schemeClr val="tx1">
                    <a:lumMod val="65000"/>
                    <a:lumOff val="35000"/>
                  </a:schemeClr>
                </a:solidFill>
                <a:latin typeface="+mn-lt"/>
                <a:ea typeface="+mn-ea"/>
                <a:cs typeface="+mn-cs"/>
              </a:defRPr>
            </a:pPr>
            <a:r>
              <a:rPr lang="en-US" dirty="0"/>
              <a:t>(10-yr. Annual Average </a:t>
            </a:r>
            <a:r>
              <a:rPr lang="en-US" dirty="0" smtClean="0"/>
              <a:t>2005-2014)</a:t>
            </a:r>
            <a:endParaRPr lang="en-US" dirty="0"/>
          </a:p>
        </c:rich>
      </c:tx>
      <c:layout>
        <c:manualLayout>
          <c:xMode val="edge"/>
          <c:yMode val="edge"/>
          <c:x val="0.285959279361924"/>
          <c:y val="0.0203821337468114"/>
        </c:manualLayout>
      </c:layout>
      <c:overlay val="0"/>
      <c:spPr>
        <a:noFill/>
        <a:ln>
          <a:noFill/>
        </a:ln>
        <a:effectLst/>
      </c:spPr>
    </c:title>
    <c:autoTitleDeleted val="0"/>
    <c:plotArea>
      <c:layout/>
      <c:barChart>
        <c:barDir val="col"/>
        <c:grouping val="clustered"/>
        <c:varyColors val="0"/>
        <c:ser>
          <c:idx val="0"/>
          <c:order val="0"/>
          <c:tx>
            <c:strRef>
              <c:f>NWS!$C$1:$C$2</c:f>
              <c:strCache>
                <c:ptCount val="2"/>
                <c:pt idx="0">
                  <c:v>10-yr. Average Annual Fatalities from Adverse Weather</c:v>
                </c:pt>
                <c:pt idx="1">
                  <c:v>Fatalities</c:v>
                </c:pt>
              </c:strCache>
            </c:strRef>
          </c:tx>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Pt>
            <c:idx val="9"/>
            <c:invertIfNegative val="0"/>
            <c:bubble3D val="0"/>
          </c:dPt>
          <c:dPt>
            <c:idx val="10"/>
            <c:invertIfNegative val="0"/>
            <c:bubble3D val="0"/>
            <c:spPr>
              <a:solidFill>
                <a:srgbClr val="FF0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dPt>
          <c:dPt>
            <c:idx val="11"/>
            <c:invertIfNegative val="0"/>
            <c:bubble3D val="0"/>
          </c:dPt>
          <c:dLbls>
            <c:spPr>
              <a:solidFill>
                <a:srgbClr val="FFFF66"/>
              </a:solid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NWS!$B$3:$B$14</c:f>
              <c:strCache>
                <c:ptCount val="12"/>
                <c:pt idx="0">
                  <c:v>Flood</c:v>
                </c:pt>
                <c:pt idx="1">
                  <c:v>Lightning</c:v>
                </c:pt>
                <c:pt idx="2">
                  <c:v>Tornado</c:v>
                </c:pt>
                <c:pt idx="3">
                  <c:v>Hurricane</c:v>
                </c:pt>
                <c:pt idx="4">
                  <c:v>Extreme Heat</c:v>
                </c:pt>
                <c:pt idx="5">
                  <c:v>Extreme Cold</c:v>
                </c:pt>
                <c:pt idx="6">
                  <c:v>Winter Storm</c:v>
                </c:pt>
                <c:pt idx="7">
                  <c:v>Wind</c:v>
                </c:pt>
                <c:pt idx="8">
                  <c:v>Rain, Fog, Hail, Ice</c:v>
                </c:pt>
                <c:pt idx="9">
                  <c:v>Miscellaneous</c:v>
                </c:pt>
                <c:pt idx="10">
                  <c:v>Total NWS-Tracked</c:v>
                </c:pt>
                <c:pt idx="11">
                  <c:v>Adverse Road Weather</c:v>
                </c:pt>
              </c:strCache>
            </c:strRef>
          </c:cat>
          <c:val>
            <c:numRef>
              <c:f>NWS!$C$3:$C$14</c:f>
              <c:numCache>
                <c:formatCode>_(* #,##0_);_(* \(#,##0\);_(* "-"??_);_(@_)</c:formatCode>
                <c:ptCount val="12"/>
                <c:pt idx="0">
                  <c:v>70.9</c:v>
                </c:pt>
                <c:pt idx="1">
                  <c:v>32.4</c:v>
                </c:pt>
                <c:pt idx="2">
                  <c:v>110.4</c:v>
                </c:pt>
                <c:pt idx="3">
                  <c:v>112.1</c:v>
                </c:pt>
                <c:pt idx="4">
                  <c:v>124.3</c:v>
                </c:pt>
                <c:pt idx="5">
                  <c:v>28.8</c:v>
                </c:pt>
                <c:pt idx="6">
                  <c:v>19.0</c:v>
                </c:pt>
                <c:pt idx="7">
                  <c:v>52.40000000000001</c:v>
                </c:pt>
                <c:pt idx="8">
                  <c:v>5.7</c:v>
                </c:pt>
                <c:pt idx="9">
                  <c:v>80.8</c:v>
                </c:pt>
                <c:pt idx="10">
                  <c:v>606.8</c:v>
                </c:pt>
                <c:pt idx="11">
                  <c:v>5646.2</c:v>
                </c:pt>
              </c:numCache>
            </c:numRef>
          </c:val>
        </c:ser>
        <c:dLbls>
          <c:dLblPos val="outEnd"/>
          <c:showLegendKey val="0"/>
          <c:showVal val="1"/>
          <c:showCatName val="0"/>
          <c:showSerName val="0"/>
          <c:showPercent val="0"/>
          <c:showBubbleSize val="0"/>
        </c:dLbls>
        <c:gapWidth val="100"/>
        <c:overlap val="-24"/>
        <c:axId val="2123221048"/>
        <c:axId val="2123224648"/>
      </c:barChart>
      <c:catAx>
        <c:axId val="2123221048"/>
        <c:scaling>
          <c:orientation val="minMax"/>
        </c:scaling>
        <c:delete val="0"/>
        <c:axPos val="b"/>
        <c:numFmt formatCode="General"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crossAx val="2123224648"/>
        <c:crosses val="autoZero"/>
        <c:auto val="0"/>
        <c:lblAlgn val="ctr"/>
        <c:lblOffset val="100"/>
        <c:noMultiLvlLbl val="0"/>
      </c:catAx>
      <c:valAx>
        <c:axId val="212322464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mn-lt"/>
                <a:ea typeface="+mn-ea"/>
                <a:cs typeface="+mn-cs"/>
              </a:defRPr>
            </a:pPr>
            <a:endParaRPr lang="en-US"/>
          </a:p>
        </c:txPr>
        <c:crossAx val="2123221048"/>
        <c:crosses val="autoZero"/>
        <c:crossBetween val="between"/>
      </c:valAx>
      <c:spPr>
        <a:solidFill>
          <a:srgbClr val="FFFF66"/>
        </a:solid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'Other Charts (3)'!$B$5</c:f>
              <c:strCache>
                <c:ptCount val="1"/>
                <c:pt idx="0">
                  <c:v>Total Annual Crashes-5,748,564</c:v>
                </c:pt>
              </c:strCache>
            </c:strRef>
          </c:tx>
          <c:dPt>
            <c:idx val="0"/>
            <c:bubble3D val="0"/>
            <c:spPr>
              <a:solidFill>
                <a:schemeClr val="tx2">
                  <a:lumMod val="40000"/>
                  <a:lumOff val="60000"/>
                </a:schemeClr>
              </a:solidFill>
              <a:ln>
                <a:noFill/>
              </a:ln>
              <a:effectLst/>
            </c:spPr>
          </c:dPt>
          <c:dPt>
            <c:idx val="1"/>
            <c:bubble3D val="0"/>
            <c:spPr>
              <a:solidFill>
                <a:schemeClr val="accent3"/>
              </a:solidFill>
              <a:ln>
                <a:noFill/>
              </a:ln>
              <a:effectLst/>
            </c:spPr>
          </c:dPt>
          <c:dLbls>
            <c:dLbl>
              <c:idx val="0"/>
              <c:layout>
                <c:manualLayout>
                  <c:x val="0.235486688335984"/>
                  <c:y val="-0.0180926627181422"/>
                </c:manualLayout>
              </c:layout>
              <c:dLblPos val="bestFit"/>
              <c:showLegendKey val="0"/>
              <c:showVal val="0"/>
              <c:showCatName val="1"/>
              <c:showSerName val="0"/>
              <c:showPercent val="1"/>
              <c:showBubbleSize val="0"/>
            </c:dLbl>
            <c:dLbl>
              <c:idx val="1"/>
              <c:layout/>
              <c:spPr>
                <a:no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rect">
                      <a:avLst/>
                    </a:prstGeom>
                    <a:noFill/>
                    <a:ln>
                      <a:noFill/>
                    </a:ln>
                  </c15:spPr>
                  <c15:layout/>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prstDash val="solid"/>
                  <a:round/>
                </a:ln>
                <a:effectLst/>
              </c:spPr>
            </c:leaderLines>
            <c:extLst>
              <c:ext xmlns:c15="http://schemas.microsoft.com/office/drawing/2012/chart" uri="{CE6537A1-D6FC-4f65-9D91-7224C49458BB}"/>
            </c:extLst>
          </c:dLbls>
          <c:cat>
            <c:strRef>
              <c:f>'Other Charts (3)'!$A$6:$A$7</c:f>
              <c:strCache>
                <c:ptCount val="2"/>
                <c:pt idx="0">
                  <c:v>Other Crashes</c:v>
                </c:pt>
                <c:pt idx="1">
                  <c:v>Weather-Related Crashes</c:v>
                </c:pt>
              </c:strCache>
            </c:strRef>
          </c:cat>
          <c:val>
            <c:numRef>
              <c:f>'Other Charts (3)'!$B$6:$B$7</c:f>
              <c:numCache>
                <c:formatCode>_(* #,##0_);_(* \(#,##0\);_(* "-"??_);_(@_)</c:formatCode>
                <c:ptCount val="2"/>
                <c:pt idx="0">
                  <c:v>4.505801E6</c:v>
                </c:pt>
                <c:pt idx="1">
                  <c:v>1.2417633039133E6</c:v>
                </c:pt>
              </c:numCache>
            </c:numRef>
          </c:val>
        </c:ser>
        <c:dLbls>
          <c:showLegendKey val="0"/>
          <c:showVal val="0"/>
          <c:showCatName val="0"/>
          <c:showSerName val="0"/>
          <c:showPercent val="0"/>
          <c:showBubbleSize val="0"/>
          <c:showLeaderLines val="1"/>
        </c:dLbls>
        <c:firstSliceAng val="126"/>
      </c:pieChart>
      <c:spPr>
        <a:noFill/>
        <a:ln>
          <a:noFill/>
        </a:ln>
        <a:effectLst/>
      </c:spPr>
    </c:plotArea>
    <c:plotVisOnly val="1"/>
    <c:dispBlanksAs val="gap"/>
    <c:showDLblsOverMax val="0"/>
  </c:chart>
  <c:spPr>
    <a:noFill/>
    <a:ln w="9525" cap="flat" cmpd="sng" algn="ctr">
      <a:noFill/>
      <a:prstDash val="soli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6"/>
              </a:solidFill>
              <a:ln w="19050">
                <a:solidFill>
                  <a:schemeClr val="lt1"/>
                </a:solidFill>
              </a:ln>
              <a:effectLst/>
            </c:spPr>
          </c:dPt>
          <c:dPt>
            <c:idx val="1"/>
            <c:bubble3D val="0"/>
            <c:spPr>
              <a:solidFill>
                <a:schemeClr val="accent5"/>
              </a:solidFill>
              <a:ln w="19050">
                <a:solidFill>
                  <a:schemeClr val="lt1"/>
                </a:solidFill>
              </a:ln>
              <a:effectLst/>
            </c:spPr>
          </c:dPt>
          <c:dPt>
            <c:idx val="2"/>
            <c:bubble3D val="0"/>
            <c:spPr>
              <a:solidFill>
                <a:schemeClr val="accent4">
                  <a:lumMod val="60000"/>
                  <a:lumOff val="40000"/>
                </a:schemeClr>
              </a:solidFill>
              <a:ln w="19050">
                <a:solidFill>
                  <a:schemeClr val="lt1"/>
                </a:solidFill>
              </a:ln>
              <a:effectLst/>
            </c:spPr>
          </c:dPt>
          <c:dPt>
            <c:idx val="3"/>
            <c:bubble3D val="0"/>
            <c:spPr>
              <a:solidFill>
                <a:schemeClr val="accent6">
                  <a:lumMod val="60000"/>
                </a:schemeClr>
              </a:solidFill>
              <a:ln w="19050">
                <a:solidFill>
                  <a:schemeClr val="lt1"/>
                </a:solidFill>
              </a:ln>
              <a:effectLst/>
            </c:spPr>
          </c:dPt>
          <c:dLbls>
            <c:dLbl>
              <c:idx val="0"/>
              <c:layout>
                <c:manualLayout>
                  <c:x val="0.138534938484215"/>
                  <c:y val="-0.0708844092149951"/>
                </c:manualLayout>
              </c:layout>
              <c:tx>
                <c:rich>
                  <a:bodyPr/>
                  <a:lstStyle/>
                  <a:p>
                    <a:r>
                      <a:rPr lang="en-US" sz="1200" dirty="0"/>
                      <a:t>Wet Pavement</a:t>
                    </a:r>
                    <a:r>
                      <a:rPr lang="en-US" dirty="0"/>
                      <a:t>
70%</a:t>
                    </a:r>
                  </a:p>
                </c:rich>
              </c:tx>
              <c:dLblPos val="bestFit"/>
              <c:showLegendKey val="0"/>
              <c:showVal val="0"/>
              <c:showCatName val="1"/>
              <c:showSerName val="0"/>
              <c:showPercent val="1"/>
              <c:showBubbleSize val="0"/>
              <c:extLst>
                <c:ext xmlns:c15="http://schemas.microsoft.com/office/drawing/2012/chart" uri="{CE6537A1-D6FC-4f65-9D91-7224C49458BB}">
                  <c15:layout>
                    <c:manualLayout>
                      <c:w val="0.33421553909316881"/>
                      <c:h val="0.22039717891610988"/>
                    </c:manualLayout>
                  </c15:layout>
                </c:ext>
              </c:extLst>
            </c:dLbl>
            <c:dLbl>
              <c:idx val="1"/>
              <c:layout>
                <c:manualLayout>
                  <c:x val="-0.141666797900262"/>
                  <c:y val="0.1364731969751"/>
                </c:manualLayout>
              </c:layout>
              <c:tx>
                <c:rich>
                  <a:bodyPr rot="0" spcFirstLastPara="1" vertOverflow="ellipsis" vert="horz" wrap="square" lIns="38100" tIns="19050" rIns="38100" bIns="19050" anchor="ctr" anchorCtr="1">
                    <a:noAutofit/>
                  </a:bodyPr>
                  <a:lstStyle/>
                  <a:p>
                    <a:pPr>
                      <a:defRPr sz="1400" b="1" i="0" u="none" strike="noStrike" kern="1200" baseline="0">
                        <a:solidFill>
                          <a:schemeClr val="tx1">
                            <a:lumMod val="75000"/>
                            <a:lumOff val="25000"/>
                          </a:schemeClr>
                        </a:solidFill>
                        <a:latin typeface="+mn-lt"/>
                        <a:ea typeface="+mn-ea"/>
                        <a:cs typeface="+mn-cs"/>
                      </a:defRPr>
                    </a:pPr>
                    <a:r>
                      <a:rPr lang="en-US" sz="1200" dirty="0"/>
                      <a:t>Icy Pavement</a:t>
                    </a:r>
                    <a:r>
                      <a:rPr lang="en-US" dirty="0"/>
                      <a:t>
13%</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manualLayout>
                      <c:w val="0.25602808398950128"/>
                      <c:h val="0.20493071022024251"/>
                    </c:manualLayout>
                  </c15:layout>
                </c:ext>
              </c:extLst>
            </c:dLbl>
            <c:dLbl>
              <c:idx val="2"/>
              <c:layout>
                <c:manualLayout>
                  <c:x val="-0.0923407489491966"/>
                  <c:y val="-0.034626135263159"/>
                </c:manualLayout>
              </c:layout>
              <c:tx>
                <c:rich>
                  <a:bodyPr rot="0" spcFirstLastPara="1" vertOverflow="ellipsis" vert="horz" wrap="square" lIns="38100" tIns="19050" rIns="38100" bIns="19050" anchor="ctr" anchorCtr="1">
                    <a:noAutofit/>
                  </a:bodyPr>
                  <a:lstStyle/>
                  <a:p>
                    <a:pPr>
                      <a:defRPr sz="1400" b="1" i="0" u="none" strike="noStrike" kern="1200" baseline="0">
                        <a:solidFill>
                          <a:schemeClr val="tx1">
                            <a:lumMod val="75000"/>
                            <a:lumOff val="25000"/>
                          </a:schemeClr>
                        </a:solidFill>
                        <a:latin typeface="+mn-lt"/>
                        <a:ea typeface="+mn-ea"/>
                        <a:cs typeface="+mn-cs"/>
                      </a:defRPr>
                    </a:pPr>
                    <a:r>
                      <a:rPr lang="en-US" sz="1200" dirty="0"/>
                      <a:t>Snow</a:t>
                    </a:r>
                    <a:r>
                      <a:rPr lang="en-US" sz="1200" dirty="0" smtClean="0"/>
                      <a:t>/ Slushy </a:t>
                    </a:r>
                    <a:r>
                      <a:rPr lang="en-US" sz="1200" dirty="0"/>
                      <a:t>Pavement</a:t>
                    </a:r>
                    <a:r>
                      <a:rPr lang="en-US" dirty="0"/>
                      <a:t>
15%</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layout>
                    <c:manualLayout>
                      <c:w val="0.31944724409448821"/>
                      <c:h val="0.24050358822073745"/>
                    </c:manualLayout>
                  </c15:layout>
                </c:ext>
              </c:extLst>
            </c:dLbl>
            <c:dLbl>
              <c:idx val="3"/>
              <c:layout>
                <c:manualLayout>
                  <c:x val="-0.133028038326182"/>
                  <c:y val="0.0730204868600779"/>
                </c:manualLayout>
              </c:layout>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'Other Charts (3)'!$A$8:$A$11</c:f>
              <c:strCache>
                <c:ptCount val="4"/>
                <c:pt idx="0">
                  <c:v>Wet Pavement</c:v>
                </c:pt>
                <c:pt idx="1">
                  <c:v>Icy Pavement</c:v>
                </c:pt>
                <c:pt idx="2">
                  <c:v>Snow/Slushy Pavement</c:v>
                </c:pt>
                <c:pt idx="3">
                  <c:v>Fog</c:v>
                </c:pt>
              </c:strCache>
            </c:strRef>
          </c:cat>
          <c:val>
            <c:numRef>
              <c:f>'Other Charts (3)'!$B$8:$B$11</c:f>
              <c:numCache>
                <c:formatCode>_(* #,##0_);_(* \(#,##0\);_(* "-"??_);_(@_)</c:formatCode>
                <c:ptCount val="4"/>
                <c:pt idx="0">
                  <c:v>875836.6458969021</c:v>
                </c:pt>
                <c:pt idx="1">
                  <c:v>156499.7006501</c:v>
                </c:pt>
                <c:pt idx="2">
                  <c:v>182053.3573655999</c:v>
                </c:pt>
                <c:pt idx="3">
                  <c:v>26780.6098155</c:v>
                </c:pt>
              </c:numCache>
            </c:numRef>
          </c:val>
        </c:ser>
        <c:dLbls>
          <c:dLblPos val="bestFit"/>
          <c:showLegendKey val="0"/>
          <c:showVal val="1"/>
          <c:showCatName val="0"/>
          <c:showSerName val="0"/>
          <c:showPercent val="0"/>
          <c:showBubbleSize val="0"/>
          <c:showLeaderLines val="1"/>
        </c:dLbls>
        <c:firstSliceAng val="135"/>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36E86E-E89A-4F41-AFEB-257A7CB06FCB}" type="doc">
      <dgm:prSet loTypeId="urn:microsoft.com/office/officeart/2005/8/layout/venn1" loCatId="relationship" qsTypeId="urn:microsoft.com/office/officeart/2005/8/quickstyle/simple5" qsCatId="simple" csTypeId="urn:microsoft.com/office/officeart/2005/8/colors/colorful5" csCatId="colorful" phldr="1"/>
      <dgm:spPr/>
    </dgm:pt>
    <dgm:pt modelId="{A11B297A-756C-4B4E-B047-01237DC6C778}">
      <dgm:prSet phldrT="[Text]"/>
      <dgm:spPr>
        <a:gradFill rotWithShape="0">
          <a:gsLst>
            <a:gs pos="0">
              <a:srgbClr val="80CAD2">
                <a:alpha val="49804"/>
              </a:srgbClr>
            </a:gs>
            <a:gs pos="80000">
              <a:schemeClr val="accent1">
                <a:lumMod val="75000"/>
                <a:alpha val="50000"/>
              </a:schemeClr>
            </a:gs>
            <a:gs pos="100000">
              <a:schemeClr val="accent1">
                <a:lumMod val="50000"/>
                <a:alpha val="50000"/>
              </a:schemeClr>
            </a:gs>
          </a:gsLst>
        </a:gradFill>
      </dgm:spPr>
      <dgm:t>
        <a:bodyPr/>
        <a:lstStyle/>
        <a:p>
          <a:r>
            <a:rPr lang="en-US" dirty="0" smtClean="0"/>
            <a:t>National Weather Service</a:t>
          </a:r>
          <a:endParaRPr lang="en-US" dirty="0"/>
        </a:p>
      </dgm:t>
    </dgm:pt>
    <dgm:pt modelId="{3DF1F5C5-26DE-4F1D-A7A2-8AD3678579FE}" type="parTrans" cxnId="{34C0A043-7255-4EA1-83FE-F669D2A0F287}">
      <dgm:prSet/>
      <dgm:spPr/>
      <dgm:t>
        <a:bodyPr/>
        <a:lstStyle/>
        <a:p>
          <a:endParaRPr lang="en-US"/>
        </a:p>
      </dgm:t>
    </dgm:pt>
    <dgm:pt modelId="{BA0870C5-8356-4B43-81AA-76E4BD13D17B}" type="sibTrans" cxnId="{34C0A043-7255-4EA1-83FE-F669D2A0F287}">
      <dgm:prSet/>
      <dgm:spPr/>
      <dgm:t>
        <a:bodyPr/>
        <a:lstStyle/>
        <a:p>
          <a:endParaRPr lang="en-US"/>
        </a:p>
      </dgm:t>
    </dgm:pt>
    <dgm:pt modelId="{035F4CA0-5BA7-4775-A012-797AEB17BABD}">
      <dgm:prSet phldrT="[Text]"/>
      <dgm:spPr>
        <a:gradFill rotWithShape="0">
          <a:gsLst>
            <a:gs pos="0">
              <a:srgbClr val="00CC66">
                <a:alpha val="49804"/>
              </a:srgbClr>
            </a:gs>
            <a:gs pos="80000">
              <a:srgbClr val="00B050">
                <a:alpha val="50000"/>
              </a:srgbClr>
            </a:gs>
            <a:gs pos="100000">
              <a:srgbClr val="008000">
                <a:alpha val="49804"/>
              </a:srgbClr>
            </a:gs>
          </a:gsLst>
        </a:gradFill>
      </dgm:spPr>
      <dgm:t>
        <a:bodyPr/>
        <a:lstStyle/>
        <a:p>
          <a:r>
            <a:rPr lang="en-US" dirty="0" smtClean="0"/>
            <a:t>Road Weather Contractor</a:t>
          </a:r>
          <a:endParaRPr lang="en-US" dirty="0"/>
        </a:p>
      </dgm:t>
    </dgm:pt>
    <dgm:pt modelId="{059A5121-59E1-4E33-B6DA-98E30CE24C59}" type="parTrans" cxnId="{C3E32810-964D-443E-A744-82EB869DCF28}">
      <dgm:prSet/>
      <dgm:spPr/>
      <dgm:t>
        <a:bodyPr/>
        <a:lstStyle/>
        <a:p>
          <a:endParaRPr lang="en-US"/>
        </a:p>
      </dgm:t>
    </dgm:pt>
    <dgm:pt modelId="{B4998688-851D-4B88-AFF7-EB019DD266F4}" type="sibTrans" cxnId="{C3E32810-964D-443E-A744-82EB869DCF28}">
      <dgm:prSet/>
      <dgm:spPr/>
      <dgm:t>
        <a:bodyPr/>
        <a:lstStyle/>
        <a:p>
          <a:endParaRPr lang="en-US"/>
        </a:p>
      </dgm:t>
    </dgm:pt>
    <dgm:pt modelId="{F44C51D7-716C-4170-8E16-B8FD4CF8E176}">
      <dgm:prSet phldrT="[Text]"/>
      <dgm:spPr>
        <a:gradFill rotWithShape="0">
          <a:gsLst>
            <a:gs pos="0">
              <a:srgbClr val="FF0000">
                <a:alpha val="50000"/>
              </a:srgbClr>
            </a:gs>
            <a:gs pos="80000">
              <a:srgbClr val="FF0000">
                <a:alpha val="50000"/>
              </a:srgbClr>
            </a:gs>
            <a:gs pos="100000">
              <a:srgbClr val="B10101">
                <a:alpha val="49804"/>
              </a:srgbClr>
            </a:gs>
          </a:gsLst>
        </a:gradFill>
      </dgm:spPr>
      <dgm:t>
        <a:bodyPr/>
        <a:lstStyle/>
        <a:p>
          <a:r>
            <a:rPr lang="en-US" dirty="0" smtClean="0"/>
            <a:t>State DOT</a:t>
          </a:r>
          <a:endParaRPr lang="en-US" dirty="0"/>
        </a:p>
      </dgm:t>
    </dgm:pt>
    <dgm:pt modelId="{37BBFDEC-7C55-4906-B50A-55E4A10F8728}" type="parTrans" cxnId="{D1D24CBB-008D-457F-B6AA-B8DE9C333662}">
      <dgm:prSet/>
      <dgm:spPr/>
      <dgm:t>
        <a:bodyPr/>
        <a:lstStyle/>
        <a:p>
          <a:endParaRPr lang="en-US"/>
        </a:p>
      </dgm:t>
    </dgm:pt>
    <dgm:pt modelId="{E998A603-B4BF-463D-A4B6-D03AB0DBA4B7}" type="sibTrans" cxnId="{D1D24CBB-008D-457F-B6AA-B8DE9C333662}">
      <dgm:prSet/>
      <dgm:spPr/>
      <dgm:t>
        <a:bodyPr/>
        <a:lstStyle/>
        <a:p>
          <a:endParaRPr lang="en-US"/>
        </a:p>
      </dgm:t>
    </dgm:pt>
    <dgm:pt modelId="{9462A1AC-CBB5-49EF-ABF5-FB5CE9CBF27D}" type="pres">
      <dgm:prSet presAssocID="{7B36E86E-E89A-4F41-AFEB-257A7CB06FCB}" presName="compositeShape" presStyleCnt="0">
        <dgm:presLayoutVars>
          <dgm:chMax val="7"/>
          <dgm:dir/>
          <dgm:resizeHandles val="exact"/>
        </dgm:presLayoutVars>
      </dgm:prSet>
      <dgm:spPr/>
    </dgm:pt>
    <dgm:pt modelId="{14A5E589-A27D-4E11-BE57-696002BAD33D}" type="pres">
      <dgm:prSet presAssocID="{A11B297A-756C-4B4E-B047-01237DC6C778}" presName="circ1" presStyleLbl="vennNode1" presStyleIdx="0" presStyleCnt="3"/>
      <dgm:spPr/>
      <dgm:t>
        <a:bodyPr/>
        <a:lstStyle/>
        <a:p>
          <a:endParaRPr lang="en-US"/>
        </a:p>
      </dgm:t>
    </dgm:pt>
    <dgm:pt modelId="{30C17D92-997A-4BE6-87E9-FECAA06BC44A}" type="pres">
      <dgm:prSet presAssocID="{A11B297A-756C-4B4E-B047-01237DC6C778}" presName="circ1Tx" presStyleLbl="revTx" presStyleIdx="0" presStyleCnt="0">
        <dgm:presLayoutVars>
          <dgm:chMax val="0"/>
          <dgm:chPref val="0"/>
          <dgm:bulletEnabled val="1"/>
        </dgm:presLayoutVars>
      </dgm:prSet>
      <dgm:spPr/>
      <dgm:t>
        <a:bodyPr/>
        <a:lstStyle/>
        <a:p>
          <a:endParaRPr lang="en-US"/>
        </a:p>
      </dgm:t>
    </dgm:pt>
    <dgm:pt modelId="{30AFE81B-57AE-476C-82A1-766B13200574}" type="pres">
      <dgm:prSet presAssocID="{035F4CA0-5BA7-4775-A012-797AEB17BABD}" presName="circ2" presStyleLbl="vennNode1" presStyleIdx="1" presStyleCnt="3"/>
      <dgm:spPr/>
      <dgm:t>
        <a:bodyPr/>
        <a:lstStyle/>
        <a:p>
          <a:endParaRPr lang="en-US"/>
        </a:p>
      </dgm:t>
    </dgm:pt>
    <dgm:pt modelId="{9DFD30DE-85C4-4400-AF51-550EA0849D3F}" type="pres">
      <dgm:prSet presAssocID="{035F4CA0-5BA7-4775-A012-797AEB17BABD}" presName="circ2Tx" presStyleLbl="revTx" presStyleIdx="0" presStyleCnt="0">
        <dgm:presLayoutVars>
          <dgm:chMax val="0"/>
          <dgm:chPref val="0"/>
          <dgm:bulletEnabled val="1"/>
        </dgm:presLayoutVars>
      </dgm:prSet>
      <dgm:spPr/>
      <dgm:t>
        <a:bodyPr/>
        <a:lstStyle/>
        <a:p>
          <a:endParaRPr lang="en-US"/>
        </a:p>
      </dgm:t>
    </dgm:pt>
    <dgm:pt modelId="{FCC6BF6C-E875-4E7D-8863-D351189F51C3}" type="pres">
      <dgm:prSet presAssocID="{F44C51D7-716C-4170-8E16-B8FD4CF8E176}" presName="circ3" presStyleLbl="vennNode1" presStyleIdx="2" presStyleCnt="3"/>
      <dgm:spPr/>
      <dgm:t>
        <a:bodyPr/>
        <a:lstStyle/>
        <a:p>
          <a:endParaRPr lang="en-US"/>
        </a:p>
      </dgm:t>
    </dgm:pt>
    <dgm:pt modelId="{75C94E64-39AF-4AD9-9356-A86CC2570DE8}" type="pres">
      <dgm:prSet presAssocID="{F44C51D7-716C-4170-8E16-B8FD4CF8E176}" presName="circ3Tx" presStyleLbl="revTx" presStyleIdx="0" presStyleCnt="0">
        <dgm:presLayoutVars>
          <dgm:chMax val="0"/>
          <dgm:chPref val="0"/>
          <dgm:bulletEnabled val="1"/>
        </dgm:presLayoutVars>
      </dgm:prSet>
      <dgm:spPr/>
      <dgm:t>
        <a:bodyPr/>
        <a:lstStyle/>
        <a:p>
          <a:endParaRPr lang="en-US"/>
        </a:p>
      </dgm:t>
    </dgm:pt>
  </dgm:ptLst>
  <dgm:cxnLst>
    <dgm:cxn modelId="{4BA129F9-52DD-4AB6-ADF7-6DD8760BB626}" type="presOf" srcId="{F44C51D7-716C-4170-8E16-B8FD4CF8E176}" destId="{FCC6BF6C-E875-4E7D-8863-D351189F51C3}" srcOrd="0" destOrd="0" presId="urn:microsoft.com/office/officeart/2005/8/layout/venn1"/>
    <dgm:cxn modelId="{A74A80ED-89BC-4B12-935D-EEE0EB0EA3CE}" type="presOf" srcId="{F44C51D7-716C-4170-8E16-B8FD4CF8E176}" destId="{75C94E64-39AF-4AD9-9356-A86CC2570DE8}" srcOrd="1" destOrd="0" presId="urn:microsoft.com/office/officeart/2005/8/layout/venn1"/>
    <dgm:cxn modelId="{34C0A043-7255-4EA1-83FE-F669D2A0F287}" srcId="{7B36E86E-E89A-4F41-AFEB-257A7CB06FCB}" destId="{A11B297A-756C-4B4E-B047-01237DC6C778}" srcOrd="0" destOrd="0" parTransId="{3DF1F5C5-26DE-4F1D-A7A2-8AD3678579FE}" sibTransId="{BA0870C5-8356-4B43-81AA-76E4BD13D17B}"/>
    <dgm:cxn modelId="{2A175709-B4B0-499B-966F-06977FD11C41}" type="presOf" srcId="{7B36E86E-E89A-4F41-AFEB-257A7CB06FCB}" destId="{9462A1AC-CBB5-49EF-ABF5-FB5CE9CBF27D}" srcOrd="0" destOrd="0" presId="urn:microsoft.com/office/officeart/2005/8/layout/venn1"/>
    <dgm:cxn modelId="{ECA7B759-D483-4E5B-82F5-2EB4CEFF192C}" type="presOf" srcId="{035F4CA0-5BA7-4775-A012-797AEB17BABD}" destId="{9DFD30DE-85C4-4400-AF51-550EA0849D3F}" srcOrd="1" destOrd="0" presId="urn:microsoft.com/office/officeart/2005/8/layout/venn1"/>
    <dgm:cxn modelId="{17DD202A-5B9A-401E-8495-47E8C2489FB1}" type="presOf" srcId="{A11B297A-756C-4B4E-B047-01237DC6C778}" destId="{14A5E589-A27D-4E11-BE57-696002BAD33D}" srcOrd="0" destOrd="0" presId="urn:microsoft.com/office/officeart/2005/8/layout/venn1"/>
    <dgm:cxn modelId="{870727AD-A856-42C6-8CA7-913418DFA5C0}" type="presOf" srcId="{A11B297A-756C-4B4E-B047-01237DC6C778}" destId="{30C17D92-997A-4BE6-87E9-FECAA06BC44A}" srcOrd="1" destOrd="0" presId="urn:microsoft.com/office/officeart/2005/8/layout/venn1"/>
    <dgm:cxn modelId="{D1D24CBB-008D-457F-B6AA-B8DE9C333662}" srcId="{7B36E86E-E89A-4F41-AFEB-257A7CB06FCB}" destId="{F44C51D7-716C-4170-8E16-B8FD4CF8E176}" srcOrd="2" destOrd="0" parTransId="{37BBFDEC-7C55-4906-B50A-55E4A10F8728}" sibTransId="{E998A603-B4BF-463D-A4B6-D03AB0DBA4B7}"/>
    <dgm:cxn modelId="{E424F206-E4EB-4A83-8F51-FBDA1AF8EAFA}" type="presOf" srcId="{035F4CA0-5BA7-4775-A012-797AEB17BABD}" destId="{30AFE81B-57AE-476C-82A1-766B13200574}" srcOrd="0" destOrd="0" presId="urn:microsoft.com/office/officeart/2005/8/layout/venn1"/>
    <dgm:cxn modelId="{C3E32810-964D-443E-A744-82EB869DCF28}" srcId="{7B36E86E-E89A-4F41-AFEB-257A7CB06FCB}" destId="{035F4CA0-5BA7-4775-A012-797AEB17BABD}" srcOrd="1" destOrd="0" parTransId="{059A5121-59E1-4E33-B6DA-98E30CE24C59}" sibTransId="{B4998688-851D-4B88-AFF7-EB019DD266F4}"/>
    <dgm:cxn modelId="{7E354F64-AEBE-4838-81E0-8D14C82EB219}" type="presParOf" srcId="{9462A1AC-CBB5-49EF-ABF5-FB5CE9CBF27D}" destId="{14A5E589-A27D-4E11-BE57-696002BAD33D}" srcOrd="0" destOrd="0" presId="urn:microsoft.com/office/officeart/2005/8/layout/venn1"/>
    <dgm:cxn modelId="{F54FAE3F-6D25-40D1-8B23-F46FC7BC2E83}" type="presParOf" srcId="{9462A1AC-CBB5-49EF-ABF5-FB5CE9CBF27D}" destId="{30C17D92-997A-4BE6-87E9-FECAA06BC44A}" srcOrd="1" destOrd="0" presId="urn:microsoft.com/office/officeart/2005/8/layout/venn1"/>
    <dgm:cxn modelId="{D64B6819-6504-459E-887B-8391CC319EE3}" type="presParOf" srcId="{9462A1AC-CBB5-49EF-ABF5-FB5CE9CBF27D}" destId="{30AFE81B-57AE-476C-82A1-766B13200574}" srcOrd="2" destOrd="0" presId="urn:microsoft.com/office/officeart/2005/8/layout/venn1"/>
    <dgm:cxn modelId="{B50A1F78-5D2A-44F0-9911-53F190926FC0}" type="presParOf" srcId="{9462A1AC-CBB5-49EF-ABF5-FB5CE9CBF27D}" destId="{9DFD30DE-85C4-4400-AF51-550EA0849D3F}" srcOrd="3" destOrd="0" presId="urn:microsoft.com/office/officeart/2005/8/layout/venn1"/>
    <dgm:cxn modelId="{E22EABC9-5C7D-43F7-B0DD-4AD9ED4D08F1}" type="presParOf" srcId="{9462A1AC-CBB5-49EF-ABF5-FB5CE9CBF27D}" destId="{FCC6BF6C-E875-4E7D-8863-D351189F51C3}" srcOrd="4" destOrd="0" presId="urn:microsoft.com/office/officeart/2005/8/layout/venn1"/>
    <dgm:cxn modelId="{D0E47D80-3501-47A5-9C4D-B68183CF3271}" type="presParOf" srcId="{9462A1AC-CBB5-49EF-ABF5-FB5CE9CBF27D}" destId="{75C94E64-39AF-4AD9-9356-A86CC2570DE8}"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A5E589-A27D-4E11-BE57-696002BAD33D}">
      <dsp:nvSpPr>
        <dsp:cNvPr id="0" name=""/>
        <dsp:cNvSpPr/>
      </dsp:nvSpPr>
      <dsp:spPr>
        <a:xfrm>
          <a:off x="2034539" y="56514"/>
          <a:ext cx="2712720" cy="2712720"/>
        </a:xfrm>
        <a:prstGeom prst="ellipse">
          <a:avLst/>
        </a:prstGeom>
        <a:gradFill rotWithShape="0">
          <a:gsLst>
            <a:gs pos="0">
              <a:srgbClr val="80CAD2">
                <a:alpha val="49804"/>
              </a:srgbClr>
            </a:gs>
            <a:gs pos="80000">
              <a:schemeClr val="accent1">
                <a:lumMod val="75000"/>
                <a:alpha val="50000"/>
              </a:schemeClr>
            </a:gs>
            <a:gs pos="100000">
              <a:schemeClr val="accent1">
                <a:lumMod val="50000"/>
                <a:alpha val="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National Weather Service</a:t>
          </a:r>
          <a:endParaRPr lang="en-US" sz="2900" kern="1200" dirty="0"/>
        </a:p>
      </dsp:txBody>
      <dsp:txXfrm>
        <a:off x="2396236" y="531240"/>
        <a:ext cx="1989328" cy="1220724"/>
      </dsp:txXfrm>
    </dsp:sp>
    <dsp:sp modelId="{30AFE81B-57AE-476C-82A1-766B13200574}">
      <dsp:nvSpPr>
        <dsp:cNvPr id="0" name=""/>
        <dsp:cNvSpPr/>
      </dsp:nvSpPr>
      <dsp:spPr>
        <a:xfrm>
          <a:off x="3013379" y="1751965"/>
          <a:ext cx="2712720" cy="2712720"/>
        </a:xfrm>
        <a:prstGeom prst="ellipse">
          <a:avLst/>
        </a:prstGeom>
        <a:gradFill rotWithShape="0">
          <a:gsLst>
            <a:gs pos="0">
              <a:srgbClr val="00CC66">
                <a:alpha val="49804"/>
              </a:srgbClr>
            </a:gs>
            <a:gs pos="80000">
              <a:srgbClr val="00B050">
                <a:alpha val="50000"/>
              </a:srgbClr>
            </a:gs>
            <a:gs pos="100000">
              <a:srgbClr val="008000">
                <a:alpha val="49804"/>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Road Weather Contractor</a:t>
          </a:r>
          <a:endParaRPr lang="en-US" sz="2900" kern="1200" dirty="0"/>
        </a:p>
      </dsp:txBody>
      <dsp:txXfrm>
        <a:off x="3843020" y="2452751"/>
        <a:ext cx="1627632" cy="1491996"/>
      </dsp:txXfrm>
    </dsp:sp>
    <dsp:sp modelId="{FCC6BF6C-E875-4E7D-8863-D351189F51C3}">
      <dsp:nvSpPr>
        <dsp:cNvPr id="0" name=""/>
        <dsp:cNvSpPr/>
      </dsp:nvSpPr>
      <dsp:spPr>
        <a:xfrm>
          <a:off x="1055700" y="1751965"/>
          <a:ext cx="2712720" cy="2712720"/>
        </a:xfrm>
        <a:prstGeom prst="ellipse">
          <a:avLst/>
        </a:prstGeom>
        <a:gradFill rotWithShape="0">
          <a:gsLst>
            <a:gs pos="0">
              <a:srgbClr val="FF0000">
                <a:alpha val="50000"/>
              </a:srgbClr>
            </a:gs>
            <a:gs pos="80000">
              <a:srgbClr val="FF0000">
                <a:alpha val="50000"/>
              </a:srgbClr>
            </a:gs>
            <a:gs pos="100000">
              <a:srgbClr val="B10101">
                <a:alpha val="49804"/>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r>
            <a:rPr lang="en-US" sz="2900" kern="1200" dirty="0" smtClean="0"/>
            <a:t>State DOT</a:t>
          </a:r>
          <a:endParaRPr lang="en-US" sz="2900" kern="1200" dirty="0"/>
        </a:p>
      </dsp:txBody>
      <dsp:txXfrm>
        <a:off x="1311147" y="2452751"/>
        <a:ext cx="1627632" cy="149199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C85CB98-42F3-4E42-8FBA-BD57BCDA7B2E}" type="datetimeFigureOut">
              <a:rPr lang="en-US" smtClean="0"/>
              <a:t>4/5/16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7D4EA08-89A7-4E65-BD2C-E73682F22CDA}" type="slidenum">
              <a:rPr lang="en-US" smtClean="0"/>
              <a:t>‹#›</a:t>
            </a:fld>
            <a:endParaRPr lang="en-US"/>
          </a:p>
        </p:txBody>
      </p:sp>
    </p:spTree>
    <p:extLst>
      <p:ext uri="{BB962C8B-B14F-4D97-AF65-F5344CB8AC3E}">
        <p14:creationId xmlns:p14="http://schemas.microsoft.com/office/powerpoint/2010/main" val="27367820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E11C017-A02A-4356-96CC-FFE7EA08F50E}" type="datetimeFigureOut">
              <a:rPr lang="en-US" smtClean="0"/>
              <a:t>4/5/16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2CBCEC4-7B4C-46AB-A87B-3B7749AA44E2}" type="slidenum">
              <a:rPr lang="en-US" smtClean="0"/>
              <a:t>‹#›</a:t>
            </a:fld>
            <a:endParaRPr lang="en-US"/>
          </a:p>
        </p:txBody>
      </p:sp>
    </p:spTree>
    <p:extLst>
      <p:ext uri="{BB962C8B-B14F-4D97-AF65-F5344CB8AC3E}">
        <p14:creationId xmlns:p14="http://schemas.microsoft.com/office/powerpoint/2010/main" val="472642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BCEC4-7B4C-46AB-A87B-3B7749AA44E2}" type="slidenum">
              <a:rPr lang="en-US" smtClean="0"/>
              <a:t>1</a:t>
            </a:fld>
            <a:endParaRPr lang="en-US"/>
          </a:p>
        </p:txBody>
      </p:sp>
    </p:spTree>
    <p:extLst>
      <p:ext uri="{BB962C8B-B14F-4D97-AF65-F5344CB8AC3E}">
        <p14:creationId xmlns:p14="http://schemas.microsoft.com/office/powerpoint/2010/main" val="32120451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CBCEC4-7B4C-46AB-A87B-3B7749AA44E2}" type="slidenum">
              <a:rPr lang="en-US" smtClean="0"/>
              <a:t>10</a:t>
            </a:fld>
            <a:endParaRPr lang="en-US"/>
          </a:p>
        </p:txBody>
      </p:sp>
    </p:spTree>
    <p:extLst>
      <p:ext uri="{BB962C8B-B14F-4D97-AF65-F5344CB8AC3E}">
        <p14:creationId xmlns:p14="http://schemas.microsoft.com/office/powerpoint/2010/main" val="2113599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CBCEC4-7B4C-46AB-A87B-3B7749AA44E2}" type="slidenum">
              <a:rPr lang="en-US" smtClean="0"/>
              <a:t>11</a:t>
            </a:fld>
            <a:endParaRPr lang="en-US"/>
          </a:p>
        </p:txBody>
      </p:sp>
    </p:spTree>
    <p:extLst>
      <p:ext uri="{BB962C8B-B14F-4D97-AF65-F5344CB8AC3E}">
        <p14:creationId xmlns:p14="http://schemas.microsoft.com/office/powerpoint/2010/main" val="908742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D1A332-513C-4A17-B3B5-87F2E114A912}" type="slidenum">
              <a:rPr lang="en-US" smtClean="0"/>
              <a:pPr/>
              <a:t>2</a:t>
            </a:fld>
            <a:endParaRPr lang="en-US"/>
          </a:p>
        </p:txBody>
      </p:sp>
    </p:spTree>
    <p:extLst>
      <p:ext uri="{BB962C8B-B14F-4D97-AF65-F5344CB8AC3E}">
        <p14:creationId xmlns:p14="http://schemas.microsoft.com/office/powerpoint/2010/main" val="3249478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CBCEC4-7B4C-46AB-A87B-3B7749AA44E2}" type="slidenum">
              <a:rPr lang="en-US" smtClean="0"/>
              <a:t>3</a:t>
            </a:fld>
            <a:endParaRPr lang="en-US"/>
          </a:p>
        </p:txBody>
      </p:sp>
    </p:spTree>
    <p:extLst>
      <p:ext uri="{BB962C8B-B14F-4D97-AF65-F5344CB8AC3E}">
        <p14:creationId xmlns:p14="http://schemas.microsoft.com/office/powerpoint/2010/main" val="28381724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Trucking companies lose ~ 32.6 billion(B) vehicle hours due to weather-related congestion at a cost of ~$ 2.2B - $3.5B annually </a:t>
            </a:r>
          </a:p>
          <a:p>
            <a:endParaRPr lang="en-US" dirty="0"/>
          </a:p>
        </p:txBody>
      </p:sp>
      <p:sp>
        <p:nvSpPr>
          <p:cNvPr id="4" name="Slide Number Placeholder 3"/>
          <p:cNvSpPr>
            <a:spLocks noGrp="1"/>
          </p:cNvSpPr>
          <p:nvPr>
            <p:ph type="sldNum" sz="quarter" idx="10"/>
          </p:nvPr>
        </p:nvSpPr>
        <p:spPr/>
        <p:txBody>
          <a:bodyPr/>
          <a:lstStyle/>
          <a:p>
            <a:fld id="{E2CBCEC4-7B4C-46AB-A87B-3B7749AA44E2}" type="slidenum">
              <a:rPr lang="en-US" smtClean="0"/>
              <a:t>4</a:t>
            </a:fld>
            <a:endParaRPr lang="en-US"/>
          </a:p>
        </p:txBody>
      </p:sp>
    </p:spTree>
    <p:extLst>
      <p:ext uri="{BB962C8B-B14F-4D97-AF65-F5344CB8AC3E}">
        <p14:creationId xmlns:p14="http://schemas.microsoft.com/office/powerpoint/2010/main" val="3217214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It’s all about the pavement temperature (along with precipitation &amp; humidity)</a:t>
            </a:r>
          </a:p>
          <a:p>
            <a:endParaRPr lang="en-US" dirty="0"/>
          </a:p>
        </p:txBody>
      </p:sp>
      <p:sp>
        <p:nvSpPr>
          <p:cNvPr id="4" name="Slide Number Placeholder 3"/>
          <p:cNvSpPr>
            <a:spLocks noGrp="1"/>
          </p:cNvSpPr>
          <p:nvPr>
            <p:ph type="sldNum" sz="quarter" idx="10"/>
          </p:nvPr>
        </p:nvSpPr>
        <p:spPr/>
        <p:txBody>
          <a:bodyPr/>
          <a:lstStyle/>
          <a:p>
            <a:fld id="{E2CBCEC4-7B4C-46AB-A87B-3B7749AA44E2}" type="slidenum">
              <a:rPr lang="en-US" smtClean="0"/>
              <a:t>5</a:t>
            </a:fld>
            <a:endParaRPr lang="en-US"/>
          </a:p>
        </p:txBody>
      </p:sp>
    </p:spTree>
    <p:extLst>
      <p:ext uri="{BB962C8B-B14F-4D97-AF65-F5344CB8AC3E}">
        <p14:creationId xmlns:p14="http://schemas.microsoft.com/office/powerpoint/2010/main" val="32550740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this point I’m going</a:t>
            </a:r>
            <a:r>
              <a:rPr lang="en-US" baseline="0" dirty="0" smtClean="0"/>
              <a:t> to focus on Winter Maintenance, but I also want to mention that we’re working very closely with the NWS and State DOTs to improve upon the messaging to the traveling public</a:t>
            </a:r>
            <a:endParaRPr lang="en-US" dirty="0"/>
          </a:p>
        </p:txBody>
      </p:sp>
      <p:sp>
        <p:nvSpPr>
          <p:cNvPr id="4" name="Slide Number Placeholder 3"/>
          <p:cNvSpPr>
            <a:spLocks noGrp="1"/>
          </p:cNvSpPr>
          <p:nvPr>
            <p:ph type="sldNum" sz="quarter" idx="10"/>
          </p:nvPr>
        </p:nvSpPr>
        <p:spPr/>
        <p:txBody>
          <a:bodyPr/>
          <a:lstStyle/>
          <a:p>
            <a:fld id="{E2CBCEC4-7B4C-46AB-A87B-3B7749AA44E2}" type="slidenum">
              <a:rPr lang="en-US" smtClean="0"/>
              <a:t>6</a:t>
            </a:fld>
            <a:endParaRPr lang="en-US"/>
          </a:p>
        </p:txBody>
      </p:sp>
    </p:spTree>
    <p:extLst>
      <p:ext uri="{BB962C8B-B14F-4D97-AF65-F5344CB8AC3E}">
        <p14:creationId xmlns:p14="http://schemas.microsoft.com/office/powerpoint/2010/main" val="670340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CBCEC4-7B4C-46AB-A87B-3B7749AA44E2}" type="slidenum">
              <a:rPr lang="en-US" smtClean="0"/>
              <a:t>7</a:t>
            </a:fld>
            <a:endParaRPr lang="en-US"/>
          </a:p>
        </p:txBody>
      </p:sp>
    </p:spTree>
    <p:extLst>
      <p:ext uri="{BB962C8B-B14F-4D97-AF65-F5344CB8AC3E}">
        <p14:creationId xmlns:p14="http://schemas.microsoft.com/office/powerpoint/2010/main" val="836312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CBCEC4-7B4C-46AB-A87B-3B7749AA44E2}" type="slidenum">
              <a:rPr lang="en-US" smtClean="0"/>
              <a:t>8</a:t>
            </a:fld>
            <a:endParaRPr lang="en-US"/>
          </a:p>
        </p:txBody>
      </p:sp>
    </p:spTree>
    <p:extLst>
      <p:ext uri="{BB962C8B-B14F-4D97-AF65-F5344CB8AC3E}">
        <p14:creationId xmlns:p14="http://schemas.microsoft.com/office/powerpoint/2010/main" val="384387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D1A332-513C-4A17-B3B5-87F2E114A912}" type="slidenum">
              <a:rPr lang="en-US" smtClean="0"/>
              <a:pPr/>
              <a:t>9</a:t>
            </a:fld>
            <a:endParaRPr lang="en-US"/>
          </a:p>
        </p:txBody>
      </p:sp>
    </p:spTree>
    <p:extLst>
      <p:ext uri="{BB962C8B-B14F-4D97-AF65-F5344CB8AC3E}">
        <p14:creationId xmlns:p14="http://schemas.microsoft.com/office/powerpoint/2010/main" val="3676072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94519FE-8936-488F-997C-A36EA6576D3E}" type="datetime1">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2717373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921A13-0A90-45DC-BE6A-AF84C13AEEE2}" type="datetime1">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3661383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1C1BCD-BD85-4B3B-9EDF-6010FDEFBBF1}" type="datetime1">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3186898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11430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099BE6-F04F-4696-9B69-79339701D62F}" type="datetime1">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F44-9FB9-45E4-90A1-35569E7A743C}" type="slidenum">
              <a:rPr lang="en-US" smtClean="0"/>
              <a:t>‹#›</a:t>
            </a:fld>
            <a:endParaRPr lang="en-US"/>
          </a:p>
        </p:txBody>
      </p:sp>
      <p:cxnSp>
        <p:nvCxnSpPr>
          <p:cNvPr id="7" name="Straight Connector 6"/>
          <p:cNvCxnSpPr/>
          <p:nvPr userDrawn="1"/>
        </p:nvCxnSpPr>
        <p:spPr>
          <a:xfrm>
            <a:off x="457200" y="1295400"/>
            <a:ext cx="8229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138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43B54E-A384-438C-A283-BAB9E43F1E97}" type="datetime1">
              <a:rPr lang="en-US" smtClean="0"/>
              <a:t>4/5/16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1126010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97DAF8D-AD5F-448A-89E2-4B0A94E1AF63}" type="datetime1">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822440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730511-C816-41E4-8778-DE4BA76FBD05}" type="datetime1">
              <a:rPr lang="en-US" smtClean="0"/>
              <a:t>4/5/16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3350496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A0B178-287C-4664-BA42-8DEE773597DF}" type="datetime1">
              <a:rPr lang="en-US" smtClean="0"/>
              <a:t>4/5/16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4202912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C747A7-832E-48BE-A097-51E1E73CB103}" type="datetime1">
              <a:rPr lang="en-US" smtClean="0"/>
              <a:t>4/5/16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585187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3129FC-1946-40DD-981D-19E8D0A57097}" type="datetime1">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775742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31CDCB3-E96E-405F-B32A-DCE4D623BECA}" type="datetime1">
              <a:rPr lang="en-US" smtClean="0"/>
              <a:t>4/5/16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D81F44-9FB9-45E4-90A1-35569E7A743C}" type="slidenum">
              <a:rPr lang="en-US" smtClean="0"/>
              <a:t>‹#›</a:t>
            </a:fld>
            <a:endParaRPr lang="en-US"/>
          </a:p>
        </p:txBody>
      </p:sp>
    </p:spTree>
    <p:extLst>
      <p:ext uri="{BB962C8B-B14F-4D97-AF65-F5344CB8AC3E}">
        <p14:creationId xmlns:p14="http://schemas.microsoft.com/office/powerpoint/2010/main" val="183852330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056A2B-B688-4C71-8B77-29A97CB87F26}" type="datetime1">
              <a:rPr lang="en-US" smtClean="0"/>
              <a:t>4/5/16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D81F44-9FB9-45E4-90A1-35569E7A743C}" type="slidenum">
              <a:rPr lang="en-US" smtClean="0"/>
              <a:t>‹#›</a:t>
            </a:fld>
            <a:endParaRPr lang="en-US"/>
          </a:p>
        </p:txBody>
      </p:sp>
    </p:spTree>
    <p:extLst>
      <p:ext uri="{BB962C8B-B14F-4D97-AF65-F5344CB8AC3E}">
        <p14:creationId xmlns:p14="http://schemas.microsoft.com/office/powerpoint/2010/main" val="34731800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hyperlink" Target="http://www.nws.noaa.gov/om/hazstats.shtml"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chart" Target="../charts/chart3.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png"/><Relationship Id="rId5" Type="http://schemas.openxmlformats.org/officeDocument/2006/relationships/hyperlink" Target="https://wxde.fhwa.dot.gov/"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1"/>
            <a:ext cx="7772400" cy="2438400"/>
          </a:xfrm>
        </p:spPr>
        <p:txBody>
          <a:bodyPr>
            <a:normAutofit fontScale="90000"/>
          </a:bodyPr>
          <a:lstStyle/>
          <a:p>
            <a:r>
              <a:rPr lang="en-US" b="1" dirty="0"/>
              <a:t>Briefing on Winter Weather Forecasting and </a:t>
            </a:r>
            <a:r>
              <a:rPr lang="en-US" b="1" dirty="0" smtClean="0"/>
              <a:t>Impacts</a:t>
            </a:r>
            <a:r>
              <a:rPr lang="en-US" sz="3600" b="1" dirty="0" smtClean="0"/>
              <a:t/>
            </a:r>
            <a:br>
              <a:rPr lang="en-US" sz="3600" b="1" dirty="0" smtClean="0"/>
            </a:br>
            <a:r>
              <a:rPr lang="en-US" sz="2700" b="1" dirty="0">
                <a:sym typeface="Wingdings 2"/>
              </a:rPr>
              <a:t>   </a:t>
            </a:r>
            <a:r>
              <a:rPr lang="en-US" sz="2700" b="1" dirty="0" smtClean="0">
                <a:sym typeface="Wingdings 2"/>
              </a:rPr>
              <a:t></a:t>
            </a:r>
            <a:r>
              <a:rPr lang="en-US" sz="4000" b="1" dirty="0" smtClean="0">
                <a:sym typeface="Wingdings 2"/>
              </a:rPr>
              <a:t> </a:t>
            </a:r>
            <a:r>
              <a:rPr lang="en-US" sz="2700" b="1" dirty="0" smtClean="0"/>
              <a:t/>
            </a:r>
            <a:br>
              <a:rPr lang="en-US" sz="2700" b="1" dirty="0" smtClean="0"/>
            </a:br>
            <a:r>
              <a:rPr lang="en-US" b="1" dirty="0" smtClean="0"/>
              <a:t>The Highway Perspective</a:t>
            </a:r>
            <a:endParaRPr lang="en-US" b="1" dirty="0"/>
          </a:p>
        </p:txBody>
      </p:sp>
      <p:sp>
        <p:nvSpPr>
          <p:cNvPr id="3" name="Subtitle 2"/>
          <p:cNvSpPr>
            <a:spLocks noGrp="1"/>
          </p:cNvSpPr>
          <p:nvPr>
            <p:ph type="subTitle" idx="1"/>
          </p:nvPr>
        </p:nvSpPr>
        <p:spPr>
          <a:xfrm>
            <a:off x="1371600" y="3886200"/>
            <a:ext cx="6400800" cy="1752600"/>
          </a:xfrm>
        </p:spPr>
        <p:txBody>
          <a:bodyPr>
            <a:normAutofit fontScale="85000" lnSpcReduction="20000"/>
          </a:bodyPr>
          <a:lstStyle/>
          <a:p>
            <a:r>
              <a:rPr lang="en-US" sz="3800" dirty="0" smtClean="0">
                <a:solidFill>
                  <a:schemeClr val="tx1"/>
                </a:solidFill>
              </a:rPr>
              <a:t>Paul Pisano</a:t>
            </a:r>
          </a:p>
          <a:p>
            <a:r>
              <a:rPr lang="en-US" dirty="0" smtClean="0">
                <a:solidFill>
                  <a:schemeClr val="tx1"/>
                </a:solidFill>
              </a:rPr>
              <a:t>Team Leader</a:t>
            </a:r>
          </a:p>
          <a:p>
            <a:r>
              <a:rPr lang="en-US" dirty="0" smtClean="0">
                <a:solidFill>
                  <a:schemeClr val="tx1"/>
                </a:solidFill>
              </a:rPr>
              <a:t>Road Weather and Work Zone Management</a:t>
            </a:r>
          </a:p>
          <a:p>
            <a:r>
              <a:rPr lang="en-US" dirty="0" smtClean="0">
                <a:solidFill>
                  <a:schemeClr val="tx1"/>
                </a:solidFill>
              </a:rPr>
              <a:t>Federal Highway Administration</a:t>
            </a:r>
            <a:endParaRPr lang="en-US" dirty="0">
              <a:solidFill>
                <a:schemeClr val="tx1"/>
              </a:solidFill>
            </a:endParaRPr>
          </a:p>
        </p:txBody>
      </p:sp>
      <p:cxnSp>
        <p:nvCxnSpPr>
          <p:cNvPr id="5" name="Straight Connector 4"/>
          <p:cNvCxnSpPr/>
          <p:nvPr/>
        </p:nvCxnSpPr>
        <p:spPr>
          <a:xfrm>
            <a:off x="1409700" y="3581400"/>
            <a:ext cx="6324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82993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What’s Next?</a:t>
            </a:r>
            <a:br>
              <a:rPr lang="en-US" b="1" dirty="0" smtClean="0"/>
            </a:br>
            <a:r>
              <a:rPr lang="en-US" b="1" dirty="0" smtClean="0"/>
              <a:t>Connected and Automated Vehicles</a:t>
            </a:r>
            <a:endParaRPr lang="en-US" b="1" dirty="0"/>
          </a:p>
        </p:txBody>
      </p:sp>
      <p:grpSp>
        <p:nvGrpSpPr>
          <p:cNvPr id="8" name="Group 7"/>
          <p:cNvGrpSpPr/>
          <p:nvPr/>
        </p:nvGrpSpPr>
        <p:grpSpPr>
          <a:xfrm>
            <a:off x="443753" y="1929928"/>
            <a:ext cx="3206546" cy="4622800"/>
            <a:chOff x="443753" y="1929928"/>
            <a:chExt cx="3206546" cy="462280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30000" b="6667"/>
            <a:stretch/>
          </p:blipFill>
          <p:spPr>
            <a:xfrm>
              <a:off x="443753" y="1929928"/>
              <a:ext cx="3137647" cy="4343400"/>
            </a:xfrm>
            <a:prstGeom prst="rect">
              <a:avLst/>
            </a:prstGeom>
          </p:spPr>
        </p:pic>
        <p:sp>
          <p:nvSpPr>
            <p:cNvPr id="6" name="TextBox 5"/>
            <p:cNvSpPr txBox="1"/>
            <p:nvPr/>
          </p:nvSpPr>
          <p:spPr>
            <a:xfrm>
              <a:off x="2524606" y="6275729"/>
              <a:ext cx="1125693" cy="276999"/>
            </a:xfrm>
            <a:prstGeom prst="rect">
              <a:avLst/>
            </a:prstGeom>
            <a:noFill/>
          </p:spPr>
          <p:txBody>
            <a:bodyPr wrap="none" rtlCol="0">
              <a:spAutoFit/>
            </a:bodyPr>
            <a:lstStyle/>
            <a:p>
              <a:r>
                <a:rPr lang="en-US" sz="1200" dirty="0" smtClean="0"/>
                <a:t>Source: USDOT</a:t>
              </a:r>
              <a:endParaRPr lang="en-US" sz="1200" dirty="0"/>
            </a:p>
          </p:txBody>
        </p:sp>
      </p:grpSp>
      <p:grpSp>
        <p:nvGrpSpPr>
          <p:cNvPr id="9" name="Group 8"/>
          <p:cNvGrpSpPr/>
          <p:nvPr/>
        </p:nvGrpSpPr>
        <p:grpSpPr>
          <a:xfrm>
            <a:off x="4038600" y="2133600"/>
            <a:ext cx="4863353" cy="3821476"/>
            <a:chOff x="4038600" y="2133600"/>
            <a:chExt cx="4863353" cy="3821476"/>
          </a:xfrm>
        </p:grpSpPr>
        <p:pic>
          <p:nvPicPr>
            <p:cNvPr id="4" name="Picture 9" descr="car2.001.001.tiff"/>
            <p:cNvPicPr>
              <a:picLocks noChangeAspect="1"/>
            </p:cNvPicPr>
            <p:nvPr/>
          </p:nvPicPr>
          <p:blipFill rotWithShape="1">
            <a:blip r:embed="rId4">
              <a:extLst>
                <a:ext uri="{28A0092B-C50C-407E-A947-70E740481C1C}">
                  <a14:useLocalDpi xmlns:a14="http://schemas.microsoft.com/office/drawing/2010/main" val="0"/>
                </a:ext>
              </a:extLst>
            </a:blip>
            <a:srcRect l="1385" r="1110" b="2949"/>
            <a:stretch/>
          </p:blipFill>
          <p:spPr bwMode="auto">
            <a:xfrm>
              <a:off x="4038600" y="2133600"/>
              <a:ext cx="4863353" cy="3544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7772400" y="5678077"/>
              <a:ext cx="1041632" cy="276999"/>
            </a:xfrm>
            <a:prstGeom prst="rect">
              <a:avLst/>
            </a:prstGeom>
            <a:noFill/>
          </p:spPr>
          <p:txBody>
            <a:bodyPr wrap="none" rtlCol="0">
              <a:spAutoFit/>
            </a:bodyPr>
            <a:lstStyle/>
            <a:p>
              <a:r>
                <a:rPr lang="en-US" sz="1200" dirty="0" smtClean="0"/>
                <a:t>Source: NCAR</a:t>
              </a:r>
              <a:endParaRPr lang="en-US" sz="1200" dirty="0"/>
            </a:p>
          </p:txBody>
        </p:sp>
      </p:grpSp>
      <p:sp>
        <p:nvSpPr>
          <p:cNvPr id="3" name="Slide Number Placeholder 2"/>
          <p:cNvSpPr>
            <a:spLocks noGrp="1"/>
          </p:cNvSpPr>
          <p:nvPr>
            <p:ph type="sldNum" sz="quarter" idx="12"/>
          </p:nvPr>
        </p:nvSpPr>
        <p:spPr/>
        <p:txBody>
          <a:bodyPr/>
          <a:lstStyle/>
          <a:p>
            <a:fld id="{37D81F44-9FB9-45E4-90A1-35569E7A743C}" type="slidenum">
              <a:rPr lang="en-US" smtClean="0"/>
              <a:t>10</a:t>
            </a:fld>
            <a:endParaRPr lang="en-US"/>
          </a:p>
        </p:txBody>
      </p:sp>
    </p:spTree>
    <p:extLst>
      <p:ext uri="{BB962C8B-B14F-4D97-AF65-F5344CB8AC3E}">
        <p14:creationId xmlns:p14="http://schemas.microsoft.com/office/powerpoint/2010/main" val="21543768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Summary</a:t>
            </a:r>
            <a:endParaRPr lang="en-US" sz="4000" b="1" dirty="0"/>
          </a:p>
        </p:txBody>
      </p:sp>
      <p:sp>
        <p:nvSpPr>
          <p:cNvPr id="3" name="Content Placeholder 2"/>
          <p:cNvSpPr>
            <a:spLocks noGrp="1"/>
          </p:cNvSpPr>
          <p:nvPr>
            <p:ph idx="1"/>
          </p:nvPr>
        </p:nvSpPr>
        <p:spPr/>
        <p:txBody>
          <a:bodyPr>
            <a:normAutofit/>
          </a:bodyPr>
          <a:lstStyle/>
          <a:p>
            <a:pPr>
              <a:spcAft>
                <a:spcPts val="600"/>
              </a:spcAft>
            </a:pPr>
            <a:r>
              <a:rPr lang="en-US" dirty="0" smtClean="0"/>
              <a:t>Impact-based Decision Support is essential</a:t>
            </a:r>
          </a:p>
          <a:p>
            <a:pPr>
              <a:spcAft>
                <a:spcPts val="600"/>
              </a:spcAft>
            </a:pPr>
            <a:r>
              <a:rPr lang="en-US" dirty="0" smtClean="0"/>
              <a:t>It starts with a timely and accurate weather forecast…</a:t>
            </a:r>
          </a:p>
          <a:p>
            <a:pPr>
              <a:spcAft>
                <a:spcPts val="600"/>
              </a:spcAft>
            </a:pPr>
            <a:r>
              <a:rPr lang="en-US" dirty="0" smtClean="0"/>
              <a:t>But translating that into an impact is not trivial</a:t>
            </a:r>
          </a:p>
          <a:p>
            <a:pPr lvl="1">
              <a:spcAft>
                <a:spcPts val="600"/>
              </a:spcAft>
            </a:pPr>
            <a:r>
              <a:rPr lang="en-US" dirty="0" smtClean="0"/>
              <a:t>“Weather</a:t>
            </a:r>
            <a:r>
              <a:rPr lang="en-US" dirty="0"/>
              <a:t>” versus “Road Weather” Information</a:t>
            </a:r>
          </a:p>
          <a:p>
            <a:pPr>
              <a:spcAft>
                <a:spcPts val="600"/>
              </a:spcAft>
            </a:pPr>
            <a:r>
              <a:rPr lang="en-US" dirty="0" smtClean="0"/>
              <a:t>We continue to look for ways to better manage the highway system</a:t>
            </a:r>
          </a:p>
          <a:p>
            <a:endParaRPr lang="en-US" dirty="0" smtClean="0"/>
          </a:p>
        </p:txBody>
      </p:sp>
      <p:sp>
        <p:nvSpPr>
          <p:cNvPr id="4" name="Slide Number Placeholder 3"/>
          <p:cNvSpPr>
            <a:spLocks noGrp="1"/>
          </p:cNvSpPr>
          <p:nvPr>
            <p:ph type="sldNum" sz="quarter" idx="12"/>
          </p:nvPr>
        </p:nvSpPr>
        <p:spPr/>
        <p:txBody>
          <a:bodyPr/>
          <a:lstStyle/>
          <a:p>
            <a:fld id="{37D81F44-9FB9-45E4-90A1-35569E7A743C}" type="slidenum">
              <a:rPr lang="en-US" smtClean="0"/>
              <a:t>11</a:t>
            </a:fld>
            <a:endParaRPr lang="en-US"/>
          </a:p>
        </p:txBody>
      </p:sp>
    </p:spTree>
    <p:extLst>
      <p:ext uri="{BB962C8B-B14F-4D97-AF65-F5344CB8AC3E}">
        <p14:creationId xmlns:p14="http://schemas.microsoft.com/office/powerpoint/2010/main" val="20412227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a:t>Average Annual Fatalities </a:t>
            </a:r>
            <a:r>
              <a:rPr lang="en-US" sz="4000" b="1" dirty="0" smtClean="0"/>
              <a:t/>
            </a:r>
            <a:br>
              <a:rPr lang="en-US" sz="4000" b="1" dirty="0" smtClean="0"/>
            </a:br>
            <a:r>
              <a:rPr lang="en-US" sz="4000" b="1" dirty="0" smtClean="0"/>
              <a:t>Under </a:t>
            </a:r>
            <a:r>
              <a:rPr lang="en-US" sz="4000" b="1" dirty="0"/>
              <a:t>Adverse </a:t>
            </a:r>
            <a:r>
              <a:rPr lang="en-US" sz="4000" b="1" dirty="0" smtClean="0"/>
              <a:t>Weather</a:t>
            </a:r>
            <a:endParaRPr lang="en-US" sz="4000" b="1" dirty="0"/>
          </a:p>
        </p:txBody>
      </p:sp>
      <p:graphicFrame>
        <p:nvGraphicFramePr>
          <p:cNvPr id="4" name="Chart 3"/>
          <p:cNvGraphicFramePr>
            <a:graphicFrameLocks/>
          </p:cNvGraphicFramePr>
          <p:nvPr>
            <p:extLst>
              <p:ext uri="{D42A27DB-BD31-4B8C-83A1-F6EECF244321}">
                <p14:modId xmlns:p14="http://schemas.microsoft.com/office/powerpoint/2010/main" val="3379421696"/>
              </p:ext>
            </p:extLst>
          </p:nvPr>
        </p:nvGraphicFramePr>
        <p:xfrm>
          <a:off x="609600" y="1417638"/>
          <a:ext cx="7848600" cy="467836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841987" y="6172200"/>
            <a:ext cx="6473213" cy="660437"/>
          </a:xfrm>
          <a:prstGeom prst="rect">
            <a:avLst/>
          </a:prstGeom>
          <a:noFill/>
        </p:spPr>
        <p:txBody>
          <a:bodyPr wrap="square" rtlCol="0">
            <a:spAutoFit/>
          </a:bodyPr>
          <a:lstStyle/>
          <a:p>
            <a:pPr defTabSz="844357" fontAlgn="auto">
              <a:spcBef>
                <a:spcPts val="0"/>
              </a:spcBef>
              <a:spcAft>
                <a:spcPts val="0"/>
              </a:spcAft>
              <a:defRPr/>
            </a:pPr>
            <a:r>
              <a:rPr lang="en-US" sz="923" b="1" kern="0" dirty="0" smtClean="0">
                <a:solidFill>
                  <a:sysClr val="windowText" lastClr="000000"/>
                </a:solidFill>
              </a:rPr>
              <a:t>Sources:  </a:t>
            </a:r>
          </a:p>
          <a:p>
            <a:pPr marL="171450" indent="-171450" defTabSz="844357" fontAlgn="auto">
              <a:spcBef>
                <a:spcPts val="0"/>
              </a:spcBef>
              <a:spcAft>
                <a:spcPts val="0"/>
              </a:spcAft>
              <a:buFont typeface="Arial" panose="020B0604020202020204" pitchFamily="34" charset="0"/>
              <a:buChar char="•"/>
              <a:defRPr/>
            </a:pPr>
            <a:r>
              <a:rPr lang="en-US" sz="923" i="1" kern="0" dirty="0" smtClean="0">
                <a:solidFill>
                  <a:sysClr val="windowText" lastClr="000000"/>
                </a:solidFill>
              </a:rPr>
              <a:t>NOAA Hazard </a:t>
            </a:r>
            <a:r>
              <a:rPr lang="en-US" sz="923" i="1" kern="0" dirty="0">
                <a:solidFill>
                  <a:sysClr val="windowText" lastClr="000000"/>
                </a:solidFill>
              </a:rPr>
              <a:t>Statistics:  </a:t>
            </a:r>
            <a:r>
              <a:rPr lang="en-US" sz="923" i="1" kern="0" dirty="0">
                <a:solidFill>
                  <a:sysClr val="windowText" lastClr="000000"/>
                </a:solidFill>
                <a:hlinkClick r:id="rId4"/>
              </a:rPr>
              <a:t>http://</a:t>
            </a:r>
            <a:r>
              <a:rPr lang="en-US" sz="923" i="1" kern="0" dirty="0" smtClean="0">
                <a:solidFill>
                  <a:sysClr val="windowText" lastClr="000000"/>
                </a:solidFill>
                <a:hlinkClick r:id="rId4"/>
              </a:rPr>
              <a:t>www.nws.noaa.gov/om/hazstats.shtml</a:t>
            </a:r>
            <a:endParaRPr lang="en-US" sz="923" i="1" kern="0" dirty="0" smtClean="0">
              <a:solidFill>
                <a:sysClr val="windowText" lastClr="000000"/>
              </a:solidFill>
            </a:endParaRPr>
          </a:p>
          <a:p>
            <a:pPr marL="171450" indent="-171450" defTabSz="844357" fontAlgn="auto">
              <a:spcBef>
                <a:spcPts val="0"/>
              </a:spcBef>
              <a:spcAft>
                <a:spcPts val="0"/>
              </a:spcAft>
              <a:buFont typeface="Arial" panose="020B0604020202020204" pitchFamily="34" charset="0"/>
              <a:buChar char="•"/>
              <a:defRPr/>
            </a:pPr>
            <a:r>
              <a:rPr lang="en-US" sz="923" i="1" kern="0" dirty="0" smtClean="0">
                <a:solidFill>
                  <a:sysClr val="windowText" lastClr="000000"/>
                </a:solidFill>
              </a:rPr>
              <a:t>Road </a:t>
            </a:r>
            <a:r>
              <a:rPr lang="en-US" sz="923" i="1" kern="0" dirty="0">
                <a:solidFill>
                  <a:sysClr val="windowText" lastClr="000000"/>
                </a:solidFill>
              </a:rPr>
              <a:t>Weather Management Program, Table: Weather-Related Crash Statistics (Annual Averages), Available at: http://www.ops.fhwa.dot.gov/weather/q1_roadimpact.htm</a:t>
            </a:r>
          </a:p>
        </p:txBody>
      </p:sp>
      <p:sp>
        <p:nvSpPr>
          <p:cNvPr id="3" name="Slide Number Placeholder 2"/>
          <p:cNvSpPr>
            <a:spLocks noGrp="1"/>
          </p:cNvSpPr>
          <p:nvPr>
            <p:ph type="sldNum" sz="quarter" idx="12"/>
          </p:nvPr>
        </p:nvSpPr>
        <p:spPr/>
        <p:txBody>
          <a:bodyPr/>
          <a:lstStyle/>
          <a:p>
            <a:fld id="{37D81F44-9FB9-45E4-90A1-35569E7A743C}" type="slidenum">
              <a:rPr lang="en-US" smtClean="0"/>
              <a:t>2</a:t>
            </a:fld>
            <a:endParaRPr lang="en-US"/>
          </a:p>
        </p:txBody>
      </p:sp>
    </p:spTree>
    <p:extLst>
      <p:ext uri="{BB962C8B-B14F-4D97-AF65-F5344CB8AC3E}">
        <p14:creationId xmlns:p14="http://schemas.microsoft.com/office/powerpoint/2010/main" val="32393888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sz="4000" b="1" dirty="0" smtClean="0"/>
              <a:t>Weather</a:t>
            </a:r>
            <a:r>
              <a:rPr lang="en-US" sz="4000" b="1" dirty="0"/>
              <a:t>-</a:t>
            </a:r>
            <a:r>
              <a:rPr lang="en-US" sz="4000" b="1" dirty="0" smtClean="0"/>
              <a:t>Related </a:t>
            </a:r>
            <a:r>
              <a:rPr lang="en-US" sz="4000" b="1" dirty="0"/>
              <a:t>Crashes</a:t>
            </a:r>
          </a:p>
        </p:txBody>
      </p:sp>
      <p:cxnSp>
        <p:nvCxnSpPr>
          <p:cNvPr id="19" name="Straight Connector 18"/>
          <p:cNvCxnSpPr/>
          <p:nvPr/>
        </p:nvCxnSpPr>
        <p:spPr>
          <a:xfrm>
            <a:off x="3581400" y="4648200"/>
            <a:ext cx="2692555" cy="533400"/>
          </a:xfrm>
          <a:prstGeom prst="line">
            <a:avLst/>
          </a:prstGeom>
          <a:noFill/>
          <a:ln w="12700" cap="flat" cmpd="sng" algn="ctr">
            <a:solidFill>
              <a:srgbClr val="2D2DB9">
                <a:lumMod val="50000"/>
              </a:srgbClr>
            </a:solidFill>
            <a:prstDash val="solid"/>
          </a:ln>
          <a:effectLst/>
        </p:spPr>
      </p:cxnSp>
      <p:sp>
        <p:nvSpPr>
          <p:cNvPr id="22" name="TextBox 21"/>
          <p:cNvSpPr txBox="1"/>
          <p:nvPr/>
        </p:nvSpPr>
        <p:spPr>
          <a:xfrm>
            <a:off x="719099" y="1425466"/>
            <a:ext cx="3447690" cy="660822"/>
          </a:xfrm>
          <a:prstGeom prst="rect">
            <a:avLst/>
          </a:prstGeom>
          <a:noFill/>
        </p:spPr>
        <p:txBody>
          <a:bodyPr wrap="square" rtlCol="0">
            <a:spAutoFit/>
          </a:bodyPr>
          <a:lstStyle/>
          <a:p>
            <a:pPr algn="ctr" defTabSz="844357" fontAlgn="auto">
              <a:spcBef>
                <a:spcPts val="0"/>
              </a:spcBef>
              <a:spcAft>
                <a:spcPts val="0"/>
              </a:spcAft>
              <a:defRPr/>
            </a:pPr>
            <a:r>
              <a:rPr lang="en-US" sz="1847" b="1" kern="0" dirty="0">
                <a:solidFill>
                  <a:sysClr val="windowText" lastClr="000000"/>
                </a:solidFill>
              </a:rPr>
              <a:t>Total Annual Crashes</a:t>
            </a:r>
          </a:p>
          <a:p>
            <a:pPr algn="ctr" defTabSz="844357" fontAlgn="auto">
              <a:spcBef>
                <a:spcPts val="0"/>
              </a:spcBef>
              <a:spcAft>
                <a:spcPts val="0"/>
              </a:spcAft>
              <a:defRPr/>
            </a:pPr>
            <a:r>
              <a:rPr lang="en-US" sz="1847" b="1" i="1" kern="0" dirty="0">
                <a:solidFill>
                  <a:sysClr val="windowText" lastClr="000000"/>
                </a:solidFill>
              </a:rPr>
              <a:t>Average = 5,748,564 </a:t>
            </a:r>
          </a:p>
        </p:txBody>
      </p:sp>
      <p:sp>
        <p:nvSpPr>
          <p:cNvPr id="23" name="TextBox 22"/>
          <p:cNvSpPr txBox="1"/>
          <p:nvPr/>
        </p:nvSpPr>
        <p:spPr>
          <a:xfrm>
            <a:off x="4724400" y="1458892"/>
            <a:ext cx="3447690" cy="660822"/>
          </a:xfrm>
          <a:prstGeom prst="rect">
            <a:avLst/>
          </a:prstGeom>
          <a:noFill/>
        </p:spPr>
        <p:txBody>
          <a:bodyPr wrap="square" rtlCol="0">
            <a:spAutoFit/>
          </a:bodyPr>
          <a:lstStyle/>
          <a:p>
            <a:pPr algn="ctr" defTabSz="844357" fontAlgn="auto">
              <a:spcBef>
                <a:spcPts val="0"/>
              </a:spcBef>
              <a:spcAft>
                <a:spcPts val="0"/>
              </a:spcAft>
              <a:defRPr/>
            </a:pPr>
            <a:r>
              <a:rPr lang="en-US" sz="1847" b="1" kern="0" dirty="0">
                <a:solidFill>
                  <a:sysClr val="windowText" lastClr="000000"/>
                </a:solidFill>
              </a:rPr>
              <a:t>Weather Related Crashes </a:t>
            </a:r>
          </a:p>
          <a:p>
            <a:pPr algn="ctr" defTabSz="844357" fontAlgn="auto">
              <a:spcBef>
                <a:spcPts val="0"/>
              </a:spcBef>
              <a:spcAft>
                <a:spcPts val="0"/>
              </a:spcAft>
              <a:defRPr/>
            </a:pPr>
            <a:r>
              <a:rPr lang="en-US" sz="1847" b="1" i="1" kern="0" dirty="0">
                <a:solidFill>
                  <a:sysClr val="windowText" lastClr="000000"/>
                </a:solidFill>
              </a:rPr>
              <a:t>By Road Weather Condition*</a:t>
            </a:r>
          </a:p>
        </p:txBody>
      </p:sp>
      <p:cxnSp>
        <p:nvCxnSpPr>
          <p:cNvPr id="24" name="Straight Connector 23"/>
          <p:cNvCxnSpPr/>
          <p:nvPr/>
        </p:nvCxnSpPr>
        <p:spPr>
          <a:xfrm flipV="1">
            <a:off x="3494548" y="2340680"/>
            <a:ext cx="2779407" cy="478720"/>
          </a:xfrm>
          <a:prstGeom prst="line">
            <a:avLst/>
          </a:prstGeom>
          <a:noFill/>
          <a:ln w="12700" cap="flat" cmpd="sng" algn="ctr">
            <a:solidFill>
              <a:srgbClr val="2D2DB9">
                <a:lumMod val="50000"/>
              </a:srgbClr>
            </a:solidFill>
            <a:prstDash val="solid"/>
          </a:ln>
          <a:effectLst/>
        </p:spPr>
      </p:cxnSp>
      <p:sp>
        <p:nvSpPr>
          <p:cNvPr id="25" name="TextBox 24"/>
          <p:cNvSpPr txBox="1"/>
          <p:nvPr/>
        </p:nvSpPr>
        <p:spPr>
          <a:xfrm>
            <a:off x="304800" y="5592546"/>
            <a:ext cx="8021155" cy="376385"/>
          </a:xfrm>
          <a:prstGeom prst="rect">
            <a:avLst/>
          </a:prstGeom>
          <a:noFill/>
        </p:spPr>
        <p:txBody>
          <a:bodyPr wrap="square" rtlCol="0">
            <a:spAutoFit/>
          </a:bodyPr>
          <a:lstStyle/>
          <a:p>
            <a:pPr defTabSz="844357" fontAlgn="auto">
              <a:spcBef>
                <a:spcPts val="0"/>
              </a:spcBef>
              <a:spcAft>
                <a:spcPts val="0"/>
              </a:spcAft>
              <a:defRPr/>
            </a:pPr>
            <a:r>
              <a:rPr lang="en-US" sz="923" kern="0" dirty="0">
                <a:solidFill>
                  <a:sysClr val="windowText" lastClr="000000"/>
                </a:solidFill>
              </a:rPr>
              <a:t>*Crashes that occurred under adverse conditions; additional factors such as rain, snow, and fog are not disaggregated from pavement conditions in this graphic. The percentage due to fog is for those crashes that occur under foggy conditions, but not wet, icy, or snowy pavement conditions.  </a:t>
            </a:r>
          </a:p>
        </p:txBody>
      </p:sp>
      <p:sp>
        <p:nvSpPr>
          <p:cNvPr id="26" name="TextBox 25"/>
          <p:cNvSpPr txBox="1"/>
          <p:nvPr/>
        </p:nvSpPr>
        <p:spPr>
          <a:xfrm>
            <a:off x="257942" y="6032358"/>
            <a:ext cx="6473213" cy="376385"/>
          </a:xfrm>
          <a:prstGeom prst="rect">
            <a:avLst/>
          </a:prstGeom>
          <a:noFill/>
        </p:spPr>
        <p:txBody>
          <a:bodyPr wrap="square" rtlCol="0">
            <a:spAutoFit/>
          </a:bodyPr>
          <a:lstStyle/>
          <a:p>
            <a:pPr defTabSz="844357" fontAlgn="auto">
              <a:spcBef>
                <a:spcPts val="0"/>
              </a:spcBef>
              <a:spcAft>
                <a:spcPts val="0"/>
              </a:spcAft>
              <a:defRPr/>
            </a:pPr>
            <a:r>
              <a:rPr lang="en-US" sz="923" b="1" kern="0" dirty="0">
                <a:solidFill>
                  <a:sysClr val="windowText" lastClr="000000"/>
                </a:solidFill>
              </a:rPr>
              <a:t>Source:  </a:t>
            </a:r>
            <a:r>
              <a:rPr lang="en-US" sz="923" i="1" kern="0" dirty="0">
                <a:solidFill>
                  <a:sysClr val="windowText" lastClr="000000"/>
                </a:solidFill>
              </a:rPr>
              <a:t>Road Weather Management Program, Table: Weather-Related Crash Statistics (Annual Averages), Available at: http://www.ops.fhwa.dot.gov/weather/q1_roadimpact.htm</a:t>
            </a:r>
          </a:p>
        </p:txBody>
      </p:sp>
      <p:graphicFrame>
        <p:nvGraphicFramePr>
          <p:cNvPr id="11" name="Chart 10"/>
          <p:cNvGraphicFramePr>
            <a:graphicFrameLocks/>
          </p:cNvGraphicFramePr>
          <p:nvPr>
            <p:extLst>
              <p:ext uri="{D42A27DB-BD31-4B8C-83A1-F6EECF244321}">
                <p14:modId xmlns:p14="http://schemas.microsoft.com/office/powerpoint/2010/main" val="3986179841"/>
              </p:ext>
            </p:extLst>
          </p:nvPr>
        </p:nvGraphicFramePr>
        <p:xfrm>
          <a:off x="609600" y="1711155"/>
          <a:ext cx="3657092" cy="41237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a:graphicFrameLocks/>
          </p:cNvGraphicFramePr>
          <p:nvPr>
            <p:extLst>
              <p:ext uri="{D42A27DB-BD31-4B8C-83A1-F6EECF244321}">
                <p14:modId xmlns:p14="http://schemas.microsoft.com/office/powerpoint/2010/main" val="1298321325"/>
              </p:ext>
            </p:extLst>
          </p:nvPr>
        </p:nvGraphicFramePr>
        <p:xfrm>
          <a:off x="4724400" y="1711155"/>
          <a:ext cx="3810000" cy="4105656"/>
        </p:xfrm>
        <a:graphic>
          <a:graphicData uri="http://schemas.openxmlformats.org/drawingml/2006/chart">
            <c:chart xmlns:c="http://schemas.openxmlformats.org/drawingml/2006/chart" xmlns:r="http://schemas.openxmlformats.org/officeDocument/2006/relationships" r:id="rId4"/>
          </a:graphicData>
        </a:graphic>
      </p:graphicFrame>
      <p:sp>
        <p:nvSpPr>
          <p:cNvPr id="4" name="Slide Number Placeholder 3"/>
          <p:cNvSpPr>
            <a:spLocks noGrp="1"/>
          </p:cNvSpPr>
          <p:nvPr>
            <p:ph type="sldNum" sz="quarter" idx="12"/>
          </p:nvPr>
        </p:nvSpPr>
        <p:spPr/>
        <p:txBody>
          <a:bodyPr/>
          <a:lstStyle/>
          <a:p>
            <a:fld id="{37D81F44-9FB9-45E4-90A1-35569E7A743C}" type="slidenum">
              <a:rPr lang="en-US" smtClean="0"/>
              <a:t>3</a:t>
            </a:fld>
            <a:endParaRPr lang="en-US"/>
          </a:p>
        </p:txBody>
      </p:sp>
    </p:spTree>
    <p:extLst>
      <p:ext uri="{BB962C8B-B14F-4D97-AF65-F5344CB8AC3E}">
        <p14:creationId xmlns:p14="http://schemas.microsoft.com/office/powerpoint/2010/main" val="42946751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6038"/>
            <a:ext cx="8686800" cy="1143000"/>
          </a:xfrm>
        </p:spPr>
        <p:txBody>
          <a:bodyPr>
            <a:normAutofit fontScale="90000"/>
          </a:bodyPr>
          <a:lstStyle/>
          <a:p>
            <a:r>
              <a:rPr lang="en-US" sz="3600" b="1" dirty="0" smtClean="0"/>
              <a:t>When We Think of Winter, We Think of Big Storms</a:t>
            </a:r>
            <a:r>
              <a:rPr lang="en-US" dirty="0" smtClean="0"/>
              <a:t/>
            </a:r>
            <a:br>
              <a:rPr lang="en-US" dirty="0" smtClean="0"/>
            </a:br>
            <a:r>
              <a:rPr lang="en-US" sz="2400" dirty="0" smtClean="0"/>
              <a:t>Blizzard of January, 2016</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0643" y="1402198"/>
            <a:ext cx="4614757" cy="2595801"/>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7271" y="4188210"/>
            <a:ext cx="4381500" cy="2466975"/>
          </a:xfrm>
          <a:prstGeom prst="rect">
            <a:avLst/>
          </a:prstGeom>
        </p:spPr>
      </p:pic>
      <p:grpSp>
        <p:nvGrpSpPr>
          <p:cNvPr id="8" name="Group 7"/>
          <p:cNvGrpSpPr/>
          <p:nvPr/>
        </p:nvGrpSpPr>
        <p:grpSpPr>
          <a:xfrm>
            <a:off x="487509" y="2199501"/>
            <a:ext cx="3474891" cy="3744099"/>
            <a:chOff x="5207000" y="1828800"/>
            <a:chExt cx="3474891" cy="3744099"/>
          </a:xfrm>
        </p:grpSpPr>
        <p:pic>
          <p:nvPicPr>
            <p:cNvPr id="6"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3541" t="20703" r="40000" b="21354"/>
            <a:stretch/>
          </p:blipFill>
          <p:spPr bwMode="auto">
            <a:xfrm>
              <a:off x="5207000" y="1828800"/>
              <a:ext cx="3474891" cy="3467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422764" y="5295900"/>
              <a:ext cx="1259127" cy="276999"/>
            </a:xfrm>
            <a:prstGeom prst="rect">
              <a:avLst/>
            </a:prstGeom>
            <a:noFill/>
          </p:spPr>
          <p:txBody>
            <a:bodyPr wrap="none" rtlCol="0">
              <a:spAutoFit/>
            </a:bodyPr>
            <a:lstStyle/>
            <a:p>
              <a:r>
                <a:rPr lang="en-US" sz="1200" dirty="0" smtClean="0"/>
                <a:t>Source: Brett </a:t>
              </a:r>
              <a:r>
                <a:rPr lang="en-US" sz="1200" dirty="0" err="1" smtClean="0"/>
                <a:t>Yoh</a:t>
              </a:r>
              <a:endParaRPr lang="en-US" sz="1200" dirty="0"/>
            </a:p>
          </p:txBody>
        </p:sp>
      </p:grpSp>
      <p:sp>
        <p:nvSpPr>
          <p:cNvPr id="10" name="TextBox 9"/>
          <p:cNvSpPr txBox="1"/>
          <p:nvPr/>
        </p:nvSpPr>
        <p:spPr>
          <a:xfrm>
            <a:off x="8017666" y="3924300"/>
            <a:ext cx="935834" cy="276999"/>
          </a:xfrm>
          <a:prstGeom prst="rect">
            <a:avLst/>
          </a:prstGeom>
          <a:noFill/>
        </p:spPr>
        <p:txBody>
          <a:bodyPr wrap="none" rtlCol="0">
            <a:spAutoFit/>
          </a:bodyPr>
          <a:lstStyle/>
          <a:p>
            <a:r>
              <a:rPr lang="en-US" sz="1200" dirty="0" smtClean="0"/>
              <a:t>Source: BBC</a:t>
            </a:r>
            <a:endParaRPr lang="en-US" sz="1200" dirty="0"/>
          </a:p>
        </p:txBody>
      </p:sp>
      <p:sp>
        <p:nvSpPr>
          <p:cNvPr id="11" name="TextBox 10"/>
          <p:cNvSpPr txBox="1"/>
          <p:nvPr/>
        </p:nvSpPr>
        <p:spPr>
          <a:xfrm>
            <a:off x="7922106" y="6581001"/>
            <a:ext cx="967894" cy="276999"/>
          </a:xfrm>
          <a:prstGeom prst="rect">
            <a:avLst/>
          </a:prstGeom>
          <a:noFill/>
        </p:spPr>
        <p:txBody>
          <a:bodyPr wrap="none" rtlCol="0">
            <a:spAutoFit/>
          </a:bodyPr>
          <a:lstStyle/>
          <a:p>
            <a:r>
              <a:rPr lang="en-US" sz="1200" dirty="0" smtClean="0"/>
              <a:t>Source: CNN</a:t>
            </a:r>
            <a:endParaRPr lang="en-US" sz="1200" dirty="0"/>
          </a:p>
        </p:txBody>
      </p:sp>
      <p:sp>
        <p:nvSpPr>
          <p:cNvPr id="3" name="Slide Number Placeholder 2"/>
          <p:cNvSpPr>
            <a:spLocks noGrp="1"/>
          </p:cNvSpPr>
          <p:nvPr>
            <p:ph type="sldNum" sz="quarter" idx="12"/>
          </p:nvPr>
        </p:nvSpPr>
        <p:spPr/>
        <p:txBody>
          <a:bodyPr/>
          <a:lstStyle/>
          <a:p>
            <a:fld id="{37D81F44-9FB9-45E4-90A1-35569E7A743C}" type="slidenum">
              <a:rPr lang="en-US" smtClean="0"/>
              <a:t>4</a:t>
            </a:fld>
            <a:endParaRPr lang="en-US"/>
          </a:p>
        </p:txBody>
      </p:sp>
    </p:spTree>
    <p:extLst>
      <p:ext uri="{BB962C8B-B14F-4D97-AF65-F5344CB8AC3E}">
        <p14:creationId xmlns:p14="http://schemas.microsoft.com/office/powerpoint/2010/main" val="81401306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But It Doesn’t Have to Be Big to Have an Impact</a:t>
            </a:r>
            <a:endParaRPr lang="en-US" sz="3200" b="1" dirty="0"/>
          </a:p>
        </p:txBody>
      </p:sp>
      <p:grpSp>
        <p:nvGrpSpPr>
          <p:cNvPr id="7" name="Group 6"/>
          <p:cNvGrpSpPr/>
          <p:nvPr/>
        </p:nvGrpSpPr>
        <p:grpSpPr>
          <a:xfrm>
            <a:off x="152400" y="2286000"/>
            <a:ext cx="5016303" cy="3662065"/>
            <a:chOff x="152400" y="2286000"/>
            <a:chExt cx="5016303" cy="3662065"/>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0138"/>
            <a:stretch/>
          </p:blipFill>
          <p:spPr>
            <a:xfrm>
              <a:off x="152400" y="2286000"/>
              <a:ext cx="4953000" cy="3100388"/>
            </a:xfrm>
            <a:prstGeom prst="rect">
              <a:avLst/>
            </a:prstGeom>
          </p:spPr>
        </p:pic>
        <p:sp>
          <p:nvSpPr>
            <p:cNvPr id="10" name="TextBox 9"/>
            <p:cNvSpPr txBox="1"/>
            <p:nvPr/>
          </p:nvSpPr>
          <p:spPr>
            <a:xfrm>
              <a:off x="1480252" y="5486400"/>
              <a:ext cx="2297296" cy="461665"/>
            </a:xfrm>
            <a:prstGeom prst="rect">
              <a:avLst/>
            </a:prstGeom>
            <a:noFill/>
          </p:spPr>
          <p:txBody>
            <a:bodyPr wrap="none" rtlCol="0">
              <a:spAutoFit/>
            </a:bodyPr>
            <a:lstStyle/>
            <a:p>
              <a:r>
                <a:rPr lang="en-US" sz="2400" dirty="0" smtClean="0"/>
                <a:t>January 20, 2016</a:t>
              </a:r>
              <a:endParaRPr lang="en-US" sz="2400" dirty="0"/>
            </a:p>
          </p:txBody>
        </p:sp>
        <p:sp>
          <p:nvSpPr>
            <p:cNvPr id="13" name="TextBox 12"/>
            <p:cNvSpPr txBox="1"/>
            <p:nvPr/>
          </p:nvSpPr>
          <p:spPr>
            <a:xfrm>
              <a:off x="4188306" y="5322500"/>
              <a:ext cx="980397" cy="276999"/>
            </a:xfrm>
            <a:prstGeom prst="rect">
              <a:avLst/>
            </a:prstGeom>
            <a:noFill/>
          </p:spPr>
          <p:txBody>
            <a:bodyPr wrap="none" rtlCol="0">
              <a:spAutoFit/>
            </a:bodyPr>
            <a:lstStyle/>
            <a:p>
              <a:r>
                <a:rPr lang="en-US" sz="1200" dirty="0" smtClean="0"/>
                <a:t>Source: Fox5</a:t>
              </a:r>
              <a:endParaRPr lang="en-US" sz="1200" dirty="0"/>
            </a:p>
          </p:txBody>
        </p:sp>
      </p:grpSp>
      <p:grpSp>
        <p:nvGrpSpPr>
          <p:cNvPr id="8" name="Group 7"/>
          <p:cNvGrpSpPr/>
          <p:nvPr/>
        </p:nvGrpSpPr>
        <p:grpSpPr>
          <a:xfrm>
            <a:off x="5181600" y="2501628"/>
            <a:ext cx="3820922" cy="3446437"/>
            <a:chOff x="5181600" y="2501628"/>
            <a:chExt cx="3820922" cy="3446437"/>
          </a:xfrm>
        </p:grpSpPr>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2501628"/>
              <a:ext cx="3784600" cy="2527572"/>
            </a:xfrm>
            <a:prstGeom prst="rect">
              <a:avLst/>
            </a:prstGeom>
          </p:spPr>
        </p:pic>
        <p:sp>
          <p:nvSpPr>
            <p:cNvPr id="12" name="TextBox 11"/>
            <p:cNvSpPr txBox="1"/>
            <p:nvPr/>
          </p:nvSpPr>
          <p:spPr>
            <a:xfrm>
              <a:off x="6082923" y="5486400"/>
              <a:ext cx="1981953" cy="461665"/>
            </a:xfrm>
            <a:prstGeom prst="rect">
              <a:avLst/>
            </a:prstGeom>
            <a:noFill/>
          </p:spPr>
          <p:txBody>
            <a:bodyPr wrap="none" rtlCol="0">
              <a:spAutoFit/>
            </a:bodyPr>
            <a:lstStyle/>
            <a:p>
              <a:r>
                <a:rPr lang="en-US" sz="2400" dirty="0" smtClean="0"/>
                <a:t>March 3, 2016</a:t>
              </a:r>
              <a:endParaRPr lang="en-US" sz="2400" dirty="0"/>
            </a:p>
          </p:txBody>
        </p:sp>
        <p:sp>
          <p:nvSpPr>
            <p:cNvPr id="14" name="TextBox 13"/>
            <p:cNvSpPr txBox="1"/>
            <p:nvPr/>
          </p:nvSpPr>
          <p:spPr>
            <a:xfrm>
              <a:off x="7925176" y="4978400"/>
              <a:ext cx="1077346" cy="276999"/>
            </a:xfrm>
            <a:prstGeom prst="rect">
              <a:avLst/>
            </a:prstGeom>
            <a:noFill/>
          </p:spPr>
          <p:txBody>
            <a:bodyPr wrap="none" rtlCol="0">
              <a:spAutoFit/>
            </a:bodyPr>
            <a:lstStyle/>
            <a:p>
              <a:r>
                <a:rPr lang="en-US" sz="1200" dirty="0" smtClean="0"/>
                <a:t>Source: WTOP</a:t>
              </a:r>
              <a:endParaRPr lang="en-US" sz="1200" dirty="0"/>
            </a:p>
          </p:txBody>
        </p:sp>
      </p:grpSp>
      <p:sp>
        <p:nvSpPr>
          <p:cNvPr id="3" name="Slide Number Placeholder 2"/>
          <p:cNvSpPr>
            <a:spLocks noGrp="1"/>
          </p:cNvSpPr>
          <p:nvPr>
            <p:ph type="sldNum" sz="quarter" idx="12"/>
          </p:nvPr>
        </p:nvSpPr>
        <p:spPr/>
        <p:txBody>
          <a:bodyPr/>
          <a:lstStyle/>
          <a:p>
            <a:fld id="{37D81F44-9FB9-45E4-90A1-35569E7A743C}" type="slidenum">
              <a:rPr lang="en-US" smtClean="0"/>
              <a:t>5</a:t>
            </a:fld>
            <a:endParaRPr lang="en-US" dirty="0"/>
          </a:p>
        </p:txBody>
      </p:sp>
    </p:spTree>
    <p:extLst>
      <p:ext uri="{BB962C8B-B14F-4D97-AF65-F5344CB8AC3E}">
        <p14:creationId xmlns:p14="http://schemas.microsoft.com/office/powerpoint/2010/main" val="22102902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Avoiding the Disasters</a:t>
            </a:r>
            <a:endParaRPr lang="en-US" b="1" dirty="0"/>
          </a:p>
        </p:txBody>
      </p:sp>
      <p:sp>
        <p:nvSpPr>
          <p:cNvPr id="3" name="Content Placeholder 2"/>
          <p:cNvSpPr>
            <a:spLocks noGrp="1"/>
          </p:cNvSpPr>
          <p:nvPr>
            <p:ph idx="1"/>
          </p:nvPr>
        </p:nvSpPr>
        <p:spPr/>
        <p:txBody>
          <a:bodyPr>
            <a:normAutofit/>
          </a:bodyPr>
          <a:lstStyle/>
          <a:p>
            <a:r>
              <a:rPr lang="en-US" dirty="0" smtClean="0"/>
              <a:t>It’s a combination of managing the roads:</a:t>
            </a:r>
          </a:p>
          <a:p>
            <a:pPr lvl="1"/>
            <a:r>
              <a:rPr lang="en-US" b="1" dirty="0" smtClean="0"/>
              <a:t>Winter Maintenance</a:t>
            </a:r>
          </a:p>
          <a:p>
            <a:pPr lvl="1"/>
            <a:r>
              <a:rPr lang="en-US" sz="2400" dirty="0" smtClean="0"/>
              <a:t>Traffic Management</a:t>
            </a:r>
          </a:p>
          <a:p>
            <a:pPr lvl="1">
              <a:spcAft>
                <a:spcPts val="1200"/>
              </a:spcAft>
            </a:pPr>
            <a:r>
              <a:rPr lang="en-US" sz="2400" dirty="0" smtClean="0"/>
              <a:t>Emergency Management</a:t>
            </a:r>
          </a:p>
          <a:p>
            <a:r>
              <a:rPr lang="en-US" dirty="0" smtClean="0"/>
              <a:t>And alerting the traveling public via…</a:t>
            </a:r>
          </a:p>
          <a:p>
            <a:pPr lvl="1"/>
            <a:r>
              <a:rPr lang="en-US" sz="2400" dirty="0" smtClean="0"/>
              <a:t>National Weather Service</a:t>
            </a:r>
          </a:p>
          <a:p>
            <a:pPr lvl="1"/>
            <a:r>
              <a:rPr lang="en-US" sz="2400" dirty="0" smtClean="0"/>
              <a:t>TV/Radio/Mobile Devices</a:t>
            </a:r>
          </a:p>
          <a:p>
            <a:pPr lvl="1"/>
            <a:r>
              <a:rPr lang="en-US" sz="2400" dirty="0" smtClean="0"/>
              <a:t>State </a:t>
            </a:r>
            <a:r>
              <a:rPr lang="en-US" sz="2400" dirty="0" err="1" smtClean="0"/>
              <a:t>DOTs’</a:t>
            </a:r>
            <a:r>
              <a:rPr lang="en-US" sz="2400" dirty="0" smtClean="0"/>
              <a:t> Traveler Information Systems</a:t>
            </a:r>
            <a:endParaRPr lang="en-US" sz="2400" dirty="0"/>
          </a:p>
        </p:txBody>
      </p:sp>
      <p:sp>
        <p:nvSpPr>
          <p:cNvPr id="4" name="Slide Number Placeholder 3"/>
          <p:cNvSpPr>
            <a:spLocks noGrp="1"/>
          </p:cNvSpPr>
          <p:nvPr>
            <p:ph type="sldNum" sz="quarter" idx="12"/>
          </p:nvPr>
        </p:nvSpPr>
        <p:spPr/>
        <p:txBody>
          <a:bodyPr/>
          <a:lstStyle/>
          <a:p>
            <a:fld id="{37D81F44-9FB9-45E4-90A1-35569E7A743C}" type="slidenum">
              <a:rPr lang="en-US" smtClean="0"/>
              <a:t>6</a:t>
            </a:fld>
            <a:endParaRPr lang="en-US"/>
          </a:p>
        </p:txBody>
      </p:sp>
    </p:spTree>
    <p:extLst>
      <p:ext uri="{BB962C8B-B14F-4D97-AF65-F5344CB8AC3E}">
        <p14:creationId xmlns:p14="http://schemas.microsoft.com/office/powerpoint/2010/main" val="371844590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From Forecast to Action</a:t>
            </a:r>
            <a:endParaRPr lang="en-US" sz="4000" b="1" dirty="0"/>
          </a:p>
        </p:txBody>
      </p:sp>
      <p:sp>
        <p:nvSpPr>
          <p:cNvPr id="10" name="Pentagon 9"/>
          <p:cNvSpPr/>
          <p:nvPr/>
        </p:nvSpPr>
        <p:spPr>
          <a:xfrm>
            <a:off x="152400" y="1432560"/>
            <a:ext cx="2057400" cy="2834640"/>
          </a:xfrm>
          <a:prstGeom prst="homePlate">
            <a:avLst>
              <a:gd name="adj" fmla="val 20988"/>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Weather </a:t>
            </a:r>
            <a:r>
              <a:rPr lang="en-US" b="1" dirty="0" smtClean="0">
                <a:solidFill>
                  <a:schemeClr val="tx1"/>
                </a:solidFill>
              </a:rPr>
              <a:t>Forecast </a:t>
            </a:r>
            <a:r>
              <a:rPr lang="en-US" dirty="0">
                <a:solidFill>
                  <a:schemeClr val="tx1"/>
                </a:solidFill>
              </a:rPr>
              <a:t>(National Weather </a:t>
            </a:r>
            <a:r>
              <a:rPr lang="en-US" dirty="0" smtClean="0">
                <a:solidFill>
                  <a:schemeClr val="tx1"/>
                </a:solidFill>
              </a:rPr>
              <a:t>Service)</a:t>
            </a:r>
            <a:endParaRPr lang="en-US" dirty="0">
              <a:solidFill>
                <a:schemeClr val="tx1"/>
              </a:solidFill>
            </a:endParaRPr>
          </a:p>
        </p:txBody>
      </p:sp>
      <p:sp>
        <p:nvSpPr>
          <p:cNvPr id="11" name="Pentagon 10"/>
          <p:cNvSpPr/>
          <p:nvPr/>
        </p:nvSpPr>
        <p:spPr>
          <a:xfrm>
            <a:off x="2286000" y="1432560"/>
            <a:ext cx="2057400" cy="2834640"/>
          </a:xfrm>
          <a:prstGeom prst="homePlate">
            <a:avLst>
              <a:gd name="adj" fmla="val 20988"/>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Pavement Forecast </a:t>
            </a:r>
          </a:p>
          <a:p>
            <a:pPr algn="ctr"/>
            <a:r>
              <a:rPr lang="en-US" dirty="0" smtClean="0">
                <a:solidFill>
                  <a:schemeClr val="tx1"/>
                </a:solidFill>
              </a:rPr>
              <a:t>(State DOT contractors)</a:t>
            </a:r>
            <a:endParaRPr lang="en-US" dirty="0">
              <a:solidFill>
                <a:schemeClr val="tx1"/>
              </a:solidFill>
            </a:endParaRPr>
          </a:p>
        </p:txBody>
      </p:sp>
      <p:sp>
        <p:nvSpPr>
          <p:cNvPr id="12" name="Pentagon 11"/>
          <p:cNvSpPr/>
          <p:nvPr/>
        </p:nvSpPr>
        <p:spPr>
          <a:xfrm>
            <a:off x="4419600" y="1432560"/>
            <a:ext cx="2057400" cy="2834640"/>
          </a:xfrm>
          <a:prstGeom prst="homePlate">
            <a:avLst>
              <a:gd name="adj" fmla="val 20988"/>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Road Condition Model </a:t>
            </a:r>
          </a:p>
          <a:p>
            <a:pPr algn="ctr"/>
            <a:r>
              <a:rPr lang="en-US" dirty="0">
                <a:solidFill>
                  <a:schemeClr val="tx1"/>
                </a:solidFill>
              </a:rPr>
              <a:t>(State DOT contractors)</a:t>
            </a:r>
          </a:p>
        </p:txBody>
      </p:sp>
      <p:sp>
        <p:nvSpPr>
          <p:cNvPr id="13" name="Pentagon 12"/>
          <p:cNvSpPr/>
          <p:nvPr/>
        </p:nvSpPr>
        <p:spPr>
          <a:xfrm>
            <a:off x="6553200" y="1432560"/>
            <a:ext cx="2209800" cy="2834640"/>
          </a:xfrm>
          <a:prstGeom prst="homePlate">
            <a:avLst>
              <a:gd name="adj" fmla="val 2098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Treatment </a:t>
            </a:r>
            <a:r>
              <a:rPr lang="en-US" b="1" dirty="0">
                <a:solidFill>
                  <a:schemeClr val="tx1"/>
                </a:solidFill>
              </a:rPr>
              <a:t>Recommendations </a:t>
            </a:r>
            <a:r>
              <a:rPr lang="en-US" dirty="0">
                <a:solidFill>
                  <a:schemeClr val="tx1"/>
                </a:solidFill>
              </a:rPr>
              <a:t>(State DOT contractors)</a:t>
            </a:r>
          </a:p>
        </p:txBody>
      </p:sp>
      <p:sp>
        <p:nvSpPr>
          <p:cNvPr id="17" name="TextBox 16"/>
          <p:cNvSpPr txBox="1"/>
          <p:nvPr/>
        </p:nvSpPr>
        <p:spPr>
          <a:xfrm>
            <a:off x="762000" y="1310640"/>
            <a:ext cx="685800" cy="830997"/>
          </a:xfrm>
          <a:prstGeom prst="rect">
            <a:avLst/>
          </a:prstGeom>
          <a:noFill/>
        </p:spPr>
        <p:txBody>
          <a:bodyPr wrap="square" rtlCol="0">
            <a:spAutoFit/>
          </a:bodyPr>
          <a:lstStyle/>
          <a:p>
            <a:r>
              <a:rPr lang="en-US" sz="4800" b="1" dirty="0" smtClean="0"/>
              <a:t>1</a:t>
            </a:r>
            <a:endParaRPr lang="en-US" sz="4800" b="1" dirty="0"/>
          </a:p>
        </p:txBody>
      </p:sp>
      <p:sp>
        <p:nvSpPr>
          <p:cNvPr id="18" name="TextBox 17"/>
          <p:cNvSpPr txBox="1"/>
          <p:nvPr/>
        </p:nvSpPr>
        <p:spPr>
          <a:xfrm>
            <a:off x="2895600" y="1310640"/>
            <a:ext cx="685800" cy="830997"/>
          </a:xfrm>
          <a:prstGeom prst="rect">
            <a:avLst/>
          </a:prstGeom>
          <a:noFill/>
        </p:spPr>
        <p:txBody>
          <a:bodyPr wrap="square" rtlCol="0">
            <a:spAutoFit/>
          </a:bodyPr>
          <a:lstStyle/>
          <a:p>
            <a:r>
              <a:rPr lang="en-US" sz="4800" b="1" dirty="0" smtClean="0"/>
              <a:t>2</a:t>
            </a:r>
            <a:endParaRPr lang="en-US" sz="4800" b="1" dirty="0"/>
          </a:p>
        </p:txBody>
      </p:sp>
      <p:sp>
        <p:nvSpPr>
          <p:cNvPr id="19" name="TextBox 18"/>
          <p:cNvSpPr txBox="1"/>
          <p:nvPr/>
        </p:nvSpPr>
        <p:spPr>
          <a:xfrm>
            <a:off x="5029200" y="1310640"/>
            <a:ext cx="685800" cy="830997"/>
          </a:xfrm>
          <a:prstGeom prst="rect">
            <a:avLst/>
          </a:prstGeom>
          <a:noFill/>
        </p:spPr>
        <p:txBody>
          <a:bodyPr wrap="square" rtlCol="0">
            <a:spAutoFit/>
          </a:bodyPr>
          <a:lstStyle/>
          <a:p>
            <a:r>
              <a:rPr lang="en-US" sz="4800" b="1" dirty="0" smtClean="0"/>
              <a:t>3</a:t>
            </a:r>
            <a:endParaRPr lang="en-US" sz="4800" b="1" dirty="0"/>
          </a:p>
        </p:txBody>
      </p:sp>
      <p:sp>
        <p:nvSpPr>
          <p:cNvPr id="20" name="TextBox 19"/>
          <p:cNvSpPr txBox="1"/>
          <p:nvPr/>
        </p:nvSpPr>
        <p:spPr>
          <a:xfrm>
            <a:off x="7162800" y="1310640"/>
            <a:ext cx="685800" cy="830997"/>
          </a:xfrm>
          <a:prstGeom prst="rect">
            <a:avLst/>
          </a:prstGeom>
          <a:noFill/>
        </p:spPr>
        <p:txBody>
          <a:bodyPr wrap="square" rtlCol="0">
            <a:spAutoFit/>
          </a:bodyPr>
          <a:lstStyle/>
          <a:p>
            <a:r>
              <a:rPr lang="en-US" sz="4800" b="1" dirty="0" smtClean="0"/>
              <a:t>4</a:t>
            </a:r>
            <a:endParaRPr lang="en-US" sz="4800" b="1" dirty="0"/>
          </a:p>
        </p:txBody>
      </p:sp>
      <p:sp>
        <p:nvSpPr>
          <p:cNvPr id="3" name="Slide Number Placeholder 2"/>
          <p:cNvSpPr>
            <a:spLocks noGrp="1"/>
          </p:cNvSpPr>
          <p:nvPr>
            <p:ph type="sldNum" sz="quarter" idx="12"/>
          </p:nvPr>
        </p:nvSpPr>
        <p:spPr/>
        <p:txBody>
          <a:bodyPr/>
          <a:lstStyle/>
          <a:p>
            <a:fld id="{37D81F44-9FB9-45E4-90A1-35569E7A743C}" type="slidenum">
              <a:rPr lang="en-US" smtClean="0"/>
              <a:t>7</a:t>
            </a:fld>
            <a:endParaRPr lang="en-US"/>
          </a:p>
        </p:txBody>
      </p:sp>
      <p:grpSp>
        <p:nvGrpSpPr>
          <p:cNvPr id="5" name="Group 4"/>
          <p:cNvGrpSpPr/>
          <p:nvPr/>
        </p:nvGrpSpPr>
        <p:grpSpPr>
          <a:xfrm>
            <a:off x="1244368" y="4417959"/>
            <a:ext cx="2562457" cy="2516241"/>
            <a:chOff x="1244368" y="4417959"/>
            <a:chExt cx="2562457" cy="2516241"/>
          </a:xfrm>
        </p:grpSpPr>
        <p:pic>
          <p:nvPicPr>
            <p:cNvPr id="16" name="Picture 15"/>
            <p:cNvPicPr>
              <a:picLocks noChangeAspect="1" noChangeArrowheads="1"/>
            </p:cNvPicPr>
            <p:nvPr/>
          </p:nvPicPr>
          <p:blipFill>
            <a:blip r:embed="rId3" cstate="print"/>
            <a:srcRect/>
            <a:stretch>
              <a:fillRect/>
            </a:stretch>
          </p:blipFill>
          <p:spPr bwMode="auto">
            <a:xfrm>
              <a:off x="1295400" y="4417959"/>
              <a:ext cx="2511425" cy="2301541"/>
            </a:xfrm>
            <a:prstGeom prst="rect">
              <a:avLst/>
            </a:prstGeom>
            <a:noFill/>
            <a:ln w="12700" cap="sq">
              <a:noFill/>
              <a:miter lim="800000"/>
              <a:headEnd type="none" w="sm" len="sm"/>
              <a:tailEnd type="none" w="sm" len="sm"/>
            </a:ln>
            <a:effectLst>
              <a:outerShdw dist="107763" dir="2700000" algn="ctr" rotWithShape="0">
                <a:schemeClr val="bg2">
                  <a:alpha val="50000"/>
                </a:schemeClr>
              </a:outerShdw>
            </a:effectLst>
          </p:spPr>
        </p:pic>
        <p:sp>
          <p:nvSpPr>
            <p:cNvPr id="25" name="TextBox 24"/>
            <p:cNvSpPr txBox="1"/>
            <p:nvPr/>
          </p:nvSpPr>
          <p:spPr>
            <a:xfrm>
              <a:off x="1244368" y="6657201"/>
              <a:ext cx="1041632" cy="276999"/>
            </a:xfrm>
            <a:prstGeom prst="rect">
              <a:avLst/>
            </a:prstGeom>
            <a:noFill/>
          </p:spPr>
          <p:txBody>
            <a:bodyPr wrap="none" rtlCol="0">
              <a:spAutoFit/>
            </a:bodyPr>
            <a:lstStyle/>
            <a:p>
              <a:r>
                <a:rPr lang="en-US" sz="1200" dirty="0" smtClean="0"/>
                <a:t>Source: NCAR</a:t>
              </a:r>
              <a:endParaRPr lang="en-US" sz="1200" dirty="0"/>
            </a:p>
          </p:txBody>
        </p:sp>
      </p:grpSp>
      <p:grpSp>
        <p:nvGrpSpPr>
          <p:cNvPr id="6" name="Group 5"/>
          <p:cNvGrpSpPr/>
          <p:nvPr/>
        </p:nvGrpSpPr>
        <p:grpSpPr>
          <a:xfrm>
            <a:off x="4330468" y="4564228"/>
            <a:ext cx="3033626" cy="2293772"/>
            <a:chOff x="4330468" y="4564228"/>
            <a:chExt cx="3033626" cy="2293772"/>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4564228"/>
              <a:ext cx="3020694" cy="2009001"/>
            </a:xfrm>
            <a:prstGeom prst="rect">
              <a:avLst/>
            </a:prstGeom>
          </p:spPr>
        </p:pic>
        <p:sp>
          <p:nvSpPr>
            <p:cNvPr id="21" name="TextBox 20"/>
            <p:cNvSpPr txBox="1"/>
            <p:nvPr/>
          </p:nvSpPr>
          <p:spPr>
            <a:xfrm>
              <a:off x="4330468" y="6581001"/>
              <a:ext cx="1660839" cy="276999"/>
            </a:xfrm>
            <a:prstGeom prst="rect">
              <a:avLst/>
            </a:prstGeom>
            <a:noFill/>
          </p:spPr>
          <p:txBody>
            <a:bodyPr wrap="none" rtlCol="0">
              <a:spAutoFit/>
            </a:bodyPr>
            <a:lstStyle/>
            <a:p>
              <a:r>
                <a:rPr lang="en-US" sz="1200" dirty="0" smtClean="0"/>
                <a:t>Source: Minnesota DOT</a:t>
              </a:r>
              <a:endParaRPr lang="en-US" sz="1200" dirty="0"/>
            </a:p>
          </p:txBody>
        </p:sp>
      </p:grpSp>
    </p:spTree>
    <p:extLst>
      <p:ext uri="{BB962C8B-B14F-4D97-AF65-F5344CB8AC3E}">
        <p14:creationId xmlns:p14="http://schemas.microsoft.com/office/powerpoint/2010/main" val="39221718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Road Weather Information Systems</a:t>
            </a:r>
            <a:endParaRPr lang="en-US" b="1"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5609" y="2068286"/>
            <a:ext cx="2786532" cy="3505200"/>
          </a:xfrm>
        </p:spPr>
      </p:pic>
      <p:sp>
        <p:nvSpPr>
          <p:cNvPr id="5" name="TextBox 4"/>
          <p:cNvSpPr txBox="1"/>
          <p:nvPr/>
        </p:nvSpPr>
        <p:spPr>
          <a:xfrm>
            <a:off x="228600" y="5562600"/>
            <a:ext cx="1626151" cy="276999"/>
          </a:xfrm>
          <a:prstGeom prst="rect">
            <a:avLst/>
          </a:prstGeom>
          <a:noFill/>
        </p:spPr>
        <p:txBody>
          <a:bodyPr wrap="none" rtlCol="0">
            <a:spAutoFit/>
          </a:bodyPr>
          <a:lstStyle/>
          <a:p>
            <a:r>
              <a:rPr lang="en-US" sz="1200" dirty="0" smtClean="0"/>
              <a:t>Source: Wisconsin DOT</a:t>
            </a:r>
            <a:endParaRPr lang="en-US" sz="1200" dirty="0"/>
          </a:p>
        </p:txBody>
      </p:sp>
      <p:sp>
        <p:nvSpPr>
          <p:cNvPr id="6" name="Rectangle 5"/>
          <p:cNvSpPr/>
          <p:nvPr/>
        </p:nvSpPr>
        <p:spPr>
          <a:xfrm>
            <a:off x="133350" y="5160386"/>
            <a:ext cx="95250" cy="413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309" t="8184" b="15476"/>
          <a:stretch/>
        </p:blipFill>
        <p:spPr bwMode="auto">
          <a:xfrm>
            <a:off x="3067478" y="1907534"/>
            <a:ext cx="5924122" cy="3665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080178" y="5586799"/>
            <a:ext cx="4756495" cy="276999"/>
          </a:xfrm>
          <a:prstGeom prst="rect">
            <a:avLst/>
          </a:prstGeom>
          <a:noFill/>
        </p:spPr>
        <p:txBody>
          <a:bodyPr wrap="none" rtlCol="0">
            <a:spAutoFit/>
          </a:bodyPr>
          <a:lstStyle/>
          <a:p>
            <a:r>
              <a:rPr lang="en-US" sz="1200" dirty="0" smtClean="0"/>
              <a:t>Source: FHWA, Weather Data Environment (</a:t>
            </a:r>
            <a:r>
              <a:rPr lang="en-US" sz="1200" dirty="0" smtClean="0">
                <a:hlinkClick r:id="rId5"/>
              </a:rPr>
              <a:t>https://wxde.fhwa.dot.gov</a:t>
            </a:r>
            <a:r>
              <a:rPr lang="en-US" sz="1200" dirty="0" smtClean="0"/>
              <a:t>)</a:t>
            </a:r>
            <a:endParaRPr lang="en-US" sz="1200" dirty="0"/>
          </a:p>
        </p:txBody>
      </p:sp>
      <p:sp>
        <p:nvSpPr>
          <p:cNvPr id="3" name="Slide Number Placeholder 2"/>
          <p:cNvSpPr>
            <a:spLocks noGrp="1"/>
          </p:cNvSpPr>
          <p:nvPr>
            <p:ph type="sldNum" sz="quarter" idx="12"/>
          </p:nvPr>
        </p:nvSpPr>
        <p:spPr/>
        <p:txBody>
          <a:bodyPr/>
          <a:lstStyle/>
          <a:p>
            <a:fld id="{37D81F44-9FB9-45E4-90A1-35569E7A743C}" type="slidenum">
              <a:rPr lang="en-US" smtClean="0"/>
              <a:t>8</a:t>
            </a:fld>
            <a:endParaRPr lang="en-US"/>
          </a:p>
        </p:txBody>
      </p:sp>
    </p:spTree>
    <p:extLst>
      <p:ext uri="{BB962C8B-B14F-4D97-AF65-F5344CB8AC3E}">
        <p14:creationId xmlns:p14="http://schemas.microsoft.com/office/powerpoint/2010/main" val="84521710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905000" y="1371600"/>
            <a:ext cx="6922222" cy="5334000"/>
            <a:chOff x="1905000" y="1371600"/>
            <a:chExt cx="6922222" cy="5334000"/>
          </a:xfrm>
        </p:grpSpPr>
        <p:sp>
          <p:nvSpPr>
            <p:cNvPr id="4" name="Oval 3"/>
            <p:cNvSpPr/>
            <p:nvPr/>
          </p:nvSpPr>
          <p:spPr>
            <a:xfrm>
              <a:off x="1905000" y="1371600"/>
              <a:ext cx="5334000" cy="5334000"/>
            </a:xfrm>
            <a:prstGeom prst="ellipse">
              <a:avLst/>
            </a:prstGeom>
            <a:solidFill>
              <a:schemeClr val="bg1">
                <a:lumMod val="9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172200" y="1595735"/>
              <a:ext cx="2655022" cy="461665"/>
            </a:xfrm>
            <a:prstGeom prst="rect">
              <a:avLst/>
            </a:prstGeom>
            <a:noFill/>
          </p:spPr>
          <p:txBody>
            <a:bodyPr wrap="none" rtlCol="0">
              <a:spAutoFit/>
            </a:bodyPr>
            <a:lstStyle/>
            <a:p>
              <a:r>
                <a:rPr lang="en-US" sz="2400" dirty="0" smtClean="0"/>
                <a:t>The Traveling Public</a:t>
              </a:r>
              <a:endParaRPr lang="en-US" sz="2400" dirty="0"/>
            </a:p>
          </p:txBody>
        </p:sp>
      </p:grpSp>
      <p:sp>
        <p:nvSpPr>
          <p:cNvPr id="2" name="Title 1"/>
          <p:cNvSpPr>
            <a:spLocks noGrp="1"/>
          </p:cNvSpPr>
          <p:nvPr>
            <p:ph type="title"/>
          </p:nvPr>
        </p:nvSpPr>
        <p:spPr/>
        <p:txBody>
          <a:bodyPr/>
          <a:lstStyle/>
          <a:p>
            <a:r>
              <a:rPr lang="en-US" sz="3600" b="1" dirty="0" smtClean="0"/>
              <a:t>The Road Weather Enterprise</a:t>
            </a:r>
            <a:endParaRPr lang="en-US" sz="3600" b="1" dirty="0"/>
          </a:p>
        </p:txBody>
      </p:sp>
      <p:graphicFrame>
        <p:nvGraphicFramePr>
          <p:cNvPr id="3" name="Diagram 2"/>
          <p:cNvGraphicFramePr/>
          <p:nvPr>
            <p:extLst>
              <p:ext uri="{D42A27DB-BD31-4B8C-83A1-F6EECF244321}">
                <p14:modId xmlns:p14="http://schemas.microsoft.com/office/powerpoint/2010/main" val="2331003380"/>
              </p:ext>
            </p:extLst>
          </p:nvPr>
        </p:nvGraphicFramePr>
        <p:xfrm>
          <a:off x="1181100" y="1485900"/>
          <a:ext cx="6781800"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6"/>
          <p:cNvSpPr>
            <a:spLocks noGrp="1"/>
          </p:cNvSpPr>
          <p:nvPr>
            <p:ph type="sldNum" sz="quarter" idx="12"/>
          </p:nvPr>
        </p:nvSpPr>
        <p:spPr/>
        <p:txBody>
          <a:bodyPr/>
          <a:lstStyle/>
          <a:p>
            <a:fld id="{37D81F44-9FB9-45E4-90A1-35569E7A743C}" type="slidenum">
              <a:rPr lang="en-US" smtClean="0"/>
              <a:t>9</a:t>
            </a:fld>
            <a:endParaRPr lang="en-US"/>
          </a:p>
        </p:txBody>
      </p:sp>
    </p:spTree>
    <p:extLst>
      <p:ext uri="{BB962C8B-B14F-4D97-AF65-F5344CB8AC3E}">
        <p14:creationId xmlns:p14="http://schemas.microsoft.com/office/powerpoint/2010/main" val="10122691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1503</TotalTime>
  <Words>528</Words>
  <Application>Microsoft Macintosh PowerPoint</Application>
  <PresentationFormat>On-screen Show (4:3)</PresentationFormat>
  <Paragraphs>96</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Briefing on Winter Weather Forecasting and Impacts      The Highway Perspective</vt:lpstr>
      <vt:lpstr>Average Annual Fatalities  Under Adverse Weather</vt:lpstr>
      <vt:lpstr>Weather-Related Crashes</vt:lpstr>
      <vt:lpstr>When We Think of Winter, We Think of Big Storms Blizzard of January, 2016</vt:lpstr>
      <vt:lpstr>But It Doesn’t Have to Be Big to Have an Impact</vt:lpstr>
      <vt:lpstr>Avoiding the Disasters</vt:lpstr>
      <vt:lpstr>From Forecast to Action</vt:lpstr>
      <vt:lpstr>Road Weather Information Systems</vt:lpstr>
      <vt:lpstr>The Road Weather Enterprise</vt:lpstr>
      <vt:lpstr>What’s Next? Connected and Automated Vehicles</vt:lpstr>
      <vt:lpstr>Summary</vt:lpstr>
    </vt:vector>
  </TitlesOfParts>
  <Company>DOT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Winter Weather Forecasting Hill Briefing</dc:title>
  <dc:creator>Pisano, Paul (FHWA)</dc:creator>
  <cp:lastModifiedBy>AMS</cp:lastModifiedBy>
  <cp:revision>46</cp:revision>
  <cp:lastPrinted>2016-03-23T20:24:39Z</cp:lastPrinted>
  <dcterms:created xsi:type="dcterms:W3CDTF">2016-03-16T19:42:44Z</dcterms:created>
  <dcterms:modified xsi:type="dcterms:W3CDTF">2016-04-05T20:23:20Z</dcterms:modified>
</cp:coreProperties>
</file>