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80" r:id="rId2"/>
    <p:sldId id="282" r:id="rId3"/>
    <p:sldId id="291" r:id="rId4"/>
    <p:sldId id="293" r:id="rId5"/>
    <p:sldId id="29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6917"/>
    <a:srgbClr val="DB4313"/>
    <a:srgbClr val="E022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472" y="-10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CB0EA6-20F5-4B34-981F-C5DDDE084BEF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IN"/>
        </a:p>
      </dgm:t>
    </dgm:pt>
    <dgm:pt modelId="{259EEF30-E239-4B99-A3D4-844A548BFB43}">
      <dgm:prSet phldrT="[Text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IN" sz="1600" b="1" dirty="0" smtClean="0">
              <a:latin typeface="Lucida Sans" pitchFamily="34" charset="0"/>
            </a:rPr>
            <a:t>Instruments</a:t>
          </a:r>
          <a:endParaRPr lang="en-IN" sz="1600" b="1" dirty="0">
            <a:latin typeface="Lucida Sans" pitchFamily="34" charset="0"/>
          </a:endParaRPr>
        </a:p>
      </dgm:t>
    </dgm:pt>
    <dgm:pt modelId="{87BA18EB-DECD-4BF6-8064-0FA5C6EDB53D}" type="parTrans" cxnId="{13153921-CC43-4B74-ACDB-2B8C267BD34D}">
      <dgm:prSet/>
      <dgm:spPr/>
      <dgm:t>
        <a:bodyPr/>
        <a:lstStyle/>
        <a:p>
          <a:endParaRPr lang="en-IN"/>
        </a:p>
      </dgm:t>
    </dgm:pt>
    <dgm:pt modelId="{4F0B668D-FC71-4F2F-BAAF-AF9040EB5172}" type="sibTrans" cxnId="{13153921-CC43-4B74-ACDB-2B8C267BD34D}">
      <dgm:prSet/>
      <dgm:spPr/>
      <dgm:t>
        <a:bodyPr/>
        <a:lstStyle/>
        <a:p>
          <a:endParaRPr lang="en-IN"/>
        </a:p>
      </dgm:t>
    </dgm:pt>
    <dgm:pt modelId="{252BF0F1-50E4-4519-BD73-078BA8CC2F90}">
      <dgm:prSet phldrT="[Text]" custT="1"/>
      <dgm:spPr>
        <a:solidFill>
          <a:srgbClr val="FFFF99">
            <a:alpha val="89804"/>
          </a:srgbClr>
        </a:solidFill>
      </dgm:spPr>
      <dgm:t>
        <a:bodyPr/>
        <a:lstStyle/>
        <a:p>
          <a:r>
            <a:rPr lang="en-US" sz="1300" dirty="0" smtClean="0">
              <a:solidFill>
                <a:schemeClr val="accent2">
                  <a:lumMod val="50000"/>
                </a:schemeClr>
              </a:solidFill>
            </a:rPr>
            <a:t>Turnkey installations &amp; support of </a:t>
          </a:r>
          <a:r>
            <a:rPr lang="en-US" sz="1300" b="0" dirty="0" smtClean="0">
              <a:solidFill>
                <a:schemeClr val="accent2">
                  <a:lumMod val="50000"/>
                </a:schemeClr>
              </a:solidFill>
            </a:rPr>
            <a:t>Weather Monitoring Systems </a:t>
          </a:r>
          <a:r>
            <a:rPr lang="en-US" sz="1300" dirty="0" smtClean="0">
              <a:solidFill>
                <a:schemeClr val="accent2">
                  <a:lumMod val="50000"/>
                </a:schemeClr>
              </a:solidFill>
            </a:rPr>
            <a:t>and devices including radars &amp; satellite data reception systems , including devices for climate resilient agriculture</a:t>
          </a:r>
          <a:endParaRPr lang="en-IN" sz="1300" dirty="0">
            <a:solidFill>
              <a:schemeClr val="bg1"/>
            </a:solidFill>
          </a:endParaRPr>
        </a:p>
      </dgm:t>
    </dgm:pt>
    <dgm:pt modelId="{51D0A6AF-C5F1-4AA0-9332-136C5F5F35EC}" type="parTrans" cxnId="{ECC183A3-38B9-47B4-A796-355DCEF70952}">
      <dgm:prSet/>
      <dgm:spPr/>
      <dgm:t>
        <a:bodyPr/>
        <a:lstStyle/>
        <a:p>
          <a:endParaRPr lang="en-IN"/>
        </a:p>
      </dgm:t>
    </dgm:pt>
    <dgm:pt modelId="{7CE05942-981D-47B1-861C-881DEE0CEBA6}" type="sibTrans" cxnId="{ECC183A3-38B9-47B4-A796-355DCEF70952}">
      <dgm:prSet/>
      <dgm:spPr/>
      <dgm:t>
        <a:bodyPr/>
        <a:lstStyle/>
        <a:p>
          <a:endParaRPr lang="en-IN"/>
        </a:p>
      </dgm:t>
    </dgm:pt>
    <dgm:pt modelId="{85275BC8-C9E9-475A-807C-72F160AE0D6D}">
      <dgm:prSet phldrT="[Text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sz="1600" b="1" dirty="0" smtClean="0">
              <a:latin typeface="Lucida Sans" pitchFamily="34" charset="0"/>
            </a:rPr>
            <a:t>Forecasting Software Development</a:t>
          </a:r>
          <a:endParaRPr lang="en-IN" sz="1600" b="1" dirty="0">
            <a:latin typeface="Lucida Sans" pitchFamily="34" charset="0"/>
          </a:endParaRPr>
        </a:p>
      </dgm:t>
    </dgm:pt>
    <dgm:pt modelId="{70B7FDA1-34B0-4546-855B-35EC1BD30953}" type="parTrans" cxnId="{A44A5932-C712-4DA7-871C-71555A3073EA}">
      <dgm:prSet/>
      <dgm:spPr/>
      <dgm:t>
        <a:bodyPr/>
        <a:lstStyle/>
        <a:p>
          <a:endParaRPr lang="en-IN"/>
        </a:p>
      </dgm:t>
    </dgm:pt>
    <dgm:pt modelId="{FDCAAF25-1294-43AC-9EF5-99A9CC710BCF}" type="sibTrans" cxnId="{A44A5932-C712-4DA7-871C-71555A3073EA}">
      <dgm:prSet/>
      <dgm:spPr/>
      <dgm:t>
        <a:bodyPr/>
        <a:lstStyle/>
        <a:p>
          <a:endParaRPr lang="en-IN"/>
        </a:p>
      </dgm:t>
    </dgm:pt>
    <dgm:pt modelId="{302AB043-6509-4A38-8D28-F55F59487F29}">
      <dgm:prSet phldrT="[Text]" custT="1"/>
      <dgm:spPr>
        <a:solidFill>
          <a:srgbClr val="FFFF99">
            <a:alpha val="89804"/>
          </a:srgbClr>
        </a:solidFill>
      </dgm:spPr>
      <dgm:t>
        <a:bodyPr/>
        <a:lstStyle/>
        <a:p>
          <a:r>
            <a:rPr lang="en-US" sz="1300" dirty="0" smtClean="0">
              <a:solidFill>
                <a:schemeClr val="accent2">
                  <a:lumMod val="50000"/>
                </a:schemeClr>
              </a:solidFill>
            </a:rPr>
            <a:t>Customized software for meteorology and development of systems for met data reception, analysis and visualization , including GIS Systems (IMD, IAF, Navy, DRDO)</a:t>
          </a:r>
          <a:endParaRPr lang="en-IN" sz="1300" dirty="0">
            <a:solidFill>
              <a:schemeClr val="bg1"/>
            </a:solidFill>
          </a:endParaRPr>
        </a:p>
      </dgm:t>
    </dgm:pt>
    <dgm:pt modelId="{F58E6D8C-CDEC-490F-A015-84334DA5D99D}" type="parTrans" cxnId="{8B565327-F341-4DBD-875D-168A5D1A7114}">
      <dgm:prSet/>
      <dgm:spPr/>
      <dgm:t>
        <a:bodyPr/>
        <a:lstStyle/>
        <a:p>
          <a:endParaRPr lang="en-IN"/>
        </a:p>
      </dgm:t>
    </dgm:pt>
    <dgm:pt modelId="{0BC774BE-B456-46FD-A53F-9349A24E4C82}" type="sibTrans" cxnId="{8B565327-F341-4DBD-875D-168A5D1A7114}">
      <dgm:prSet/>
      <dgm:spPr/>
      <dgm:t>
        <a:bodyPr/>
        <a:lstStyle/>
        <a:p>
          <a:endParaRPr lang="en-IN"/>
        </a:p>
      </dgm:t>
    </dgm:pt>
    <dgm:pt modelId="{7AC881AC-226D-4C51-B9BC-16A87CD872C0}">
      <dgm:prSet phldrT="[Text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sz="1600" b="1" dirty="0" smtClean="0">
              <a:latin typeface="Lucida Sans" pitchFamily="34" charset="0"/>
            </a:rPr>
            <a:t>Weather Forecasting</a:t>
          </a:r>
        </a:p>
        <a:p>
          <a:r>
            <a:rPr lang="en-US" sz="1600" b="1" dirty="0" smtClean="0">
              <a:latin typeface="Lucida Sans" pitchFamily="34" charset="0"/>
            </a:rPr>
            <a:t>Agro</a:t>
          </a:r>
        </a:p>
        <a:p>
          <a:r>
            <a:rPr lang="en-US" sz="1600" b="1" dirty="0" smtClean="0">
              <a:latin typeface="Lucida Sans" pitchFamily="34" charset="0"/>
            </a:rPr>
            <a:t>Solar  </a:t>
          </a:r>
          <a:endParaRPr lang="en-IN" sz="1600" b="1" dirty="0">
            <a:latin typeface="Lucida Sans" pitchFamily="34" charset="0"/>
          </a:endParaRPr>
        </a:p>
      </dgm:t>
    </dgm:pt>
    <dgm:pt modelId="{47199D45-F5E5-46C0-AF72-D1530813E5F8}" type="parTrans" cxnId="{BB768C6D-AB95-4836-BB75-4D97FF54530D}">
      <dgm:prSet/>
      <dgm:spPr/>
      <dgm:t>
        <a:bodyPr/>
        <a:lstStyle/>
        <a:p>
          <a:endParaRPr lang="en-IN"/>
        </a:p>
      </dgm:t>
    </dgm:pt>
    <dgm:pt modelId="{AE8E701C-8E04-4C09-96D4-60CDF397494B}" type="sibTrans" cxnId="{BB768C6D-AB95-4836-BB75-4D97FF54530D}">
      <dgm:prSet/>
      <dgm:spPr/>
      <dgm:t>
        <a:bodyPr/>
        <a:lstStyle/>
        <a:p>
          <a:endParaRPr lang="en-IN"/>
        </a:p>
      </dgm:t>
    </dgm:pt>
    <dgm:pt modelId="{625C52AB-B61C-428B-9826-B075FA4730FE}">
      <dgm:prSet phldrT="[Text]" custT="1"/>
      <dgm:spPr>
        <a:solidFill>
          <a:srgbClr val="FFFF99">
            <a:alpha val="89804"/>
          </a:srgbClr>
        </a:solidFill>
      </dgm:spPr>
      <dgm:t>
        <a:bodyPr/>
        <a:lstStyle/>
        <a:p>
          <a:r>
            <a:rPr lang="en-US" sz="1300" dirty="0" smtClean="0">
              <a:solidFill>
                <a:schemeClr val="accent2">
                  <a:lumMod val="50000"/>
                </a:schemeClr>
              </a:solidFill>
            </a:rPr>
            <a:t>Customized Operational Weather Data to print, electronics and end users in Energy, Oil &amp; Agro sectors.  (Spun-off in 2011 as </a:t>
          </a:r>
          <a:r>
            <a:rPr lang="en-US" sz="1300" dirty="0" err="1" smtClean="0">
              <a:solidFill>
                <a:schemeClr val="accent2">
                  <a:lumMod val="50000"/>
                </a:schemeClr>
              </a:solidFill>
            </a:rPr>
            <a:t>Skymet</a:t>
          </a:r>
          <a:r>
            <a:rPr lang="en-US" sz="1300" dirty="0" smtClean="0">
              <a:solidFill>
                <a:schemeClr val="accent2">
                  <a:lumMod val="50000"/>
                </a:schemeClr>
              </a:solidFill>
            </a:rPr>
            <a:t> Pvt. Ltd)</a:t>
          </a:r>
          <a:r>
            <a:rPr lang="en-US" sz="1300" dirty="0" smtClean="0">
              <a:solidFill>
                <a:schemeClr val="bg1"/>
              </a:solidFill>
            </a:rPr>
            <a:t>.</a:t>
          </a:r>
          <a:endParaRPr lang="en-IN" sz="1300" b="1" dirty="0">
            <a:solidFill>
              <a:schemeClr val="bg1"/>
            </a:solidFill>
          </a:endParaRPr>
        </a:p>
      </dgm:t>
    </dgm:pt>
    <dgm:pt modelId="{E013CE72-10D7-4567-845E-36A37DEA58E0}" type="parTrans" cxnId="{4C6650C7-60FF-44C6-B3F1-BE747A8CF0AF}">
      <dgm:prSet/>
      <dgm:spPr/>
      <dgm:t>
        <a:bodyPr/>
        <a:lstStyle/>
        <a:p>
          <a:endParaRPr lang="en-IN"/>
        </a:p>
      </dgm:t>
    </dgm:pt>
    <dgm:pt modelId="{97524731-25C3-4807-ADE8-D9C52C04A92B}" type="sibTrans" cxnId="{4C6650C7-60FF-44C6-B3F1-BE747A8CF0AF}">
      <dgm:prSet/>
      <dgm:spPr/>
      <dgm:t>
        <a:bodyPr/>
        <a:lstStyle/>
        <a:p>
          <a:endParaRPr lang="en-IN"/>
        </a:p>
      </dgm:t>
    </dgm:pt>
    <dgm:pt modelId="{F88CE58C-5689-4DF2-86A4-52A5091E175F}" type="pres">
      <dgm:prSet presAssocID="{F7CB0EA6-20F5-4B34-981F-C5DDDE084B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8A110417-1EC8-47B6-BB6F-4A5DEFC55C48}" type="pres">
      <dgm:prSet presAssocID="{259EEF30-E239-4B99-A3D4-844A548BFB43}" presName="linNode" presStyleCnt="0"/>
      <dgm:spPr/>
    </dgm:pt>
    <dgm:pt modelId="{4BF11356-2961-4371-BC5F-C0C0F5453A27}" type="pres">
      <dgm:prSet presAssocID="{259EEF30-E239-4B99-A3D4-844A548BFB4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7F8869D-3F8E-42D0-9D94-552CDD548F74}" type="pres">
      <dgm:prSet presAssocID="{259EEF30-E239-4B99-A3D4-844A548BFB4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027FAC5-58F1-4A71-8ED7-B701DB7B422B}" type="pres">
      <dgm:prSet presAssocID="{4F0B668D-FC71-4F2F-BAAF-AF9040EB5172}" presName="sp" presStyleCnt="0"/>
      <dgm:spPr/>
    </dgm:pt>
    <dgm:pt modelId="{2EBB1791-A247-4C03-AE7F-B466BCC2C857}" type="pres">
      <dgm:prSet presAssocID="{85275BC8-C9E9-475A-807C-72F160AE0D6D}" presName="linNode" presStyleCnt="0"/>
      <dgm:spPr/>
    </dgm:pt>
    <dgm:pt modelId="{0609FA4F-E0EE-4A03-83E1-BDFCC381FF86}" type="pres">
      <dgm:prSet presAssocID="{85275BC8-C9E9-475A-807C-72F160AE0D6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0D7CE82-26E7-44D2-AF64-4806EF87D3EC}" type="pres">
      <dgm:prSet presAssocID="{85275BC8-C9E9-475A-807C-72F160AE0D6D}" presName="descendantText" presStyleLbl="alignAccFollowNode1" presStyleIdx="1" presStyleCnt="3" custLinFactNeighborY="196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4176A3A-1EF9-4076-81CF-4567991E1C82}" type="pres">
      <dgm:prSet presAssocID="{FDCAAF25-1294-43AC-9EF5-99A9CC710BCF}" presName="sp" presStyleCnt="0"/>
      <dgm:spPr/>
    </dgm:pt>
    <dgm:pt modelId="{058080B8-5403-48E0-97C5-00A16321F845}" type="pres">
      <dgm:prSet presAssocID="{7AC881AC-226D-4C51-B9BC-16A87CD872C0}" presName="linNode" presStyleCnt="0"/>
      <dgm:spPr/>
    </dgm:pt>
    <dgm:pt modelId="{F8D2059E-D130-43A4-8381-40352E2EF7CC}" type="pres">
      <dgm:prSet presAssocID="{7AC881AC-226D-4C51-B9BC-16A87CD872C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3370C77-B27B-4199-9FE9-9F5AF59779D3}" type="pres">
      <dgm:prSet presAssocID="{7AC881AC-226D-4C51-B9BC-16A87CD872C0}" presName="descendantText" presStyleLbl="alignAccFollowNode1" presStyleIdx="2" presStyleCnt="3" custLinFactNeighborY="196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D23F136-C338-4A96-AB68-4F9A96288876}" type="presOf" srcId="{302AB043-6509-4A38-8D28-F55F59487F29}" destId="{D0D7CE82-26E7-44D2-AF64-4806EF87D3EC}" srcOrd="0" destOrd="0" presId="urn:microsoft.com/office/officeart/2005/8/layout/vList5"/>
    <dgm:cxn modelId="{325B94A2-B8CB-4F9F-969C-E0155232C412}" type="presOf" srcId="{7AC881AC-226D-4C51-B9BC-16A87CD872C0}" destId="{F8D2059E-D130-43A4-8381-40352E2EF7CC}" srcOrd="0" destOrd="0" presId="urn:microsoft.com/office/officeart/2005/8/layout/vList5"/>
    <dgm:cxn modelId="{8B565327-F341-4DBD-875D-168A5D1A7114}" srcId="{85275BC8-C9E9-475A-807C-72F160AE0D6D}" destId="{302AB043-6509-4A38-8D28-F55F59487F29}" srcOrd="0" destOrd="0" parTransId="{F58E6D8C-CDEC-490F-A015-84334DA5D99D}" sibTransId="{0BC774BE-B456-46FD-A53F-9349A24E4C82}"/>
    <dgm:cxn modelId="{A5F5025E-C15F-4EC9-A1EB-A4F15B01B18C}" type="presOf" srcId="{252BF0F1-50E4-4519-BD73-078BA8CC2F90}" destId="{87F8869D-3F8E-42D0-9D94-552CDD548F74}" srcOrd="0" destOrd="0" presId="urn:microsoft.com/office/officeart/2005/8/layout/vList5"/>
    <dgm:cxn modelId="{BB768C6D-AB95-4836-BB75-4D97FF54530D}" srcId="{F7CB0EA6-20F5-4B34-981F-C5DDDE084BEF}" destId="{7AC881AC-226D-4C51-B9BC-16A87CD872C0}" srcOrd="2" destOrd="0" parTransId="{47199D45-F5E5-46C0-AF72-D1530813E5F8}" sibTransId="{AE8E701C-8E04-4C09-96D4-60CDF397494B}"/>
    <dgm:cxn modelId="{4C6650C7-60FF-44C6-B3F1-BE747A8CF0AF}" srcId="{7AC881AC-226D-4C51-B9BC-16A87CD872C0}" destId="{625C52AB-B61C-428B-9826-B075FA4730FE}" srcOrd="0" destOrd="0" parTransId="{E013CE72-10D7-4567-845E-36A37DEA58E0}" sibTransId="{97524731-25C3-4807-ADE8-D9C52C04A92B}"/>
    <dgm:cxn modelId="{A44A5932-C712-4DA7-871C-71555A3073EA}" srcId="{F7CB0EA6-20F5-4B34-981F-C5DDDE084BEF}" destId="{85275BC8-C9E9-475A-807C-72F160AE0D6D}" srcOrd="1" destOrd="0" parTransId="{70B7FDA1-34B0-4546-855B-35EC1BD30953}" sibTransId="{FDCAAF25-1294-43AC-9EF5-99A9CC710BCF}"/>
    <dgm:cxn modelId="{2E2FB5D8-4DE3-494E-9D3A-D1BF612D6515}" type="presOf" srcId="{259EEF30-E239-4B99-A3D4-844A548BFB43}" destId="{4BF11356-2961-4371-BC5F-C0C0F5453A27}" srcOrd="0" destOrd="0" presId="urn:microsoft.com/office/officeart/2005/8/layout/vList5"/>
    <dgm:cxn modelId="{5EB826F0-79DD-42FE-8F22-A3E31A980154}" type="presOf" srcId="{85275BC8-C9E9-475A-807C-72F160AE0D6D}" destId="{0609FA4F-E0EE-4A03-83E1-BDFCC381FF86}" srcOrd="0" destOrd="0" presId="urn:microsoft.com/office/officeart/2005/8/layout/vList5"/>
    <dgm:cxn modelId="{13153921-CC43-4B74-ACDB-2B8C267BD34D}" srcId="{F7CB0EA6-20F5-4B34-981F-C5DDDE084BEF}" destId="{259EEF30-E239-4B99-A3D4-844A548BFB43}" srcOrd="0" destOrd="0" parTransId="{87BA18EB-DECD-4BF6-8064-0FA5C6EDB53D}" sibTransId="{4F0B668D-FC71-4F2F-BAAF-AF9040EB5172}"/>
    <dgm:cxn modelId="{E343B4D6-DE2A-427A-807A-9E4691032E53}" type="presOf" srcId="{F7CB0EA6-20F5-4B34-981F-C5DDDE084BEF}" destId="{F88CE58C-5689-4DF2-86A4-52A5091E175F}" srcOrd="0" destOrd="0" presId="urn:microsoft.com/office/officeart/2005/8/layout/vList5"/>
    <dgm:cxn modelId="{ECC183A3-38B9-47B4-A796-355DCEF70952}" srcId="{259EEF30-E239-4B99-A3D4-844A548BFB43}" destId="{252BF0F1-50E4-4519-BD73-078BA8CC2F90}" srcOrd="0" destOrd="0" parTransId="{51D0A6AF-C5F1-4AA0-9332-136C5F5F35EC}" sibTransId="{7CE05942-981D-47B1-861C-881DEE0CEBA6}"/>
    <dgm:cxn modelId="{25B7B1AC-2E2B-464A-BAAF-C8E413B9C267}" type="presOf" srcId="{625C52AB-B61C-428B-9826-B075FA4730FE}" destId="{A3370C77-B27B-4199-9FE9-9F5AF59779D3}" srcOrd="0" destOrd="0" presId="urn:microsoft.com/office/officeart/2005/8/layout/vList5"/>
    <dgm:cxn modelId="{5D9FDBDC-61EF-49E8-922B-A652925888E0}" type="presParOf" srcId="{F88CE58C-5689-4DF2-86A4-52A5091E175F}" destId="{8A110417-1EC8-47B6-BB6F-4A5DEFC55C48}" srcOrd="0" destOrd="0" presId="urn:microsoft.com/office/officeart/2005/8/layout/vList5"/>
    <dgm:cxn modelId="{1C8C51BA-32F4-49A1-89E0-B5BB59B39F49}" type="presParOf" srcId="{8A110417-1EC8-47B6-BB6F-4A5DEFC55C48}" destId="{4BF11356-2961-4371-BC5F-C0C0F5453A27}" srcOrd="0" destOrd="0" presId="urn:microsoft.com/office/officeart/2005/8/layout/vList5"/>
    <dgm:cxn modelId="{0B62EA8C-4F0D-4683-9CB7-6C21FEBC326F}" type="presParOf" srcId="{8A110417-1EC8-47B6-BB6F-4A5DEFC55C48}" destId="{87F8869D-3F8E-42D0-9D94-552CDD548F74}" srcOrd="1" destOrd="0" presId="urn:microsoft.com/office/officeart/2005/8/layout/vList5"/>
    <dgm:cxn modelId="{6B36C51C-D00E-4677-A828-720FFEEE9539}" type="presParOf" srcId="{F88CE58C-5689-4DF2-86A4-52A5091E175F}" destId="{A027FAC5-58F1-4A71-8ED7-B701DB7B422B}" srcOrd="1" destOrd="0" presId="urn:microsoft.com/office/officeart/2005/8/layout/vList5"/>
    <dgm:cxn modelId="{ADE84BFF-07FE-4B75-A9CA-AA582F5DA070}" type="presParOf" srcId="{F88CE58C-5689-4DF2-86A4-52A5091E175F}" destId="{2EBB1791-A247-4C03-AE7F-B466BCC2C857}" srcOrd="2" destOrd="0" presId="urn:microsoft.com/office/officeart/2005/8/layout/vList5"/>
    <dgm:cxn modelId="{44A2E779-42B4-46D8-906C-1840FBFC9BC6}" type="presParOf" srcId="{2EBB1791-A247-4C03-AE7F-B466BCC2C857}" destId="{0609FA4F-E0EE-4A03-83E1-BDFCC381FF86}" srcOrd="0" destOrd="0" presId="urn:microsoft.com/office/officeart/2005/8/layout/vList5"/>
    <dgm:cxn modelId="{B92BBE0D-A8D9-4FA7-B123-D9309FD6825C}" type="presParOf" srcId="{2EBB1791-A247-4C03-AE7F-B466BCC2C857}" destId="{D0D7CE82-26E7-44D2-AF64-4806EF87D3EC}" srcOrd="1" destOrd="0" presId="urn:microsoft.com/office/officeart/2005/8/layout/vList5"/>
    <dgm:cxn modelId="{9032DC37-033D-4702-946F-9C7212186739}" type="presParOf" srcId="{F88CE58C-5689-4DF2-86A4-52A5091E175F}" destId="{64176A3A-1EF9-4076-81CF-4567991E1C82}" srcOrd="3" destOrd="0" presId="urn:microsoft.com/office/officeart/2005/8/layout/vList5"/>
    <dgm:cxn modelId="{DEAB62A9-8286-48F8-9CFB-C5072037FD90}" type="presParOf" srcId="{F88CE58C-5689-4DF2-86A4-52A5091E175F}" destId="{058080B8-5403-48E0-97C5-00A16321F845}" srcOrd="4" destOrd="0" presId="urn:microsoft.com/office/officeart/2005/8/layout/vList5"/>
    <dgm:cxn modelId="{9590CCC0-1EF8-4AB9-A99C-679031A4B7B3}" type="presParOf" srcId="{058080B8-5403-48E0-97C5-00A16321F845}" destId="{F8D2059E-D130-43A4-8381-40352E2EF7CC}" srcOrd="0" destOrd="0" presId="urn:microsoft.com/office/officeart/2005/8/layout/vList5"/>
    <dgm:cxn modelId="{40D8D7A4-3603-4881-BB51-03FD55E80B62}" type="presParOf" srcId="{058080B8-5403-48E0-97C5-00A16321F845}" destId="{A3370C77-B27B-4199-9FE9-9F5AF59779D3}" srcOrd="1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F8869D-3F8E-42D0-9D94-552CDD548F74}">
      <dsp:nvSpPr>
        <dsp:cNvPr id="0" name=""/>
        <dsp:cNvSpPr/>
      </dsp:nvSpPr>
      <dsp:spPr>
        <a:xfrm rot="5400000">
          <a:off x="4060010" y="-1488940"/>
          <a:ext cx="1076744" cy="4327889"/>
        </a:xfrm>
        <a:prstGeom prst="round2SameRect">
          <a:avLst/>
        </a:prstGeom>
        <a:solidFill>
          <a:srgbClr val="FFFF99">
            <a:alpha val="89804"/>
          </a:srgb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solidFill>
                <a:schemeClr val="accent2">
                  <a:lumMod val="50000"/>
                </a:schemeClr>
              </a:solidFill>
            </a:rPr>
            <a:t>Turnkey installations &amp; support of </a:t>
          </a:r>
          <a:r>
            <a:rPr lang="en-US" sz="1300" b="0" kern="1200" dirty="0" smtClean="0">
              <a:solidFill>
                <a:schemeClr val="accent2">
                  <a:lumMod val="50000"/>
                </a:schemeClr>
              </a:solidFill>
            </a:rPr>
            <a:t>Weather Monitoring Systems </a:t>
          </a:r>
          <a:r>
            <a:rPr lang="en-US" sz="1300" kern="1200" dirty="0" smtClean="0">
              <a:solidFill>
                <a:schemeClr val="accent2">
                  <a:lumMod val="50000"/>
                </a:schemeClr>
              </a:solidFill>
            </a:rPr>
            <a:t>and devices including radars &amp; satellite data reception systems , including devices for climate resilient agriculture</a:t>
          </a:r>
          <a:endParaRPr lang="en-IN" sz="1300" kern="1200" dirty="0">
            <a:solidFill>
              <a:schemeClr val="bg1"/>
            </a:solidFill>
          </a:endParaRPr>
        </a:p>
      </dsp:txBody>
      <dsp:txXfrm rot="-5400000">
        <a:off x="2434438" y="189194"/>
        <a:ext cx="4275327" cy="971620"/>
      </dsp:txXfrm>
    </dsp:sp>
    <dsp:sp modelId="{4BF11356-2961-4371-BC5F-C0C0F5453A27}">
      <dsp:nvSpPr>
        <dsp:cNvPr id="0" name=""/>
        <dsp:cNvSpPr/>
      </dsp:nvSpPr>
      <dsp:spPr>
        <a:xfrm>
          <a:off x="0" y="2039"/>
          <a:ext cx="2434438" cy="1345930"/>
        </a:xfrm>
        <a:prstGeom prst="roundRect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b="1" kern="1200" dirty="0" smtClean="0">
              <a:latin typeface="Lucida Sans" pitchFamily="34" charset="0"/>
            </a:rPr>
            <a:t>Instruments</a:t>
          </a:r>
          <a:endParaRPr lang="en-IN" sz="1600" b="1" kern="1200" dirty="0">
            <a:latin typeface="Lucida Sans" pitchFamily="34" charset="0"/>
          </a:endParaRPr>
        </a:p>
      </dsp:txBody>
      <dsp:txXfrm>
        <a:off x="65703" y="67742"/>
        <a:ext cx="2303032" cy="1214524"/>
      </dsp:txXfrm>
    </dsp:sp>
    <dsp:sp modelId="{D0D7CE82-26E7-44D2-AF64-4806EF87D3EC}">
      <dsp:nvSpPr>
        <dsp:cNvPr id="0" name=""/>
        <dsp:cNvSpPr/>
      </dsp:nvSpPr>
      <dsp:spPr>
        <a:xfrm rot="5400000">
          <a:off x="4060010" y="-54522"/>
          <a:ext cx="1076744" cy="4327889"/>
        </a:xfrm>
        <a:prstGeom prst="round2SameRect">
          <a:avLst/>
        </a:prstGeom>
        <a:solidFill>
          <a:srgbClr val="FFFF99">
            <a:alpha val="89804"/>
          </a:srgb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solidFill>
                <a:schemeClr val="accent2">
                  <a:lumMod val="50000"/>
                </a:schemeClr>
              </a:solidFill>
            </a:rPr>
            <a:t>Customized software for meteorology and development of systems for met data reception, analysis and visualization , including GIS Systems (IMD, IAF, Navy, DRDO)</a:t>
          </a:r>
          <a:endParaRPr lang="en-IN" sz="1300" kern="1200" dirty="0">
            <a:solidFill>
              <a:schemeClr val="bg1"/>
            </a:solidFill>
          </a:endParaRPr>
        </a:p>
      </dsp:txBody>
      <dsp:txXfrm rot="-5400000">
        <a:off x="2434438" y="1623612"/>
        <a:ext cx="4275327" cy="971620"/>
      </dsp:txXfrm>
    </dsp:sp>
    <dsp:sp modelId="{0609FA4F-E0EE-4A03-83E1-BDFCC381FF86}">
      <dsp:nvSpPr>
        <dsp:cNvPr id="0" name=""/>
        <dsp:cNvSpPr/>
      </dsp:nvSpPr>
      <dsp:spPr>
        <a:xfrm>
          <a:off x="0" y="1415266"/>
          <a:ext cx="2434438" cy="1345930"/>
        </a:xfrm>
        <a:prstGeom prst="roundRect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Lucida Sans" pitchFamily="34" charset="0"/>
            </a:rPr>
            <a:t>Forecasting Software Development</a:t>
          </a:r>
          <a:endParaRPr lang="en-IN" sz="1600" b="1" kern="1200" dirty="0">
            <a:latin typeface="Lucida Sans" pitchFamily="34" charset="0"/>
          </a:endParaRPr>
        </a:p>
      </dsp:txBody>
      <dsp:txXfrm>
        <a:off x="65703" y="1480969"/>
        <a:ext cx="2303032" cy="1214524"/>
      </dsp:txXfrm>
    </dsp:sp>
    <dsp:sp modelId="{A3370C77-B27B-4199-9FE9-9F5AF59779D3}">
      <dsp:nvSpPr>
        <dsp:cNvPr id="0" name=""/>
        <dsp:cNvSpPr/>
      </dsp:nvSpPr>
      <dsp:spPr>
        <a:xfrm rot="5400000">
          <a:off x="4060010" y="1358704"/>
          <a:ext cx="1076744" cy="4327889"/>
        </a:xfrm>
        <a:prstGeom prst="round2SameRect">
          <a:avLst/>
        </a:prstGeom>
        <a:solidFill>
          <a:srgbClr val="FFFF99">
            <a:alpha val="89804"/>
          </a:srgb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solidFill>
                <a:schemeClr val="accent2">
                  <a:lumMod val="50000"/>
                </a:schemeClr>
              </a:solidFill>
            </a:rPr>
            <a:t>Customized Operational Weather Data to print, electronics and end users in Energy, Oil &amp; Agro sectors.  (Spun-off in 2011 as </a:t>
          </a:r>
          <a:r>
            <a:rPr lang="en-US" sz="1300" kern="1200" dirty="0" err="1" smtClean="0">
              <a:solidFill>
                <a:schemeClr val="accent2">
                  <a:lumMod val="50000"/>
                </a:schemeClr>
              </a:solidFill>
            </a:rPr>
            <a:t>Skymet</a:t>
          </a:r>
          <a:r>
            <a:rPr lang="en-US" sz="1300" kern="1200" dirty="0" smtClean="0">
              <a:solidFill>
                <a:schemeClr val="accent2">
                  <a:lumMod val="50000"/>
                </a:schemeClr>
              </a:solidFill>
            </a:rPr>
            <a:t> Pvt. Ltd)</a:t>
          </a:r>
          <a:r>
            <a:rPr lang="en-US" sz="1300" kern="1200" dirty="0" smtClean="0">
              <a:solidFill>
                <a:schemeClr val="bg1"/>
              </a:solidFill>
            </a:rPr>
            <a:t>.</a:t>
          </a:r>
          <a:endParaRPr lang="en-IN" sz="1300" b="1" kern="1200" dirty="0">
            <a:solidFill>
              <a:schemeClr val="bg1"/>
            </a:solidFill>
          </a:endParaRPr>
        </a:p>
      </dsp:txBody>
      <dsp:txXfrm rot="-5400000">
        <a:off x="2434438" y="3036838"/>
        <a:ext cx="4275327" cy="971620"/>
      </dsp:txXfrm>
    </dsp:sp>
    <dsp:sp modelId="{F8D2059E-D130-43A4-8381-40352E2EF7CC}">
      <dsp:nvSpPr>
        <dsp:cNvPr id="0" name=""/>
        <dsp:cNvSpPr/>
      </dsp:nvSpPr>
      <dsp:spPr>
        <a:xfrm>
          <a:off x="0" y="2828493"/>
          <a:ext cx="2434438" cy="1345930"/>
        </a:xfrm>
        <a:prstGeom prst="roundRect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Lucida Sans" pitchFamily="34" charset="0"/>
            </a:rPr>
            <a:t>Weather Forecasting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Lucida Sans" pitchFamily="34" charset="0"/>
            </a:rPr>
            <a:t>Agro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Lucida Sans" pitchFamily="34" charset="0"/>
            </a:rPr>
            <a:t>Solar  </a:t>
          </a:r>
          <a:endParaRPr lang="en-IN" sz="1600" b="1" kern="1200" dirty="0">
            <a:latin typeface="Lucida Sans" pitchFamily="34" charset="0"/>
          </a:endParaRPr>
        </a:p>
      </dsp:txBody>
      <dsp:txXfrm>
        <a:off x="65703" y="2894196"/>
        <a:ext cx="2303032" cy="12145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03E7F-9FD1-3A4A-B64D-F99E4B3F612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6DB73-A557-EA47-B624-AC985A284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02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4CEE9-BC30-474E-92FC-9B30ADD521AA}" type="datetimeFigureOut">
              <a:rPr lang="en-US" smtClean="0"/>
              <a:pPr/>
              <a:t>6/10/14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9A277-07E0-4349-9DA2-B4C2FAB292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55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06463" fontAlgn="base">
              <a:spcBef>
                <a:spcPct val="0"/>
              </a:spcBef>
              <a:spcAft>
                <a:spcPct val="0"/>
              </a:spcAft>
            </a:pPr>
            <a:fld id="{AF2E4E35-2C69-4924-8C0C-011D3BB43AA8}" type="slidenum">
              <a:rPr lang="en-SG" smtClean="0">
                <a:latin typeface="Lucida Grande"/>
                <a:ea typeface="ヒラギノ角ゴ Pro W3"/>
                <a:cs typeface="ヒラギノ角ゴ Pro W3"/>
              </a:rPr>
              <a:pPr defTabSz="906463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SG" smtClean="0">
              <a:latin typeface="Lucida Grande"/>
              <a:ea typeface="ヒラギノ角ゴ Pro W3"/>
              <a:cs typeface="ヒラギノ角ゴ Pro W3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0ED963-05FD-4BE0-A992-C1EA0E6F7CD0}" type="datetimeFigureOut">
              <a:rPr lang="en-US" smtClean="0"/>
              <a:pPr/>
              <a:t>6/10/14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72DA-3EA7-4B8D-8B9A-D063ED89C2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0ED963-05FD-4BE0-A992-C1EA0E6F7CD0}" type="datetimeFigureOut">
              <a:rPr lang="en-US" smtClean="0"/>
              <a:pPr/>
              <a:t>6/10/14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72DA-3EA7-4B8D-8B9A-D063ED89C2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0ED963-05FD-4BE0-A992-C1EA0E6F7CD0}" type="datetimeFigureOut">
              <a:rPr lang="en-US" smtClean="0"/>
              <a:pPr/>
              <a:t>6/10/14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72DA-3EA7-4B8D-8B9A-D063ED89C2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0ED963-05FD-4BE0-A992-C1EA0E6F7CD0}" type="datetimeFigureOut">
              <a:rPr lang="en-US" smtClean="0"/>
              <a:pPr/>
              <a:t>6/10/14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72DA-3EA7-4B8D-8B9A-D063ED89C2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0ED963-05FD-4BE0-A992-C1EA0E6F7CD0}" type="datetimeFigureOut">
              <a:rPr lang="en-US" smtClean="0"/>
              <a:pPr/>
              <a:t>6/10/14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72DA-3EA7-4B8D-8B9A-D063ED89C2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0ED963-05FD-4BE0-A992-C1EA0E6F7CD0}" type="datetimeFigureOut">
              <a:rPr lang="en-US" smtClean="0"/>
              <a:pPr/>
              <a:t>6/10/14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72DA-3EA7-4B8D-8B9A-D063ED89C2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0ED963-05FD-4BE0-A992-C1EA0E6F7CD0}" type="datetimeFigureOut">
              <a:rPr lang="en-US" smtClean="0"/>
              <a:pPr/>
              <a:t>6/10/14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72DA-3EA7-4B8D-8B9A-D063ED89C2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52400"/>
            <a:ext cx="6019800" cy="609600"/>
          </a:xfrm>
          <a:prstGeom prst="rect">
            <a:avLst/>
          </a:prstGeom>
        </p:spPr>
        <p:txBody>
          <a:bodyPr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0ED963-05FD-4BE0-A992-C1EA0E6F7CD0}" type="datetimeFigureOut">
              <a:rPr lang="en-US" smtClean="0"/>
              <a:pPr/>
              <a:t>6/10/14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72DA-3EA7-4B8D-8B9A-D063ED89C2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219200"/>
            <a:ext cx="853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+mn-lt"/>
              </a:rPr>
              <a:t>EDIT BODY STYLE</a:t>
            </a:r>
            <a:r>
              <a:rPr lang="en-US" sz="2200" baseline="0" dirty="0" smtClean="0">
                <a:latin typeface="+mn-lt"/>
              </a:rPr>
              <a:t> </a:t>
            </a:r>
            <a:endParaRPr lang="en-US" sz="2200" dirty="0"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0ED963-05FD-4BE0-A992-C1EA0E6F7CD0}" type="datetimeFigureOut">
              <a:rPr lang="en-US" smtClean="0"/>
              <a:pPr/>
              <a:t>6/10/14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72DA-3EA7-4B8D-8B9A-D063ED89C2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0ED963-05FD-4BE0-A992-C1EA0E6F7CD0}" type="datetimeFigureOut">
              <a:rPr lang="en-US" smtClean="0"/>
              <a:pPr/>
              <a:t>6/10/14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72DA-3EA7-4B8D-8B9A-D063ED89C2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0ED963-05FD-4BE0-A992-C1EA0E6F7CD0}" type="datetimeFigureOut">
              <a:rPr lang="en-US" smtClean="0"/>
              <a:pPr/>
              <a:t>6/10/14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72DA-3EA7-4B8D-8B9A-D063ED89C2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914400"/>
            <a:ext cx="14478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24600"/>
            <a:ext cx="9144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BKC-IT\Desktop\LOGO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114300"/>
            <a:ext cx="1447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BKC-IT\Desktop\lightblueedited2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24000" y="914400"/>
            <a:ext cx="7620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705600" y="6553200"/>
            <a:ext cx="28956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Integrated Systems since 1990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55576" y="2420888"/>
            <a:ext cx="77403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nl-NL" sz="3200" b="1" dirty="0" smtClean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  <a:p>
            <a:pPr algn="ctr"/>
            <a:r>
              <a:rPr lang="nl-NL" sz="36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US Commercial Prospects in India’s Private Forecasting and Climate Prediction Industry</a:t>
            </a:r>
          </a:p>
          <a:p>
            <a:pPr algn="ctr"/>
            <a:endParaRPr lang="nl-NL" sz="3200" b="1" dirty="0" smtClean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  <a:p>
            <a:pPr algn="ctr"/>
            <a:r>
              <a:rPr lang="nl-NL" sz="28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BKC WeatherSys Pvt. Ltd. New Delhi, India</a:t>
            </a:r>
            <a:endParaRPr lang="nl-NL" sz="2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609600"/>
            <a:ext cx="2983757" cy="1312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937407" y="1844824"/>
            <a:ext cx="3002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 pitchFamily="34" charset="0"/>
                <a:cs typeface="Helvetica" pitchFamily="34" charset="0"/>
              </a:rPr>
              <a:t>Integrated Systems since 1990</a:t>
            </a:r>
            <a:endParaRPr lang="en-US" sz="16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590981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Corporate Office:  32/33, </a:t>
            </a:r>
            <a:r>
              <a:rPr lang="en-US" sz="1600" b="1" dirty="0" err="1" smtClean="0">
                <a:solidFill>
                  <a:schemeClr val="tx2">
                    <a:lumMod val="50000"/>
                  </a:schemeClr>
                </a:solidFill>
              </a:rPr>
              <a:t>Kusal</a:t>
            </a: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2">
                    <a:lumMod val="50000"/>
                  </a:schemeClr>
                </a:solidFill>
              </a:rPr>
              <a:t>Bazar</a:t>
            </a: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, Nehru Place, New Delhi, India 	  www.weathersysbkc.com </a:t>
            </a:r>
          </a:p>
          <a:p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Project Office:  H-135, Sector 63, </a:t>
            </a:r>
            <a:r>
              <a:rPr lang="en-US" sz="1600" b="1" dirty="0" err="1" smtClean="0">
                <a:solidFill>
                  <a:schemeClr val="tx2">
                    <a:lumMod val="50000"/>
                  </a:schemeClr>
                </a:solidFill>
              </a:rPr>
              <a:t>Noida</a:t>
            </a: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, Uttar Pradesh, India                               www.weatherindia.net  </a:t>
            </a:r>
          </a:p>
        </p:txBody>
      </p:sp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75656" y="980728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j-lt"/>
              </a:rPr>
              <a:t>A 20 year old Knowledge-based Company</a:t>
            </a:r>
            <a:endParaRPr lang="en-IN" sz="28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1840" y="5934670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endParaRPr lang="en-US" sz="12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  <a:p>
            <a:pPr>
              <a:buFont typeface="Wingdings" pitchFamily="2" charset="2"/>
              <a:buNone/>
              <a:defRPr/>
            </a:pPr>
            <a:endParaRPr lang="en-US" sz="14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</a:br>
            <a:endParaRPr lang="en-IN" sz="14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 l="71991" t="3600" r="5999" b="71991"/>
          <a:stretch>
            <a:fillRect/>
          </a:stretch>
        </p:blipFill>
        <p:spPr bwMode="auto">
          <a:xfrm>
            <a:off x="944755" y="5715000"/>
            <a:ext cx="35064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1357640763"/>
              </p:ext>
            </p:extLst>
          </p:nvPr>
        </p:nvGraphicFramePr>
        <p:xfrm>
          <a:off x="1914128" y="1556792"/>
          <a:ext cx="676232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" name="Picture 2" descr="http://www.bkconsimpex.com/img/solar_stirlin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1703126"/>
            <a:ext cx="1077802" cy="1077802"/>
          </a:xfrm>
          <a:prstGeom prst="rect">
            <a:avLst/>
          </a:prstGeom>
          <a:noFill/>
        </p:spPr>
      </p:pic>
      <p:pic>
        <p:nvPicPr>
          <p:cNvPr id="19" name="Picture 2" descr="http://www.eecradar.com/eecimages/mainsidpol.jpg"/>
          <p:cNvPicPr>
            <a:picLocks noChangeAspect="1" noChangeArrowheads="1"/>
          </p:cNvPicPr>
          <p:nvPr/>
        </p:nvPicPr>
        <p:blipFill>
          <a:blip r:embed="rId9" cstate="print"/>
          <a:srcRect l="59209" r="22203" b="76317"/>
          <a:stretch>
            <a:fillRect/>
          </a:stretch>
        </p:blipFill>
        <p:spPr bwMode="auto">
          <a:xfrm>
            <a:off x="795918" y="4509120"/>
            <a:ext cx="1071962" cy="927169"/>
          </a:xfrm>
          <a:prstGeom prst="rect">
            <a:avLst/>
          </a:prstGeom>
          <a:noFill/>
        </p:spPr>
      </p:pic>
      <p:pic>
        <p:nvPicPr>
          <p:cNvPr id="22" name="Picture 4" descr="http://www.imd.gov.in/section/satmet/img/3A-globe-vi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90284" y="3068960"/>
            <a:ext cx="919725" cy="1077802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5015649" y="188640"/>
            <a:ext cx="3876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Core Competencies</a:t>
            </a:r>
            <a:endParaRPr lang="en-IN" sz="3600" b="1" dirty="0"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00200" y="5867400"/>
            <a:ext cx="82089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ISO 9001:2008 </a:t>
            </a:r>
            <a:r>
              <a:rPr lang="en-US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Certified by DNV and NABCB (QMS 001) for Design, Development, Supply &amp; Installation of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IT Enabled Turn Key Solutions including software related to Meteorological &amp; Environmental requirements</a:t>
            </a:r>
          </a:p>
          <a:p>
            <a:r>
              <a:rPr 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</a:br>
            <a:endParaRPr lang="en-IN" sz="1400" dirty="0"/>
          </a:p>
        </p:txBody>
      </p:sp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131840" y="5934670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endParaRPr lang="en-US" sz="12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  <a:p>
            <a:pPr>
              <a:buFont typeface="Wingdings" pitchFamily="2" charset="2"/>
              <a:buNone/>
              <a:defRPr/>
            </a:pPr>
            <a:endParaRPr lang="en-US" sz="14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</a:br>
            <a:endParaRPr lang="en-IN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851920" y="188640"/>
            <a:ext cx="522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Indian Weather Enterprise</a:t>
            </a:r>
            <a:endParaRPr lang="en-IN" sz="3600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1124744"/>
            <a:ext cx="8888972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 Time is Right</a:t>
            </a:r>
          </a:p>
          <a:p>
            <a:endParaRPr lang="en-US" sz="2800" b="1" dirty="0" smtClean="0"/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Demand + Dissemination Technologies</a:t>
            </a:r>
          </a:p>
          <a:p>
            <a:pPr marL="4000500" lvl="8" indent="-342900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Consumer</a:t>
            </a:r>
          </a:p>
          <a:p>
            <a:pPr marL="4000500" lvl="8" indent="-342900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Businesses</a:t>
            </a:r>
          </a:p>
          <a:p>
            <a:pPr marL="4000500" lvl="8" indent="-342900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National Agencies</a:t>
            </a:r>
          </a:p>
          <a:p>
            <a:pPr marL="342900" indent="-342900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2. Stable Governance = Infrastructure Investment</a:t>
            </a:r>
          </a:p>
          <a:p>
            <a:pPr marL="342900" indent="-342900"/>
            <a:r>
              <a:rPr lang="en-US" sz="2800" b="1" dirty="0" smtClean="0"/>
              <a:t>						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Radars </a:t>
            </a:r>
          </a:p>
          <a:p>
            <a:pPr marL="4000500" lvl="8" indent="-342900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Lidars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000500" lvl="8" indent="-342900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Solar Radiation Monitoring Networks</a:t>
            </a:r>
          </a:p>
          <a:p>
            <a:pPr marL="4000500" lvl="8" indent="-342900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Satellites</a:t>
            </a:r>
          </a:p>
          <a:p>
            <a:pPr marL="4000500" lvl="8" indent="-342900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Lightning Detection </a:t>
            </a:r>
          </a:p>
          <a:p>
            <a:pPr marL="4000500" lvl="8" indent="-342900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AWOS</a:t>
            </a:r>
          </a:p>
          <a:p>
            <a:pPr marL="4000500" lvl="8" indent="-342900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AWS/ARG/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AgroMet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131840" y="5934670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endParaRPr lang="en-US" sz="12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  <a:p>
            <a:pPr>
              <a:buFont typeface="Wingdings" pitchFamily="2" charset="2"/>
              <a:buNone/>
              <a:defRPr/>
            </a:pPr>
            <a:endParaRPr lang="en-US" sz="14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</a:br>
            <a:endParaRPr lang="en-IN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593015" y="188640"/>
            <a:ext cx="522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Indian Weather Enterprise</a:t>
            </a:r>
            <a:endParaRPr lang="en-IN" sz="3600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1404059"/>
            <a:ext cx="8589339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What Will it Take:</a:t>
            </a:r>
          </a:p>
          <a:p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Technology Transfer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Knowledge Sharing with Global Centers of Excellence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Climate cannot be separated from Weather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India as Specialized Software Hub for Weather</a:t>
            </a:r>
          </a:p>
          <a:p>
            <a:pPr marL="514350" indent="-514350">
              <a:buAutoNum type="arabicPeriod"/>
            </a:pP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……and Investment!</a:t>
            </a:r>
          </a:p>
          <a:p>
            <a:pPr marL="514350" indent="-514350">
              <a:buAutoNum type="arabicPeriod"/>
            </a:pP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63863"/>
            <a:ext cx="4643438" cy="334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14659" y="1589891"/>
            <a:ext cx="3020507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+mj-lt"/>
              </a:rPr>
              <a:t>Thank You!</a:t>
            </a:r>
          </a:p>
        </p:txBody>
      </p:sp>
      <p:pic>
        <p:nvPicPr>
          <p:cNvPr id="67588" name="Picture 2" descr="c:\Users\sony\Documents\Jaya\BKC\BKC_Group_Photo_2012.jpg"/>
          <p:cNvPicPr>
            <a:picLocks noChangeAspect="1" noChangeArrowheads="1"/>
          </p:cNvPicPr>
          <p:nvPr/>
        </p:nvPicPr>
        <p:blipFill>
          <a:blip r:embed="rId4" cstate="print"/>
          <a:srcRect t="6897" b="13794"/>
          <a:stretch>
            <a:fillRect/>
          </a:stretch>
        </p:blipFill>
        <p:spPr bwMode="auto">
          <a:xfrm>
            <a:off x="3186113" y="1000125"/>
            <a:ext cx="5957887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60032" y="4869160"/>
            <a:ext cx="4011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E0220E"/>
                </a:solidFill>
              </a:rPr>
              <a:t>jaya@weathersysbkc.com</a:t>
            </a:r>
            <a:endParaRPr lang="en-US" sz="2400" b="1" i="1" dirty="0">
              <a:solidFill>
                <a:srgbClr val="E0220E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kc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bkctemplate</Template>
  <TotalTime>636</TotalTime>
  <Words>233</Words>
  <Application>Microsoft Macintosh PowerPoint</Application>
  <PresentationFormat>On-screen Show (4:3)</PresentationFormat>
  <Paragraphs>56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bkctemplate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Deftones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Jaya Singh</dc:creator>
  <cp:lastModifiedBy>Melinda Marquis</cp:lastModifiedBy>
  <cp:revision>130</cp:revision>
  <cp:lastPrinted>2014-06-10T15:18:34Z</cp:lastPrinted>
  <dcterms:created xsi:type="dcterms:W3CDTF">2013-06-27T04:35:07Z</dcterms:created>
  <dcterms:modified xsi:type="dcterms:W3CDTF">2014-06-10T15:19:04Z</dcterms:modified>
</cp:coreProperties>
</file>