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6"/>
  </p:handoutMasterIdLst>
  <p:sldIdLst>
    <p:sldId id="256" r:id="rId2"/>
    <p:sldId id="284" r:id="rId3"/>
    <p:sldId id="285" r:id="rId4"/>
    <p:sldId id="26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85CE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7242A-6F35-EF40-B793-A21B84D49D99}" type="datetimeFigureOut">
              <a:rPr lang="en-US" smtClean="0"/>
              <a:t>6/10/14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6CF03-71C1-7542-8C9D-3652ECF0A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80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5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98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28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6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3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54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5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71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6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2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1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C7CA5-9011-DB46-9E0C-9DBA83D282FE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449FB-380C-A046-B599-8EEFC1D62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9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7785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5CE70"/>
                </a:solidFill>
              </a:rPr>
              <a:t>Fulfilling Meteorology’s Vision</a:t>
            </a:r>
            <a:endParaRPr lang="en-US" b="1" dirty="0">
              <a:solidFill>
                <a:srgbClr val="85CE7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43320"/>
            <a:ext cx="6400800" cy="60057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Dr. William B. Gail</a:t>
            </a:r>
          </a:p>
          <a:p>
            <a:r>
              <a:rPr lang="en-US" sz="2800" dirty="0"/>
              <a:t>bgail@globalweathercorp.com</a:t>
            </a:r>
          </a:p>
          <a:p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77598" y="3928550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President</a:t>
            </a:r>
            <a:endParaRPr lang="en-US" dirty="0"/>
          </a:p>
        </p:txBody>
      </p:sp>
      <p:pic>
        <p:nvPicPr>
          <p:cNvPr id="7" name="Picture 6" descr="american-meteorological-society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89" y="4401110"/>
            <a:ext cx="1672195" cy="167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626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Enterprise Built from Sectors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" y="6605729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© William B. Gail																		</a:t>
            </a:r>
            <a:fld id="{2EDE3331-8270-8941-99D0-235CD5BF2836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00752" y="4899144"/>
            <a:ext cx="4979523" cy="1369606"/>
            <a:chOff x="325496" y="4729818"/>
            <a:chExt cx="4979523" cy="1369606"/>
          </a:xfrm>
        </p:grpSpPr>
        <p:sp>
          <p:nvSpPr>
            <p:cNvPr id="7" name="TextBox 6"/>
            <p:cNvSpPr txBox="1"/>
            <p:nvPr/>
          </p:nvSpPr>
          <p:spPr>
            <a:xfrm>
              <a:off x="325496" y="4729818"/>
              <a:ext cx="4979523" cy="1369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PHASE I                    PHASE II                    PHASE III    </a:t>
              </a:r>
            </a:p>
            <a:p>
              <a:pPr>
                <a:spcAft>
                  <a:spcPts val="600"/>
                </a:spcAft>
              </a:pPr>
              <a:r>
                <a:rPr lang="en-US" sz="1400" dirty="0" smtClean="0"/>
                <a:t>(thru 2000)                        2000-2015                               2015+</a:t>
              </a:r>
            </a:p>
            <a:p>
              <a:pPr>
                <a:spcAft>
                  <a:spcPts val="1200"/>
                </a:spcAft>
              </a:pPr>
              <a:r>
                <a:rPr lang="en-US" i="1" dirty="0" smtClean="0"/>
                <a:t>Conflict                  Cooperation             Collaboration</a:t>
              </a:r>
            </a:p>
            <a:p>
              <a:pPr algn="ctr"/>
              <a:r>
                <a:rPr lang="en-US" i="1" dirty="0" smtClean="0"/>
                <a:t>          </a:t>
              </a:r>
              <a:r>
                <a:rPr lang="en-US" b="1" dirty="0" smtClean="0">
                  <a:solidFill>
                    <a:schemeClr val="accent3">
                      <a:lumMod val="50000"/>
                    </a:schemeClr>
                  </a:solidFill>
                </a:rPr>
                <a:t>Evolution of the US Weather Enterprise</a:t>
              </a:r>
              <a:endParaRPr lang="en-US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458151" y="4976420"/>
              <a:ext cx="508000" cy="484632"/>
            </a:xfrm>
            <a:prstGeom prst="rightArrow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3303811" y="4968901"/>
              <a:ext cx="508000" cy="484632"/>
            </a:xfrm>
            <a:prstGeom prst="rightArrow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565249" y="2581634"/>
            <a:ext cx="6384947" cy="3833775"/>
            <a:chOff x="2565249" y="2581634"/>
            <a:chExt cx="6384947" cy="3833775"/>
          </a:xfrm>
        </p:grpSpPr>
        <p:pic>
          <p:nvPicPr>
            <p:cNvPr id="5" name="Picture 4" descr="FairWeather.jpe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4137" y="2581634"/>
              <a:ext cx="1482685" cy="225368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880949" y="5015026"/>
              <a:ext cx="3069247" cy="1400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National Academy of Sciences </a:t>
              </a:r>
              <a:r>
                <a:rPr lang="en-US" sz="16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Recommendation</a:t>
              </a:r>
            </a:p>
            <a:p>
              <a:pPr algn="ctr"/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Sector roles should not be rigidly defined, but rather worked out through discussion as needed</a:t>
              </a:r>
              <a:endParaRPr lang="en-US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Bent Arrow 11"/>
            <p:cNvSpPr/>
            <p:nvPr/>
          </p:nvSpPr>
          <p:spPr>
            <a:xfrm>
              <a:off x="2565249" y="4328582"/>
              <a:ext cx="4058887" cy="570561"/>
            </a:xfrm>
            <a:prstGeom prst="bent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38416" y="1882691"/>
            <a:ext cx="3431684" cy="1852046"/>
            <a:chOff x="1319699" y="1656921"/>
            <a:chExt cx="3431684" cy="1852046"/>
          </a:xfrm>
        </p:grpSpPr>
        <p:sp>
          <p:nvSpPr>
            <p:cNvPr id="13" name="Oval 12"/>
            <p:cNvSpPr/>
            <p:nvPr/>
          </p:nvSpPr>
          <p:spPr>
            <a:xfrm>
              <a:off x="2096622" y="1656921"/>
              <a:ext cx="1901539" cy="6188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accent1">
                      <a:lumMod val="75000"/>
                    </a:schemeClr>
                  </a:solidFill>
                </a:rPr>
                <a:t>Government</a:t>
              </a:r>
              <a:endParaRPr lang="en-US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319699" y="2788540"/>
              <a:ext cx="3431684" cy="72042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accent1">
                      <a:lumMod val="75000"/>
                    </a:schemeClr>
                  </a:solidFill>
                </a:rPr>
                <a:t>Scientific &amp; Professional Societies</a:t>
              </a:r>
              <a:endParaRPr lang="en-US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343399" y="2122667"/>
              <a:ext cx="1901539" cy="6188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accent1">
                      <a:lumMod val="75000"/>
                    </a:schemeClr>
                  </a:solidFill>
                </a:rPr>
                <a:t>Academia</a:t>
              </a:r>
              <a:endParaRPr lang="en-US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2849844" y="2122667"/>
              <a:ext cx="1901539" cy="6188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accent1">
                      <a:lumMod val="75000"/>
                    </a:schemeClr>
                  </a:solidFill>
                </a:rPr>
                <a:t>Private Sector</a:t>
              </a:r>
              <a:endParaRPr lang="en-US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98786" y="1591274"/>
            <a:ext cx="5500881" cy="1962629"/>
            <a:chOff x="380069" y="1365504"/>
            <a:chExt cx="5500881" cy="1962629"/>
          </a:xfrm>
        </p:grpSpPr>
        <p:sp>
          <p:nvSpPr>
            <p:cNvPr id="19" name="TextBox 18"/>
            <p:cNvSpPr txBox="1"/>
            <p:nvPr/>
          </p:nvSpPr>
          <p:spPr>
            <a:xfrm>
              <a:off x="380069" y="1688670"/>
              <a:ext cx="9633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Science &amp; Innovation</a:t>
              </a:r>
              <a:endParaRPr lang="en-US" sz="1200" dirty="0"/>
            </a:p>
          </p:txBody>
        </p:sp>
        <p:cxnSp>
          <p:nvCxnSpPr>
            <p:cNvPr id="21" name="Straight Connector 20"/>
            <p:cNvCxnSpPr>
              <a:stCxn id="19" idx="2"/>
              <a:endCxn id="17" idx="2"/>
            </p:cNvCxnSpPr>
            <p:nvPr/>
          </p:nvCxnSpPr>
          <p:spPr>
            <a:xfrm>
              <a:off x="861734" y="2150335"/>
              <a:ext cx="481665" cy="29233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751384" y="2866468"/>
              <a:ext cx="11295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Efficiency &amp; Customization</a:t>
              </a:r>
              <a:endParaRPr lang="en-US" sz="1200" dirty="0"/>
            </a:p>
          </p:txBody>
        </p:sp>
        <p:cxnSp>
          <p:nvCxnSpPr>
            <p:cNvPr id="24" name="Straight Connector 23"/>
            <p:cNvCxnSpPr>
              <a:stCxn id="18" idx="6"/>
              <a:endCxn id="23" idx="0"/>
            </p:cNvCxnSpPr>
            <p:nvPr/>
          </p:nvCxnSpPr>
          <p:spPr>
            <a:xfrm>
              <a:off x="4751383" y="2432083"/>
              <a:ext cx="564784" cy="43438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497394" y="1365504"/>
              <a:ext cx="1212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Public Welfare &amp; Major Infrastructure</a:t>
              </a:r>
              <a:endParaRPr lang="en-US" sz="1200" dirty="0"/>
            </a:p>
          </p:txBody>
        </p:sp>
        <p:cxnSp>
          <p:nvCxnSpPr>
            <p:cNvPr id="28" name="Straight Connector 27"/>
            <p:cNvCxnSpPr>
              <a:stCxn id="13" idx="7"/>
              <a:endCxn id="27" idx="1"/>
            </p:cNvCxnSpPr>
            <p:nvPr/>
          </p:nvCxnSpPr>
          <p:spPr>
            <a:xfrm flipV="1">
              <a:off x="3719687" y="1688670"/>
              <a:ext cx="777707" cy="58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8513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Value Chains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" y="6605729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© William B. Gail																		</a:t>
            </a:r>
            <a:fld id="{2EDE3331-8270-8941-99D0-235CD5BF2836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574657" y="2325444"/>
            <a:ext cx="1339615" cy="47111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Primary Value Chain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650896" y="6211644"/>
            <a:ext cx="4241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National Academy of Sciences (2012)</a:t>
            </a:r>
          </a:p>
          <a:p>
            <a:r>
              <a:rPr lang="en-US" sz="1200" i="1" dirty="0" smtClean="0"/>
              <a:t>Weather Services for the Nation: Becoming Second to None</a:t>
            </a:r>
            <a:endParaRPr lang="en-US" sz="1200" i="1" dirty="0"/>
          </a:p>
        </p:txBody>
      </p:sp>
      <p:cxnSp>
        <p:nvCxnSpPr>
          <p:cNvPr id="21" name="Curved Connector 20"/>
          <p:cNvCxnSpPr>
            <a:stCxn id="10" idx="1"/>
            <a:endCxn id="8" idx="2"/>
          </p:cNvCxnSpPr>
          <p:nvPr/>
        </p:nvCxnSpPr>
        <p:spPr>
          <a:xfrm rot="10800000">
            <a:off x="1488720" y="1573432"/>
            <a:ext cx="114301" cy="4638212"/>
          </a:xfrm>
          <a:prstGeom prst="curvedConnector3">
            <a:avLst>
              <a:gd name="adj1" fmla="val 1235055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31420" y="1258644"/>
            <a:ext cx="7610475" cy="5257800"/>
            <a:chOff x="231420" y="1258644"/>
            <a:chExt cx="7610475" cy="5257800"/>
          </a:xfrm>
        </p:grpSpPr>
        <p:sp>
          <p:nvSpPr>
            <p:cNvPr id="8" name="Oval 7"/>
            <p:cNvSpPr/>
            <p:nvPr/>
          </p:nvSpPr>
          <p:spPr>
            <a:xfrm>
              <a:off x="1488719" y="1258644"/>
              <a:ext cx="2095501" cy="6295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Public &amp; Businesses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603020" y="2325444"/>
              <a:ext cx="1905000" cy="6096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Emergency Manager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03020" y="5906844"/>
              <a:ext cx="1981200" cy="609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National Weather Service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9" idx="0"/>
              <a:endCxn id="8" idx="4"/>
            </p:cNvCxnSpPr>
            <p:nvPr/>
          </p:nvCxnSpPr>
          <p:spPr>
            <a:xfrm flipH="1" flipV="1">
              <a:off x="2536470" y="1888219"/>
              <a:ext cx="19050" cy="437225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2517420" y="1944444"/>
              <a:ext cx="1295400" cy="381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i="1" dirty="0" smtClean="0">
                  <a:solidFill>
                    <a:schemeClr val="accent3">
                      <a:lumMod val="50000"/>
                    </a:schemeClr>
                  </a:solidFill>
                </a:rPr>
                <a:t>Storm/Flood Alert &amp; Suggested Actions</a:t>
              </a:r>
              <a:endParaRPr lang="en-US" sz="1000" b="1" i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cxnSp>
          <p:nvCxnSpPr>
            <p:cNvPr id="28" name="Curved Connector 27"/>
            <p:cNvCxnSpPr>
              <a:stCxn id="10" idx="1"/>
              <a:endCxn id="9" idx="2"/>
            </p:cNvCxnSpPr>
            <p:nvPr/>
          </p:nvCxnSpPr>
          <p:spPr>
            <a:xfrm rot="10800000">
              <a:off x="1603020" y="2630244"/>
              <a:ext cx="12700" cy="3581400"/>
            </a:xfrm>
            <a:prstGeom prst="curvedConnector3">
              <a:avLst>
                <a:gd name="adj1" fmla="val 7036362"/>
              </a:avLst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5717820" y="2325444"/>
              <a:ext cx="1447800" cy="609600"/>
            </a:xfrm>
            <a:prstGeom prst="ellipse">
              <a:avLst/>
            </a:prstGeom>
            <a:solidFill>
              <a:schemeClr val="bg1"/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</a:rPr>
                <a:t>Broadcast TV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35" name="Curved Connector 34"/>
            <p:cNvCxnSpPr>
              <a:stCxn id="32" idx="0"/>
              <a:endCxn id="8" idx="6"/>
            </p:cNvCxnSpPr>
            <p:nvPr/>
          </p:nvCxnSpPr>
          <p:spPr>
            <a:xfrm rot="16200000" flipV="1">
              <a:off x="4636964" y="520688"/>
              <a:ext cx="752012" cy="2857500"/>
            </a:xfrm>
            <a:prstGeom prst="curvedConnector2">
              <a:avLst/>
            </a:prstGeom>
            <a:ln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231420" y="2477844"/>
              <a:ext cx="1295400" cy="381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i="1" dirty="0" smtClean="0">
                  <a:solidFill>
                    <a:schemeClr val="accent3">
                      <a:lumMod val="50000"/>
                    </a:schemeClr>
                  </a:solidFill>
                </a:rPr>
                <a:t>Storm/Flood </a:t>
              </a:r>
            </a:p>
            <a:p>
              <a:pPr algn="ctr"/>
              <a:r>
                <a:rPr lang="en-US" sz="1000" b="1" i="1" dirty="0" smtClean="0">
                  <a:solidFill>
                    <a:schemeClr val="accent3">
                      <a:lumMod val="50000"/>
                    </a:schemeClr>
                  </a:solidFill>
                </a:rPr>
                <a:t>Alert</a:t>
              </a:r>
              <a:endParaRPr lang="en-US" sz="1000" b="1" i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cxnSp>
          <p:nvCxnSpPr>
            <p:cNvPr id="45" name="Curved Connector 44"/>
            <p:cNvCxnSpPr>
              <a:stCxn id="10" idx="3"/>
              <a:endCxn id="32" idx="6"/>
            </p:cNvCxnSpPr>
            <p:nvPr/>
          </p:nvCxnSpPr>
          <p:spPr>
            <a:xfrm flipV="1">
              <a:off x="3584220" y="2630244"/>
              <a:ext cx="3581400" cy="3581400"/>
            </a:xfrm>
            <a:prstGeom prst="curvedConnector3">
              <a:avLst>
                <a:gd name="adj1" fmla="val 106383"/>
              </a:avLst>
            </a:prstGeom>
            <a:ln w="28575">
              <a:solidFill>
                <a:schemeClr val="accent3">
                  <a:lumMod val="50000"/>
                </a:schemeClr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6327420" y="5411544"/>
              <a:ext cx="1514475" cy="381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i="1" dirty="0" smtClean="0">
                  <a:solidFill>
                    <a:schemeClr val="accent3">
                      <a:lumMod val="50000"/>
                    </a:schemeClr>
                  </a:solidFill>
                </a:rPr>
                <a:t>Observations, </a:t>
              </a:r>
            </a:p>
            <a:p>
              <a:pPr algn="ctr"/>
              <a:r>
                <a:rPr lang="en-US" sz="1000" b="1" i="1" dirty="0" smtClean="0">
                  <a:solidFill>
                    <a:schemeClr val="accent3">
                      <a:lumMod val="50000"/>
                    </a:schemeClr>
                  </a:solidFill>
                </a:rPr>
                <a:t>Forecasts, Alerts, </a:t>
              </a:r>
            </a:p>
            <a:p>
              <a:pPr algn="ctr"/>
              <a:r>
                <a:rPr lang="en-US" sz="1000" b="1" i="1" dirty="0" smtClean="0">
                  <a:solidFill>
                    <a:schemeClr val="accent3">
                      <a:lumMod val="50000"/>
                    </a:schemeClr>
                  </a:solidFill>
                </a:rPr>
                <a:t>Event-Specific  Advice</a:t>
              </a:r>
              <a:endParaRPr lang="en-US" sz="1000" b="1" i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21920" y="1573432"/>
            <a:ext cx="8492352" cy="4409615"/>
            <a:chOff x="421920" y="1573432"/>
            <a:chExt cx="8492352" cy="4409615"/>
          </a:xfrm>
        </p:grpSpPr>
        <p:sp>
          <p:nvSpPr>
            <p:cNvPr id="6" name="Rounded Rectangle 5"/>
            <p:cNvSpPr/>
            <p:nvPr/>
          </p:nvSpPr>
          <p:spPr>
            <a:xfrm>
              <a:off x="7574657" y="2948957"/>
              <a:ext cx="1339615" cy="48138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Secondary Value Chain</a:t>
              </a:r>
              <a:endParaRPr lang="en-US" sz="1400" dirty="0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421920" y="1573432"/>
              <a:ext cx="6838951" cy="4409615"/>
              <a:chOff x="421920" y="1573432"/>
              <a:chExt cx="6838951" cy="4409615"/>
            </a:xfrm>
          </p:grpSpPr>
          <p:cxnSp>
            <p:nvCxnSpPr>
              <p:cNvPr id="16" name="Curved Connector 15"/>
              <p:cNvCxnSpPr>
                <a:stCxn id="13" idx="0"/>
                <a:endCxn id="14" idx="4"/>
              </p:cNvCxnSpPr>
              <p:nvPr/>
            </p:nvCxnSpPr>
            <p:spPr>
              <a:xfrm rot="5400000" flipH="1" flipV="1">
                <a:off x="4955820" y="4392369"/>
                <a:ext cx="381000" cy="209550"/>
              </a:xfrm>
              <a:prstGeom prst="curvedConnector3">
                <a:avLst/>
              </a:prstGeom>
              <a:ln>
                <a:prstDash val="dash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urved Connector 22"/>
              <p:cNvCxnSpPr>
                <a:stCxn id="13" idx="0"/>
                <a:endCxn id="22" idx="4"/>
              </p:cNvCxnSpPr>
              <p:nvPr/>
            </p:nvCxnSpPr>
            <p:spPr>
              <a:xfrm rot="16200000" flipV="1">
                <a:off x="4093808" y="3739906"/>
                <a:ext cx="381000" cy="1514475"/>
              </a:xfrm>
              <a:prstGeom prst="curvedConnector3">
                <a:avLst>
                  <a:gd name="adj1" fmla="val 50000"/>
                </a:avLst>
              </a:prstGeom>
              <a:ln>
                <a:prstDash val="dash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urved Connector 37"/>
              <p:cNvCxnSpPr>
                <a:stCxn id="13" idx="6"/>
                <a:endCxn id="32" idx="6"/>
              </p:cNvCxnSpPr>
              <p:nvPr/>
            </p:nvCxnSpPr>
            <p:spPr>
              <a:xfrm flipV="1">
                <a:off x="6136920" y="2630244"/>
                <a:ext cx="1028700" cy="2362200"/>
              </a:xfrm>
              <a:prstGeom prst="curvedConnector3">
                <a:avLst>
                  <a:gd name="adj1" fmla="val 107215"/>
                </a:avLst>
              </a:prstGeom>
              <a:ln>
                <a:prstDash val="dash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Group 67"/>
              <p:cNvGrpSpPr/>
              <p:nvPr/>
            </p:nvGrpSpPr>
            <p:grpSpPr>
              <a:xfrm>
                <a:off x="421920" y="1573432"/>
                <a:ext cx="6838951" cy="4409615"/>
                <a:chOff x="421920" y="1573432"/>
                <a:chExt cx="6838951" cy="4409615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4536720" y="5449644"/>
                  <a:ext cx="1333500" cy="4572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i="1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Data &amp; </a:t>
                  </a:r>
                </a:p>
                <a:p>
                  <a:pPr algn="ctr"/>
                  <a:r>
                    <a:rPr lang="en-US" sz="1000" i="1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Forecast Services </a:t>
                  </a: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421920" y="1573432"/>
                  <a:ext cx="6838951" cy="4409615"/>
                  <a:chOff x="421920" y="1573432"/>
                  <a:chExt cx="6838951" cy="4409615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3946170" y="4687644"/>
                    <a:ext cx="2190750" cy="6096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Specialty Weather Companies</a:t>
                    </a:r>
                    <a:endParaRPr lang="en-US" sz="1400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4" name="Oval 13"/>
                  <p:cNvSpPr/>
                  <p:nvPr/>
                </p:nvSpPr>
                <p:spPr>
                  <a:xfrm>
                    <a:off x="4270020" y="3697044"/>
                    <a:ext cx="1962149" cy="6096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Transportation Companies</a:t>
                    </a:r>
                    <a:endParaRPr lang="en-US" sz="1400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15" name="Curved Connector 14"/>
                  <p:cNvCxnSpPr>
                    <a:stCxn id="10" idx="0"/>
                    <a:endCxn id="13" idx="4"/>
                  </p:cNvCxnSpPr>
                  <p:nvPr/>
                </p:nvCxnSpPr>
                <p:spPr>
                  <a:xfrm rot="5400000" flipH="1" flipV="1">
                    <a:off x="3512782" y="4378082"/>
                    <a:ext cx="609600" cy="2447925"/>
                  </a:xfrm>
                  <a:prstGeom prst="curvedConnector3">
                    <a:avLst>
                      <a:gd name="adj1" fmla="val 40259"/>
                    </a:avLst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Curved Connector 16"/>
                  <p:cNvCxnSpPr>
                    <a:stCxn id="14" idx="0"/>
                  </p:cNvCxnSpPr>
                  <p:nvPr/>
                </p:nvCxnSpPr>
                <p:spPr>
                  <a:xfrm rot="16200000" flipV="1">
                    <a:off x="3522308" y="1968256"/>
                    <a:ext cx="762000" cy="2695575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Rectangle 17"/>
                  <p:cNvSpPr/>
                  <p:nvPr/>
                </p:nvSpPr>
                <p:spPr>
                  <a:xfrm>
                    <a:off x="5032020" y="4306644"/>
                    <a:ext cx="12954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Refined </a:t>
                    </a:r>
                    <a:r>
                      <a:rPr lang="en-US" sz="1000" i="1" dirty="0" err="1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Precip</a:t>
                    </a:r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 </a:t>
                    </a:r>
                  </a:p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&amp; Runoff Info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2860320" y="2935044"/>
                    <a:ext cx="12954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Re-routing Plans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0" name="Rectangle 19"/>
                  <p:cNvSpPr/>
                  <p:nvPr/>
                </p:nvSpPr>
                <p:spPr>
                  <a:xfrm>
                    <a:off x="2152749" y="5333860"/>
                    <a:ext cx="12954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Model Data &amp; Observations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2" name="Oval 21"/>
                  <p:cNvSpPr/>
                  <p:nvPr/>
                </p:nvSpPr>
                <p:spPr>
                  <a:xfrm>
                    <a:off x="2974620" y="3697044"/>
                    <a:ext cx="1104900" cy="6096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Utilities</a:t>
                    </a:r>
                    <a:endParaRPr lang="en-US" sz="1400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60320" y="4459044"/>
                    <a:ext cx="15240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High Wind </a:t>
                    </a:r>
                  </a:p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Threats to Power Lines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25" name="Curved Connector 24"/>
                  <p:cNvCxnSpPr>
                    <a:stCxn id="22" idx="0"/>
                    <a:endCxn id="9" idx="4"/>
                  </p:cNvCxnSpPr>
                  <p:nvPr/>
                </p:nvCxnSpPr>
                <p:spPr>
                  <a:xfrm rot="16200000" flipV="1">
                    <a:off x="2660295" y="2830269"/>
                    <a:ext cx="762000" cy="971550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Rectangle 25"/>
                  <p:cNvSpPr/>
                  <p:nvPr/>
                </p:nvSpPr>
                <p:spPr>
                  <a:xfrm>
                    <a:off x="2136420" y="3365981"/>
                    <a:ext cx="12954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Anticipated Power Outages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7" name="Oval 26"/>
                  <p:cNvSpPr/>
                  <p:nvPr/>
                </p:nvSpPr>
                <p:spPr>
                  <a:xfrm>
                    <a:off x="1183920" y="3697044"/>
                    <a:ext cx="1295400" cy="6096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Sports Venues</a:t>
                    </a:r>
                    <a:endParaRPr lang="en-US" sz="1400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29" name="Curved Connector 28"/>
                  <p:cNvCxnSpPr>
                    <a:stCxn id="13" idx="2"/>
                    <a:endCxn id="27" idx="4"/>
                  </p:cNvCxnSpPr>
                  <p:nvPr/>
                </p:nvCxnSpPr>
                <p:spPr>
                  <a:xfrm rot="10800000">
                    <a:off x="1831620" y="4306644"/>
                    <a:ext cx="2114550" cy="685800"/>
                  </a:xfrm>
                  <a:prstGeom prst="curvedConnector2">
                    <a:avLst/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Rectangle 29"/>
                  <p:cNvSpPr/>
                  <p:nvPr/>
                </p:nvSpPr>
                <p:spPr>
                  <a:xfrm>
                    <a:off x="1793520" y="4300705"/>
                    <a:ext cx="12954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Event-Specific Forecasts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31" name="Oval 30"/>
                  <p:cNvSpPr/>
                  <p:nvPr/>
                </p:nvSpPr>
                <p:spPr>
                  <a:xfrm>
                    <a:off x="3965220" y="2325444"/>
                    <a:ext cx="1600200" cy="6096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Websites &amp; Mobile Apps</a:t>
                    </a:r>
                    <a:endParaRPr lang="en-US" sz="1400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33" name="Curved Connector 32"/>
                  <p:cNvCxnSpPr>
                    <a:stCxn id="27" idx="0"/>
                    <a:endCxn id="9" idx="4"/>
                  </p:cNvCxnSpPr>
                  <p:nvPr/>
                </p:nvCxnSpPr>
                <p:spPr>
                  <a:xfrm rot="5400000" flipH="1" flipV="1">
                    <a:off x="1812570" y="2954094"/>
                    <a:ext cx="762000" cy="723900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Rectangle 33"/>
                  <p:cNvSpPr/>
                  <p:nvPr/>
                </p:nvSpPr>
                <p:spPr>
                  <a:xfrm>
                    <a:off x="1183920" y="2963744"/>
                    <a:ext cx="12954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Public  Group Vulnerabilities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36" name="Curved Connector 35"/>
                  <p:cNvCxnSpPr>
                    <a:stCxn id="31" idx="0"/>
                  </p:cNvCxnSpPr>
                  <p:nvPr/>
                </p:nvCxnSpPr>
                <p:spPr>
                  <a:xfrm rot="16200000" flipV="1">
                    <a:off x="3798764" y="1358888"/>
                    <a:ext cx="752012" cy="1181100"/>
                  </a:xfrm>
                  <a:prstGeom prst="curvedConnector2">
                    <a:avLst/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Curved Connector 36"/>
                  <p:cNvCxnSpPr>
                    <a:stCxn id="13" idx="6"/>
                    <a:endCxn id="31" idx="4"/>
                  </p:cNvCxnSpPr>
                  <p:nvPr/>
                </p:nvCxnSpPr>
                <p:spPr>
                  <a:xfrm flipH="1" flipV="1">
                    <a:off x="4765320" y="2935044"/>
                    <a:ext cx="1371600" cy="2057400"/>
                  </a:xfrm>
                  <a:prstGeom prst="curvedConnector4">
                    <a:avLst>
                      <a:gd name="adj1" fmla="val -24459"/>
                      <a:gd name="adj2" fmla="val 72991"/>
                    </a:avLst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Rectangle 38"/>
                  <p:cNvSpPr/>
                  <p:nvPr/>
                </p:nvSpPr>
                <p:spPr>
                  <a:xfrm>
                    <a:off x="6136920" y="3430344"/>
                    <a:ext cx="1123951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General Forecasts &amp; Alerts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4650896" y="1889026"/>
                    <a:ext cx="12954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Storm/Flood Alert &amp; Suggested Actions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42" name="Curved Connector 41"/>
                  <p:cNvCxnSpPr>
                    <a:stCxn id="13" idx="4"/>
                  </p:cNvCxnSpPr>
                  <p:nvPr/>
                </p:nvCxnSpPr>
                <p:spPr>
                  <a:xfrm rot="5400000">
                    <a:off x="3969982" y="4911483"/>
                    <a:ext cx="685802" cy="1457325"/>
                  </a:xfrm>
                  <a:prstGeom prst="curvedConnector2">
                    <a:avLst/>
                  </a:prstGeom>
                  <a:ln w="19050"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Curved Connector 43"/>
                  <p:cNvCxnSpPr>
                    <a:stCxn id="32" idx="4"/>
                    <a:endCxn id="9" idx="6"/>
                  </p:cNvCxnSpPr>
                  <p:nvPr/>
                </p:nvCxnSpPr>
                <p:spPr>
                  <a:xfrm rot="5400000" flipH="1">
                    <a:off x="4822470" y="1315794"/>
                    <a:ext cx="304800" cy="2933700"/>
                  </a:xfrm>
                  <a:prstGeom prst="curvedConnector4">
                    <a:avLst>
                      <a:gd name="adj1" fmla="val -75000"/>
                      <a:gd name="adj2" fmla="val 84601"/>
                    </a:avLst>
                  </a:prstGeom>
                  <a:ln>
                    <a:prstDash val="dash"/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Oval 46"/>
                  <p:cNvSpPr/>
                  <p:nvPr/>
                </p:nvSpPr>
                <p:spPr>
                  <a:xfrm>
                    <a:off x="1183920" y="4840044"/>
                    <a:ext cx="1390649" cy="6096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Academic Institutes</a:t>
                    </a:r>
                    <a:endParaRPr lang="en-US" sz="1400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48" name="Curved Connector 47"/>
                  <p:cNvCxnSpPr>
                    <a:stCxn id="47" idx="6"/>
                    <a:endCxn id="13" idx="4"/>
                  </p:cNvCxnSpPr>
                  <p:nvPr/>
                </p:nvCxnSpPr>
                <p:spPr>
                  <a:xfrm>
                    <a:off x="2574569" y="5144844"/>
                    <a:ext cx="2466976" cy="152400"/>
                  </a:xfrm>
                  <a:prstGeom prst="curvedConnector4">
                    <a:avLst>
                      <a:gd name="adj1" fmla="val 24911"/>
                      <a:gd name="adj2" fmla="val 250000"/>
                    </a:avLst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Curved Connector 48"/>
                  <p:cNvCxnSpPr>
                    <a:stCxn id="10" idx="0"/>
                    <a:endCxn id="47" idx="4"/>
                  </p:cNvCxnSpPr>
                  <p:nvPr/>
                </p:nvCxnSpPr>
                <p:spPr>
                  <a:xfrm rot="16200000" flipV="1">
                    <a:off x="2007833" y="5321056"/>
                    <a:ext cx="457200" cy="714375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Curved Connector 49"/>
                  <p:cNvCxnSpPr>
                    <a:stCxn id="47" idx="0"/>
                  </p:cNvCxnSpPr>
                  <p:nvPr/>
                </p:nvCxnSpPr>
                <p:spPr>
                  <a:xfrm rot="16200000" flipV="1">
                    <a:off x="636233" y="3597031"/>
                    <a:ext cx="2209800" cy="276225"/>
                  </a:xfrm>
                  <a:prstGeom prst="curvedConnector4">
                    <a:avLst>
                      <a:gd name="adj1" fmla="val 8710"/>
                      <a:gd name="adj2" fmla="val 287192"/>
                    </a:avLst>
                  </a:prstGeom>
                  <a:ln>
                    <a:prstDash val="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Rectangle 50"/>
                  <p:cNvSpPr/>
                  <p:nvPr/>
                </p:nvSpPr>
                <p:spPr>
                  <a:xfrm>
                    <a:off x="421920" y="4535244"/>
                    <a:ext cx="1295400" cy="381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Localized</a:t>
                    </a:r>
                  </a:p>
                  <a:p>
                    <a:pPr algn="ctr"/>
                    <a:r>
                      <a:rPr lang="en-US" sz="1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Data</a:t>
                    </a:r>
                    <a:endParaRPr lang="en-US" sz="1000" i="1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52" name="TextBox 51"/>
          <p:cNvSpPr txBox="1"/>
          <p:nvPr/>
        </p:nvSpPr>
        <p:spPr>
          <a:xfrm>
            <a:off x="6558848" y="1509833"/>
            <a:ext cx="23554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800000"/>
                </a:solidFill>
              </a:rPr>
              <a:t>VALUE CHAIN ILLUSTRATED</a:t>
            </a:r>
            <a:r>
              <a:rPr lang="en-US" sz="1400" dirty="0" smtClean="0">
                <a:solidFill>
                  <a:srgbClr val="800000"/>
                </a:solidFill>
              </a:rPr>
              <a:t>: severe storm threat with flooding potential</a:t>
            </a:r>
            <a:endParaRPr lang="en-US" sz="14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443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Sector Roles are Emerging Naturally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" y="6605729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© William B. Gail																		</a:t>
            </a:r>
            <a:fld id="{2EDE3331-8270-8941-99D0-235CD5BF2836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015687" y="5606800"/>
            <a:ext cx="1533408" cy="81844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National Agencies</a:t>
            </a:r>
            <a:endParaRPr lang="en-US" dirty="0"/>
          </a:p>
        </p:txBody>
      </p:sp>
      <p:pic>
        <p:nvPicPr>
          <p:cNvPr id="7" name="Picture 6" descr="IM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62" y="5388079"/>
            <a:ext cx="692385" cy="121167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566494" y="2257283"/>
            <a:ext cx="1089378" cy="58144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Regional Agencies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4774878" y="3029380"/>
            <a:ext cx="1237074" cy="58144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Emergency Managers</a:t>
            </a:r>
            <a:endParaRPr lang="en-US" sz="1200" dirty="0"/>
          </a:p>
        </p:txBody>
      </p:sp>
      <p:sp>
        <p:nvSpPr>
          <p:cNvPr id="10" name="Oval 9"/>
          <p:cNvSpPr/>
          <p:nvPr/>
        </p:nvSpPr>
        <p:spPr>
          <a:xfrm>
            <a:off x="334609" y="3039599"/>
            <a:ext cx="1089378" cy="58144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TV and Media</a:t>
            </a:r>
            <a:endParaRPr lang="en-US" sz="1200" dirty="0"/>
          </a:p>
        </p:txBody>
      </p:sp>
      <p:cxnSp>
        <p:nvCxnSpPr>
          <p:cNvPr id="12" name="Straight Connector 11"/>
          <p:cNvCxnSpPr>
            <a:stCxn id="10" idx="4"/>
            <a:endCxn id="6" idx="0"/>
          </p:cNvCxnSpPr>
          <p:nvPr/>
        </p:nvCxnSpPr>
        <p:spPr>
          <a:xfrm>
            <a:off x="879298" y="3621046"/>
            <a:ext cx="1903093" cy="1985754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4"/>
            <a:endCxn id="6" idx="0"/>
          </p:cNvCxnSpPr>
          <p:nvPr/>
        </p:nvCxnSpPr>
        <p:spPr>
          <a:xfrm flipH="1">
            <a:off x="2782391" y="2838730"/>
            <a:ext cx="328792" cy="276807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4"/>
            <a:endCxn id="6" idx="0"/>
          </p:cNvCxnSpPr>
          <p:nvPr/>
        </p:nvCxnSpPr>
        <p:spPr>
          <a:xfrm flipH="1">
            <a:off x="2782391" y="3610827"/>
            <a:ext cx="2611024" cy="1995973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6" name="Group 145"/>
          <p:cNvGrpSpPr/>
          <p:nvPr/>
        </p:nvGrpSpPr>
        <p:grpSpPr>
          <a:xfrm>
            <a:off x="1050488" y="1474973"/>
            <a:ext cx="6342608" cy="2230681"/>
            <a:chOff x="1050488" y="1474973"/>
            <a:chExt cx="6342608" cy="2230681"/>
          </a:xfrm>
        </p:grpSpPr>
        <p:sp>
          <p:nvSpPr>
            <p:cNvPr id="30" name="Oval 29"/>
            <p:cNvSpPr/>
            <p:nvPr/>
          </p:nvSpPr>
          <p:spPr>
            <a:xfrm>
              <a:off x="4573664" y="2309271"/>
              <a:ext cx="1365956" cy="58144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Wheat/Rice Farmers</a:t>
              </a:r>
              <a:endParaRPr lang="en-US" sz="1200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4652587" y="1491860"/>
              <a:ext cx="1001418" cy="58144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Fruit Growers</a:t>
              </a:r>
              <a:endParaRPr lang="en-US" sz="1200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3584036" y="1607403"/>
              <a:ext cx="1001418" cy="58144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Coffee Growers</a:t>
              </a:r>
              <a:endParaRPr lang="en-US" sz="1200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6245024" y="2447933"/>
              <a:ext cx="1001418" cy="58144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Aviation</a:t>
              </a:r>
              <a:endParaRPr lang="en-US" sz="1200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6095211" y="1765696"/>
              <a:ext cx="1151231" cy="58144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Railways</a:t>
              </a:r>
              <a:endParaRPr lang="en-US" sz="1200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6391678" y="3124207"/>
              <a:ext cx="1001418" cy="58144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Roads</a:t>
              </a:r>
              <a:endParaRPr lang="en-US" sz="1200" dirty="0"/>
            </a:p>
          </p:txBody>
        </p:sp>
        <p:sp>
          <p:nvSpPr>
            <p:cNvPr id="74" name="Oval 73"/>
            <p:cNvSpPr/>
            <p:nvPr/>
          </p:nvSpPr>
          <p:spPr>
            <a:xfrm>
              <a:off x="1936197" y="1474973"/>
              <a:ext cx="1089378" cy="58144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Retailers</a:t>
              </a:r>
              <a:endParaRPr lang="en-US" sz="1200" dirty="0"/>
            </a:p>
          </p:txBody>
        </p:sp>
        <p:sp>
          <p:nvSpPr>
            <p:cNvPr id="75" name="Oval 74"/>
            <p:cNvSpPr/>
            <p:nvPr/>
          </p:nvSpPr>
          <p:spPr>
            <a:xfrm>
              <a:off x="1050488" y="2103699"/>
              <a:ext cx="1356550" cy="58144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Consumers</a:t>
              </a:r>
              <a:endParaRPr lang="en-US" sz="1200" dirty="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869529" y="1988156"/>
            <a:ext cx="5522149" cy="3618644"/>
            <a:chOff x="869529" y="1988156"/>
            <a:chExt cx="5522149" cy="3618644"/>
          </a:xfrm>
        </p:grpSpPr>
        <p:cxnSp>
          <p:nvCxnSpPr>
            <p:cNvPr id="66" name="Straight Connector 65"/>
            <p:cNvCxnSpPr>
              <a:stCxn id="21" idx="7"/>
              <a:endCxn id="9" idx="4"/>
            </p:cNvCxnSpPr>
            <p:nvPr/>
          </p:nvCxnSpPr>
          <p:spPr>
            <a:xfrm flipH="1" flipV="1">
              <a:off x="5383646" y="3610827"/>
              <a:ext cx="495746" cy="591343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21" idx="3"/>
              <a:endCxn id="6" idx="0"/>
            </p:cNvCxnSpPr>
            <p:nvPr/>
          </p:nvCxnSpPr>
          <p:spPr>
            <a:xfrm flipH="1">
              <a:off x="2772622" y="4697131"/>
              <a:ext cx="1991223" cy="909669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20" idx="4"/>
              <a:endCxn id="6" idx="0"/>
            </p:cNvCxnSpPr>
            <p:nvPr/>
          </p:nvCxnSpPr>
          <p:spPr>
            <a:xfrm flipH="1">
              <a:off x="2772622" y="4650776"/>
              <a:ext cx="836216" cy="956024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69" idx="4"/>
              <a:endCxn id="6" idx="0"/>
            </p:cNvCxnSpPr>
            <p:nvPr/>
          </p:nvCxnSpPr>
          <p:spPr>
            <a:xfrm>
              <a:off x="2275334" y="4615476"/>
              <a:ext cx="497288" cy="991324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2990301" y="3950795"/>
              <a:ext cx="1237074" cy="69998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Agriculture Weather Services</a:t>
              </a:r>
              <a:endParaRPr lang="en-US" sz="1200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4532807" y="4099660"/>
              <a:ext cx="1577623" cy="69998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Transportation Weather Services</a:t>
              </a:r>
              <a:endParaRPr lang="en-US" sz="1200" dirty="0"/>
            </a:p>
          </p:txBody>
        </p:sp>
        <p:cxnSp>
          <p:nvCxnSpPr>
            <p:cNvPr id="32" name="Straight Connector 31"/>
            <p:cNvCxnSpPr>
              <a:stCxn id="20" idx="0"/>
              <a:endCxn id="30" idx="3"/>
            </p:cNvCxnSpPr>
            <p:nvPr/>
          </p:nvCxnSpPr>
          <p:spPr>
            <a:xfrm flipV="1">
              <a:off x="3608838" y="2805567"/>
              <a:ext cx="1164866" cy="114522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0" idx="0"/>
              <a:endCxn id="35" idx="3"/>
            </p:cNvCxnSpPr>
            <p:nvPr/>
          </p:nvCxnSpPr>
          <p:spPr>
            <a:xfrm flipV="1">
              <a:off x="3608838" y="1988156"/>
              <a:ext cx="1190403" cy="196263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20" idx="0"/>
              <a:endCxn id="9" idx="3"/>
            </p:cNvCxnSpPr>
            <p:nvPr/>
          </p:nvCxnSpPr>
          <p:spPr>
            <a:xfrm flipV="1">
              <a:off x="3608838" y="3525676"/>
              <a:ext cx="1337436" cy="42511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20" idx="0"/>
              <a:endCxn id="8" idx="4"/>
            </p:cNvCxnSpPr>
            <p:nvPr/>
          </p:nvCxnSpPr>
          <p:spPr>
            <a:xfrm flipH="1" flipV="1">
              <a:off x="3101414" y="2838730"/>
              <a:ext cx="507424" cy="111206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20" idx="0"/>
              <a:endCxn id="47" idx="4"/>
            </p:cNvCxnSpPr>
            <p:nvPr/>
          </p:nvCxnSpPr>
          <p:spPr>
            <a:xfrm flipV="1">
              <a:off x="3608838" y="2188850"/>
              <a:ext cx="475907" cy="176194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21" idx="7"/>
              <a:endCxn id="51" idx="3"/>
            </p:cNvCxnSpPr>
            <p:nvPr/>
          </p:nvCxnSpPr>
          <p:spPr>
            <a:xfrm flipV="1">
              <a:off x="5879392" y="2944229"/>
              <a:ext cx="512286" cy="1257941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21" idx="7"/>
              <a:endCxn id="55" idx="3"/>
            </p:cNvCxnSpPr>
            <p:nvPr/>
          </p:nvCxnSpPr>
          <p:spPr>
            <a:xfrm flipV="1">
              <a:off x="5879392" y="2261992"/>
              <a:ext cx="384413" cy="194017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21" idx="7"/>
              <a:endCxn id="61" idx="2"/>
            </p:cNvCxnSpPr>
            <p:nvPr/>
          </p:nvCxnSpPr>
          <p:spPr>
            <a:xfrm flipV="1">
              <a:off x="5879392" y="3414931"/>
              <a:ext cx="512286" cy="78723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1656797" y="3915495"/>
              <a:ext cx="1237074" cy="69998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General Weather Services</a:t>
              </a:r>
              <a:endParaRPr lang="en-US" sz="1200" dirty="0"/>
            </a:p>
          </p:txBody>
        </p:sp>
        <p:cxnSp>
          <p:nvCxnSpPr>
            <p:cNvPr id="76" name="Straight Connector 75"/>
            <p:cNvCxnSpPr>
              <a:stCxn id="69" idx="0"/>
              <a:endCxn id="74" idx="4"/>
            </p:cNvCxnSpPr>
            <p:nvPr/>
          </p:nvCxnSpPr>
          <p:spPr>
            <a:xfrm flipV="1">
              <a:off x="2275334" y="2056420"/>
              <a:ext cx="205552" cy="185907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stCxn id="69" idx="0"/>
              <a:endCxn id="75" idx="4"/>
            </p:cNvCxnSpPr>
            <p:nvPr/>
          </p:nvCxnSpPr>
          <p:spPr>
            <a:xfrm flipH="1" flipV="1">
              <a:off x="1728763" y="2685146"/>
              <a:ext cx="546571" cy="123034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69" idx="0"/>
              <a:endCxn id="10" idx="4"/>
            </p:cNvCxnSpPr>
            <p:nvPr/>
          </p:nvCxnSpPr>
          <p:spPr>
            <a:xfrm flipH="1" flipV="1">
              <a:off x="869529" y="3621046"/>
              <a:ext cx="1405805" cy="29444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>
              <a:stCxn id="69" idx="0"/>
              <a:endCxn id="8" idx="4"/>
            </p:cNvCxnSpPr>
            <p:nvPr/>
          </p:nvCxnSpPr>
          <p:spPr>
            <a:xfrm flipV="1">
              <a:off x="2275334" y="2838730"/>
              <a:ext cx="826080" cy="107676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Group 143"/>
          <p:cNvGrpSpPr/>
          <p:nvPr/>
        </p:nvGrpSpPr>
        <p:grpSpPr>
          <a:xfrm>
            <a:off x="6504722" y="5388078"/>
            <a:ext cx="2516458" cy="1211675"/>
            <a:chOff x="6504722" y="5388078"/>
            <a:chExt cx="2516458" cy="1211675"/>
          </a:xfrm>
        </p:grpSpPr>
        <p:sp>
          <p:nvSpPr>
            <p:cNvPr id="140" name="Up Arrow 139"/>
            <p:cNvSpPr/>
            <p:nvPr/>
          </p:nvSpPr>
          <p:spPr>
            <a:xfrm>
              <a:off x="6504722" y="5388078"/>
              <a:ext cx="484632" cy="1211675"/>
            </a:xfrm>
            <a:prstGeom prst="up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6979585" y="5464094"/>
              <a:ext cx="2041595" cy="1123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b="1" i="1" dirty="0" smtClean="0"/>
                <a:t>Government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Scientific advance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Major observation systems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NWP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Authoritative source</a:t>
              </a:r>
              <a:endParaRPr lang="en-US" sz="1200" b="1" dirty="0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504722" y="3878385"/>
            <a:ext cx="2288884" cy="1426307"/>
            <a:chOff x="6504722" y="3878385"/>
            <a:chExt cx="2288884" cy="1426307"/>
          </a:xfrm>
        </p:grpSpPr>
        <p:sp>
          <p:nvSpPr>
            <p:cNvPr id="142" name="Up Arrow 141"/>
            <p:cNvSpPr/>
            <p:nvPr/>
          </p:nvSpPr>
          <p:spPr>
            <a:xfrm>
              <a:off x="6504722" y="3878385"/>
              <a:ext cx="484632" cy="1426307"/>
            </a:xfrm>
            <a:prstGeom prst="up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6970020" y="3980967"/>
              <a:ext cx="1823586" cy="1308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b="1" i="1" dirty="0" smtClean="0"/>
                <a:t>Commercial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Information integration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Custom web/mobile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User understanding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Targeted observations</a:t>
              </a:r>
            </a:p>
            <a:p>
              <a:pPr marL="117475" indent="-117475">
                <a:buFont typeface="Arial"/>
                <a:buChar char="•"/>
              </a:pPr>
              <a:r>
                <a:rPr lang="en-US" sz="1200" b="1" dirty="0" smtClean="0"/>
                <a:t>Efficient distribution</a:t>
              </a:r>
              <a:endParaRPr lang="en-US" sz="1200" b="1" dirty="0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382535" y="4615476"/>
            <a:ext cx="4381310" cy="1122593"/>
            <a:chOff x="382535" y="4615476"/>
            <a:chExt cx="4381310" cy="1122593"/>
          </a:xfrm>
        </p:grpSpPr>
        <p:sp>
          <p:nvSpPr>
            <p:cNvPr id="150" name="Oval 149"/>
            <p:cNvSpPr/>
            <p:nvPr/>
          </p:nvSpPr>
          <p:spPr>
            <a:xfrm>
              <a:off x="382535" y="5038088"/>
              <a:ext cx="1237074" cy="69998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Academic R&amp;D</a:t>
              </a:r>
              <a:endParaRPr lang="en-US" sz="1200" dirty="0"/>
            </a:p>
          </p:txBody>
        </p:sp>
        <p:cxnSp>
          <p:nvCxnSpPr>
            <p:cNvPr id="152" name="Straight Connector 151"/>
            <p:cNvCxnSpPr>
              <a:stCxn id="150" idx="6"/>
              <a:endCxn id="6" idx="1"/>
            </p:cNvCxnSpPr>
            <p:nvPr/>
          </p:nvCxnSpPr>
          <p:spPr>
            <a:xfrm>
              <a:off x="1619609" y="5388079"/>
              <a:ext cx="620640" cy="338579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>
              <a:stCxn id="150" idx="6"/>
              <a:endCxn id="69" idx="4"/>
            </p:cNvCxnSpPr>
            <p:nvPr/>
          </p:nvCxnSpPr>
          <p:spPr>
            <a:xfrm flipV="1">
              <a:off x="1619609" y="4615476"/>
              <a:ext cx="655725" cy="772603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>
              <a:stCxn id="150" idx="6"/>
              <a:endCxn id="20" idx="4"/>
            </p:cNvCxnSpPr>
            <p:nvPr/>
          </p:nvCxnSpPr>
          <p:spPr>
            <a:xfrm flipV="1">
              <a:off x="1619609" y="4650776"/>
              <a:ext cx="1989229" cy="737303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>
              <a:stCxn id="150" idx="6"/>
              <a:endCxn id="21" idx="3"/>
            </p:cNvCxnSpPr>
            <p:nvPr/>
          </p:nvCxnSpPr>
          <p:spPr>
            <a:xfrm flipV="1">
              <a:off x="1619609" y="4697131"/>
              <a:ext cx="3144236" cy="690948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4256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288</Words>
  <Application>Microsoft Macintosh PowerPoint</Application>
  <PresentationFormat>On-screen Show (4:3)</PresentationFormat>
  <Paragraphs>86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Fulfilling Meteorology’s Vision</vt:lpstr>
      <vt:lpstr>An Enterprise Built from Sectors</vt:lpstr>
      <vt:lpstr>Understanding Value Chains</vt:lpstr>
      <vt:lpstr>Sector Roles are Emerging Naturally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Fulfilling Meteorology’s Vision</dc:title>
  <dc:creator>William Gail</dc:creator>
  <cp:lastModifiedBy>Melinda Marquis</cp:lastModifiedBy>
  <cp:revision>97</cp:revision>
  <cp:lastPrinted>2014-06-10T15:17:34Z</cp:lastPrinted>
  <dcterms:created xsi:type="dcterms:W3CDTF">2014-05-11T12:59:13Z</dcterms:created>
  <dcterms:modified xsi:type="dcterms:W3CDTF">2014-06-10T15:18:07Z</dcterms:modified>
</cp:coreProperties>
</file>