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handoutMasterIdLst>
    <p:handoutMasterId r:id="rId7"/>
  </p:handoutMasterIdLst>
  <p:sldIdLst>
    <p:sldId id="260" r:id="rId2"/>
    <p:sldId id="257" r:id="rId3"/>
    <p:sldId id="259" r:id="rId4"/>
    <p:sldId id="258" r:id="rId5"/>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61472" autoAdjust="0"/>
  </p:normalViewPr>
  <p:slideViewPr>
    <p:cSldViewPr snapToGrid="0" snapToObjects="1">
      <p:cViewPr varScale="1">
        <p:scale>
          <a:sx n="112" d="100"/>
          <a:sy n="112" d="100"/>
        </p:scale>
        <p:origin x="-94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465138">
              <a:defRPr sz="1200">
                <a:latin typeface="Calibri" pitchFamily="34" charset="0"/>
              </a:defRPr>
            </a:lvl1pPr>
          </a:lstStyle>
          <a:p>
            <a:endParaRPr lang="en-US"/>
          </a:p>
        </p:txBody>
      </p:sp>
      <p:sp>
        <p:nvSpPr>
          <p:cNvPr id="22531"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465138">
              <a:defRPr sz="1200">
                <a:latin typeface="Calibri" pitchFamily="34" charset="0"/>
              </a:defRPr>
            </a:lvl1pPr>
          </a:lstStyle>
          <a:p>
            <a:fld id="{2AF8007D-A921-4E8A-9C6C-DB28CC8C2C8F}" type="datetimeFigureOut">
              <a:rPr lang="en-US"/>
              <a:pPr/>
              <a:t>9/17/2009</a:t>
            </a:fld>
            <a:endParaRPr lang="en-US"/>
          </a:p>
        </p:txBody>
      </p:sp>
      <p:sp>
        <p:nvSpPr>
          <p:cNvPr id="22532"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465138">
              <a:defRPr sz="1200">
                <a:latin typeface="Calibri" pitchFamily="34" charset="0"/>
              </a:defRPr>
            </a:lvl1pPr>
          </a:lstStyle>
          <a:p>
            <a:endParaRPr lang="en-US"/>
          </a:p>
        </p:txBody>
      </p:sp>
      <p:sp>
        <p:nvSpPr>
          <p:cNvPr id="22533"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465138">
              <a:defRPr sz="1200">
                <a:latin typeface="Calibri" pitchFamily="34" charset="0"/>
              </a:defRPr>
            </a:lvl1pPr>
          </a:lstStyle>
          <a:p>
            <a:fld id="{A5C94EBD-F0B3-493A-BBFE-C0C6E2238722}"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465138">
              <a:defRPr sz="1200">
                <a:latin typeface="Calibri" pitchFamily="34" charset="0"/>
              </a:defRPr>
            </a:lvl1pPr>
          </a:lstStyle>
          <a:p>
            <a:endParaRPr lang="en-US"/>
          </a:p>
        </p:txBody>
      </p:sp>
      <p:sp>
        <p:nvSpPr>
          <p:cNvPr id="3" name="Date Placeholder 2"/>
          <p:cNvSpPr>
            <a:spLocks noGrp="1"/>
          </p:cNvSpPr>
          <p:nvPr>
            <p:ph type="dt" idx="1"/>
          </p:nvPr>
        </p:nvSpPr>
        <p:spPr bwMode="auto">
          <a:xfrm>
            <a:off x="3970338"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465138">
              <a:defRPr sz="1200">
                <a:latin typeface="Calibri" pitchFamily="34" charset="0"/>
              </a:defRPr>
            </a:lvl1pPr>
          </a:lstStyle>
          <a:p>
            <a:fld id="{5A5EF183-9B5B-4617-989D-7AA190EE9397}" type="datetimeFigureOut">
              <a:rPr lang="en-US"/>
              <a:pPr/>
              <a:t>9/17/2009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bwMode="auto">
          <a:xfrm>
            <a:off x="701675" y="4416425"/>
            <a:ext cx="5607050"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bwMode="auto">
          <a:xfrm>
            <a:off x="0"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465138">
              <a:defRPr sz="1200">
                <a:latin typeface="Calibri" pitchFamily="34" charset="0"/>
              </a:defRPr>
            </a:lvl1pPr>
          </a:lstStyle>
          <a:p>
            <a:endParaRPr lang="en-US"/>
          </a:p>
        </p:txBody>
      </p:sp>
      <p:sp>
        <p:nvSpPr>
          <p:cNvPr id="7" name="Slide Number Placeholder 6"/>
          <p:cNvSpPr>
            <a:spLocks noGrp="1"/>
          </p:cNvSpPr>
          <p:nvPr>
            <p:ph type="sldNum" sz="quarter" idx="5"/>
          </p:nvPr>
        </p:nvSpPr>
        <p:spPr bwMode="auto">
          <a:xfrm>
            <a:off x="3970338"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465138">
              <a:defRPr sz="1200">
                <a:latin typeface="Calibri" pitchFamily="34" charset="0"/>
              </a:defRPr>
            </a:lvl1pPr>
          </a:lstStyle>
          <a:p>
            <a:fld id="{25EF0DD3-FA2A-4BAB-A7D1-F4E15719EB05}" type="slidenum">
              <a:rPr lang="en-US"/>
              <a:pPr/>
              <a:t>‹#›</a:t>
            </a:fld>
            <a:endParaRPr lang="en-US"/>
          </a:p>
        </p:txBody>
      </p:sp>
    </p:spTree>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031"/>
          <p:cNvSpPr>
            <a:spLocks noGrp="1" noChangeArrowheads="1"/>
          </p:cNvSpPr>
          <p:nvPr>
            <p:ph type="sldNum" sz="quarter" idx="5"/>
          </p:nvPr>
        </p:nvSpPr>
        <p:spPr>
          <a:noFill/>
        </p:spPr>
        <p:txBody>
          <a:bodyPr/>
          <a:lstStyle/>
          <a:p>
            <a:fld id="{251CD8BC-A3D8-41C9-9838-5B53B4928ABF}" type="slidenum">
              <a:rPr lang="en-US"/>
              <a:pPr/>
              <a:t>1</a:t>
            </a:fld>
            <a:endParaRPr lang="en-US"/>
          </a:p>
        </p:txBody>
      </p:sp>
      <p:sp>
        <p:nvSpPr>
          <p:cNvPr id="15362" name="Rectangle 2"/>
          <p:cNvSpPr>
            <a:spLocks noGrp="1" noRot="1" noChangeAspect="1" noChangeArrowheads="1"/>
          </p:cNvSpPr>
          <p:nvPr>
            <p:ph type="sldImg"/>
          </p:nvPr>
        </p:nvSpPr>
        <p:spPr bwMode="auto">
          <a:solidFill>
            <a:srgbClr val="FFFFFF"/>
          </a:solidFill>
          <a:ln>
            <a:solidFill>
              <a:srgbClr val="000000"/>
            </a:solidFill>
            <a:miter lim="800000"/>
            <a:headEnd/>
            <a:tailEnd/>
          </a:ln>
        </p:spPr>
      </p:sp>
      <p:sp>
        <p:nvSpPr>
          <p:cNvPr id="15363" name="Rectangle 3"/>
          <p:cNvSpPr>
            <a:spLocks noGrp="1" noChangeArrowheads="1"/>
          </p:cNvSpPr>
          <p:nvPr>
            <p:ph type="body" idx="1"/>
          </p:nvPr>
        </p:nvSpPr>
        <p:spPr>
          <a:xfrm>
            <a:off x="935038" y="4416425"/>
            <a:ext cx="5140325" cy="4183063"/>
          </a:xfrm>
          <a:solidFill>
            <a:srgbClr val="FFFFFF"/>
          </a:solidFill>
          <a:ln>
            <a:solidFill>
              <a:srgbClr val="000000"/>
            </a:solidFill>
          </a:ln>
        </p:spPr>
        <p:txBody>
          <a:bodyPr/>
          <a:lstStyle/>
          <a:p>
            <a:pPr>
              <a:spcBef>
                <a:spcPct val="0"/>
              </a:spcBef>
            </a:pPr>
            <a:r>
              <a:rPr lang="en-US" smtClean="0"/>
              <a:t>Western Water Assessment is one of the 9 NOAA-funded Regionally integrated sciences and assessment Programs</a:t>
            </a:r>
          </a:p>
          <a:p>
            <a:pPr>
              <a:spcBef>
                <a:spcPct val="0"/>
              </a:spcBef>
            </a:pPr>
            <a:endParaRPr lang="en-US" smtClean="0"/>
          </a:p>
          <a:p>
            <a:pPr>
              <a:spcBef>
                <a:spcPct val="0"/>
              </a:spcBef>
            </a:pPr>
            <a:r>
              <a:rPr lang="en-US" smtClean="0"/>
              <a:t>Mission is to identify and characterize regional vulnerabilities to, and impacts of, climate variability and change, and to develop information, products, and processes that assist decision-makers throughout our region</a:t>
            </a:r>
          </a:p>
          <a:p>
            <a:pPr>
              <a:spcBef>
                <a:spcPct val="0"/>
              </a:spcBef>
            </a:pPr>
            <a:endParaRPr lang="en-US" smtClean="0"/>
          </a:p>
          <a:p>
            <a:pPr>
              <a:spcBef>
                <a:spcPct val="0"/>
              </a:spcBef>
            </a:pPr>
            <a:r>
              <a:rPr lang="en-US" smtClean="0"/>
              <a:t>in the west Many of the impacts of climate change will be delivered through changes in the hydrologic cycle, consequently, the WWA has traditionally worked with the water sector to develop climate adaptation strategies</a:t>
            </a:r>
          </a:p>
          <a:p>
            <a:pPr>
              <a:spcBef>
                <a:spcPct val="0"/>
              </a:spcBef>
            </a:pPr>
            <a:endParaRPr lang="en-US" smtClean="0"/>
          </a:p>
          <a:p>
            <a:pPr>
              <a:spcBef>
                <a:spcPct val="0"/>
              </a:spcBef>
            </a:pPr>
            <a:r>
              <a:rPr lang="en-US" b="1" smtClean="0"/>
              <a:t>Briefly share some of the lessons we have learned about engaging the water sector on climate issues and how this ties into identifying their informational needs. </a:t>
            </a:r>
          </a:p>
          <a:p>
            <a:pPr>
              <a:spcBef>
                <a:spcPct val="0"/>
              </a:spcBef>
            </a:pPr>
            <a:endParaRPr lang="en-US" b="1" smtClean="0"/>
          </a:p>
          <a:p>
            <a:pPr>
              <a:spcBef>
                <a:spcPct val="0"/>
              </a:spcBef>
            </a:pPr>
            <a:r>
              <a:rPr lang="en-US" smtClean="0"/>
              <a:t>Mention that there is additional information on some of these slides; won’t go into details because of time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031"/>
          <p:cNvSpPr>
            <a:spLocks noGrp="1" noChangeArrowheads="1"/>
          </p:cNvSpPr>
          <p:nvPr>
            <p:ph type="sldNum" sz="quarter" idx="5"/>
          </p:nvPr>
        </p:nvSpPr>
        <p:spPr>
          <a:noFill/>
        </p:spPr>
        <p:txBody>
          <a:bodyPr/>
          <a:lstStyle/>
          <a:p>
            <a:fld id="{08AC1FBC-3458-4D11-9AC7-401FFC555655}" type="slidenum">
              <a:rPr lang="en-US"/>
              <a:pPr/>
              <a:t>2</a:t>
            </a:fld>
            <a:endParaRPr lang="en-US"/>
          </a:p>
        </p:txBody>
      </p:sp>
      <p:sp>
        <p:nvSpPr>
          <p:cNvPr id="17410" name="Rectangle 2"/>
          <p:cNvSpPr>
            <a:spLocks noGrp="1" noRot="1" noChangeAspect="1" noChangeArrowheads="1"/>
          </p:cNvSpPr>
          <p:nvPr>
            <p:ph type="sldImg"/>
          </p:nvPr>
        </p:nvSpPr>
        <p:spPr bwMode="auto">
          <a:solidFill>
            <a:srgbClr val="FFFFFF"/>
          </a:solidFill>
          <a:ln>
            <a:solidFill>
              <a:srgbClr val="000000"/>
            </a:solidFill>
            <a:miter lim="800000"/>
            <a:headEnd/>
            <a:tailEnd/>
          </a:ln>
        </p:spPr>
      </p:sp>
      <p:sp>
        <p:nvSpPr>
          <p:cNvPr id="174083" name="Rectangle 3"/>
          <p:cNvSpPr>
            <a:spLocks noGrp="1" noChangeArrowheads="1"/>
          </p:cNvSpPr>
          <p:nvPr>
            <p:ph type="body" idx="1"/>
          </p:nvPr>
        </p:nvSpPr>
        <p:spPr>
          <a:xfrm>
            <a:off x="935038" y="4416425"/>
            <a:ext cx="5140325" cy="4183063"/>
          </a:xfrm>
          <a:solidFill>
            <a:srgbClr val="FFFFFF"/>
          </a:solidFill>
          <a:ln>
            <a:solidFill>
              <a:srgbClr val="000000"/>
            </a:solidFill>
          </a:ln>
        </p:spPr>
        <p:txBody>
          <a:bodyPr/>
          <a:lstStyle/>
          <a:p>
            <a:pPr fontAlgn="auto">
              <a:spcBef>
                <a:spcPts val="0"/>
              </a:spcBef>
              <a:spcAft>
                <a:spcPts val="0"/>
              </a:spcAft>
              <a:defRPr/>
            </a:pPr>
            <a:r>
              <a:rPr lang="en-US" dirty="0" smtClean="0"/>
              <a:t>One thing we have learned about working with the water sector is that before we can identify the specific informational needs, we really have to recognize cognitive challenges that hinder incorporation of climate information in water resource decision making. </a:t>
            </a:r>
          </a:p>
          <a:p>
            <a:pPr fontAlgn="auto">
              <a:spcBef>
                <a:spcPts val="0"/>
              </a:spcBef>
              <a:spcAft>
                <a:spcPts val="0"/>
              </a:spcAft>
              <a:defRPr/>
            </a:pPr>
            <a:endParaRPr lang="en-US" dirty="0" smtClean="0"/>
          </a:p>
          <a:p>
            <a:pPr fontAlgn="auto">
              <a:spcBef>
                <a:spcPts val="0"/>
              </a:spcBef>
              <a:spcAft>
                <a:spcPts val="0"/>
              </a:spcAft>
              <a:defRPr/>
            </a:pPr>
            <a:r>
              <a:rPr lang="en-US" dirty="0" smtClean="0"/>
              <a:t>Of these, the most important is that Climate variability and climate change undermine the basic assumption of “</a:t>
            </a:r>
            <a:r>
              <a:rPr lang="en-US" dirty="0" err="1" smtClean="0"/>
              <a:t>stationarity</a:t>
            </a:r>
            <a:r>
              <a:rPr lang="en-US" dirty="0" smtClean="0"/>
              <a:t>” that really is the paradigm of water management.</a:t>
            </a:r>
          </a:p>
          <a:p>
            <a:pPr fontAlgn="auto">
              <a:spcBef>
                <a:spcPts val="0"/>
              </a:spcBef>
              <a:spcAft>
                <a:spcPts val="0"/>
              </a:spcAft>
              <a:defRPr/>
            </a:pPr>
            <a:endParaRPr lang="en-US" dirty="0" smtClean="0"/>
          </a:p>
          <a:p>
            <a:pPr fontAlgn="auto">
              <a:spcBef>
                <a:spcPts val="0"/>
              </a:spcBef>
              <a:spcAft>
                <a:spcPts val="0"/>
              </a:spcAft>
              <a:defRPr/>
            </a:pPr>
            <a:r>
              <a:rPr lang="en-US" dirty="0" smtClean="0"/>
              <a:t>Simply put, for many water managers, future scenarios used in planning are defined by what a water manager has experienced in his/her lifetime– so long term variability (such as illustrated in this tree-ring record on the Colorado River) and concomitant changes in water resources are neglected. </a:t>
            </a:r>
          </a:p>
          <a:p>
            <a:pPr fontAlgn="auto">
              <a:spcBef>
                <a:spcPts val="0"/>
              </a:spcBef>
              <a:spcAft>
                <a:spcPts val="0"/>
              </a:spcAft>
              <a:defRPr/>
            </a:pPr>
            <a:endParaRPr lang="en-US" dirty="0" smtClean="0"/>
          </a:p>
          <a:p>
            <a:pPr fontAlgn="auto">
              <a:spcBef>
                <a:spcPts val="0"/>
              </a:spcBef>
              <a:spcAft>
                <a:spcPts val="0"/>
              </a:spcAft>
              <a:defRPr/>
            </a:pPr>
            <a:r>
              <a:rPr lang="en-US" dirty="0" smtClean="0"/>
              <a:t>This ties into the second challenge, where the time scales of climate change exceed typical planning horizons; water is managed on a seasonal basis and generally little thought beyond the next year or so, so difficult to grasp the ties between climate change time frames and related impacts</a:t>
            </a:r>
          </a:p>
          <a:p>
            <a:pPr fontAlgn="auto">
              <a:spcBef>
                <a:spcPts val="0"/>
              </a:spcBef>
              <a:spcAft>
                <a:spcPts val="0"/>
              </a:spcAft>
              <a:defRPr/>
            </a:pPr>
            <a:endParaRPr lang="en-US" dirty="0" smtClean="0"/>
          </a:p>
          <a:p>
            <a:pPr fontAlgn="auto">
              <a:spcBef>
                <a:spcPts val="0"/>
              </a:spcBef>
              <a:spcAft>
                <a:spcPts val="0"/>
              </a:spcAft>
              <a:defRPr/>
            </a:pPr>
            <a:r>
              <a:rPr lang="en-US" dirty="0" smtClean="0"/>
              <a:t>Lastly, is how to deal with and sort though all the scientific discussion playing out in the media and figure out what is the best climate information available. For those not directly involved in the science, it’s sometimes tough to understand that science is messy and the climate debate is just science playing out in a public theater.  The example I like to give people is that there is no real consensus on gravity– but I know that when I spill a glass of water it falls on the ground. </a:t>
            </a:r>
          </a:p>
          <a:p>
            <a:pPr fontAlgn="auto">
              <a:spcBef>
                <a:spcPts val="0"/>
              </a:spcBef>
              <a:spcAft>
                <a:spcPts val="0"/>
              </a:spcAft>
              <a:defRPr/>
            </a:pP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031"/>
          <p:cNvSpPr>
            <a:spLocks noGrp="1" noChangeArrowheads="1"/>
          </p:cNvSpPr>
          <p:nvPr>
            <p:ph type="sldNum" sz="quarter" idx="5"/>
          </p:nvPr>
        </p:nvSpPr>
        <p:spPr>
          <a:noFill/>
        </p:spPr>
        <p:txBody>
          <a:bodyPr/>
          <a:lstStyle/>
          <a:p>
            <a:fld id="{4926260D-0C21-4501-A7D8-F7EB37701566}" type="slidenum">
              <a:rPr lang="en-US"/>
              <a:pPr/>
              <a:t>3</a:t>
            </a:fld>
            <a:endParaRPr lang="en-US"/>
          </a:p>
        </p:txBody>
      </p:sp>
      <p:sp>
        <p:nvSpPr>
          <p:cNvPr id="19458" name="Rectangle 2"/>
          <p:cNvSpPr>
            <a:spLocks noGrp="1" noRot="1" noChangeAspect="1" noChangeArrowheads="1"/>
          </p:cNvSpPr>
          <p:nvPr>
            <p:ph type="sldImg"/>
          </p:nvPr>
        </p:nvSpPr>
        <p:spPr bwMode="auto">
          <a:solidFill>
            <a:srgbClr val="FFFFFF"/>
          </a:solidFill>
          <a:ln>
            <a:solidFill>
              <a:srgbClr val="000000"/>
            </a:solidFill>
            <a:miter lim="800000"/>
            <a:headEnd/>
            <a:tailEnd/>
          </a:ln>
        </p:spPr>
      </p:sp>
      <p:sp>
        <p:nvSpPr>
          <p:cNvPr id="174083" name="Rectangle 3"/>
          <p:cNvSpPr>
            <a:spLocks noGrp="1" noChangeArrowheads="1"/>
          </p:cNvSpPr>
          <p:nvPr>
            <p:ph type="body" idx="1"/>
          </p:nvPr>
        </p:nvSpPr>
        <p:spPr>
          <a:xfrm>
            <a:off x="935038" y="4416425"/>
            <a:ext cx="5140325" cy="4183063"/>
          </a:xfrm>
          <a:solidFill>
            <a:srgbClr val="FFFFFF"/>
          </a:solidFill>
          <a:ln>
            <a:solidFill>
              <a:srgbClr val="000000"/>
            </a:solidFill>
          </a:ln>
        </p:spPr>
        <p:txBody>
          <a:bodyPr/>
          <a:lstStyle/>
          <a:p>
            <a:pPr fontAlgn="auto">
              <a:spcBef>
                <a:spcPts val="0"/>
              </a:spcBef>
              <a:spcAft>
                <a:spcPts val="0"/>
              </a:spcAft>
              <a:defRPr/>
            </a:pPr>
            <a:r>
              <a:rPr lang="en-US" b="1" dirty="0" smtClean="0"/>
              <a:t>One way we have found to breakdown the barriers creating these cognitive challenges is to implement a process that brings together product, tool and data developers with users. </a:t>
            </a:r>
          </a:p>
          <a:p>
            <a:pPr fontAlgn="auto">
              <a:spcBef>
                <a:spcPts val="0"/>
              </a:spcBef>
              <a:spcAft>
                <a:spcPts val="0"/>
              </a:spcAft>
              <a:defRPr/>
            </a:pPr>
            <a:endParaRPr lang="en-US" dirty="0" smtClean="0"/>
          </a:p>
          <a:p>
            <a:pPr fontAlgn="auto">
              <a:spcBef>
                <a:spcPts val="0"/>
              </a:spcBef>
              <a:spcAft>
                <a:spcPts val="0"/>
              </a:spcAft>
              <a:defRPr/>
            </a:pPr>
            <a:r>
              <a:rPr lang="en-US" dirty="0" smtClean="0"/>
              <a:t>Such a framework is built around an iterative process that facilitates ongoing, long-term engagement between those developing climate information and those using the information. </a:t>
            </a:r>
          </a:p>
          <a:p>
            <a:pPr fontAlgn="auto">
              <a:spcBef>
                <a:spcPts val="0"/>
              </a:spcBef>
              <a:spcAft>
                <a:spcPts val="0"/>
              </a:spcAft>
              <a:defRPr/>
            </a:pPr>
            <a:r>
              <a:rPr lang="en-US" dirty="0" smtClean="0"/>
              <a:t>It takes decades to built credibility and legitimacy with stakeholders so that they can trust the information you provide, and integrated frameworks like this are meant to build sustained stakeholder networks. </a:t>
            </a:r>
          </a:p>
          <a:p>
            <a:pPr fontAlgn="auto">
              <a:spcBef>
                <a:spcPts val="0"/>
              </a:spcBef>
              <a:spcAft>
                <a:spcPts val="0"/>
              </a:spcAft>
              <a:defRPr/>
            </a:pPr>
            <a:endParaRPr lang="en-US" dirty="0" smtClean="0"/>
          </a:p>
          <a:p>
            <a:pPr fontAlgn="auto">
              <a:spcBef>
                <a:spcPts val="0"/>
              </a:spcBef>
              <a:spcAft>
                <a:spcPts val="0"/>
              </a:spcAft>
              <a:defRPr/>
            </a:pPr>
            <a:r>
              <a:rPr lang="en-US" dirty="0" smtClean="0"/>
              <a:t>Here, listed several key elements that we have identified, and that are identified in the literature, as being critical to building successful integrated research programs and scientifically-based tools and products. </a:t>
            </a:r>
          </a:p>
          <a:p>
            <a:pPr fontAlgn="auto">
              <a:spcBef>
                <a:spcPts val="0"/>
              </a:spcBef>
              <a:spcAft>
                <a:spcPts val="0"/>
              </a:spcAft>
              <a:defRPr/>
            </a:pPr>
            <a:endParaRPr lang="en-US" dirty="0" smtClean="0"/>
          </a:p>
          <a:p>
            <a:pPr fontAlgn="auto">
              <a:spcBef>
                <a:spcPts val="0"/>
              </a:spcBef>
              <a:spcAft>
                <a:spcPts val="0"/>
              </a:spcAft>
              <a:defRPr/>
            </a:pPr>
            <a:r>
              <a:rPr lang="en-US" dirty="0" smtClean="0"/>
              <a:t>Not going to go through these individual elements, but suffice it to say that we have and are currently using different combinations of these components to construct integrated frameworks for different users with varying degrees of technical sophistication:</a:t>
            </a:r>
          </a:p>
          <a:p>
            <a:pPr fontAlgn="auto">
              <a:spcBef>
                <a:spcPts val="0"/>
              </a:spcBef>
              <a:spcAft>
                <a:spcPts val="0"/>
              </a:spcAft>
              <a:defRPr/>
            </a:pPr>
            <a:endParaRPr lang="en-US" dirty="0" smtClean="0"/>
          </a:p>
          <a:p>
            <a:pPr fontAlgn="auto">
              <a:spcBef>
                <a:spcPts val="0"/>
              </a:spcBef>
              <a:spcAft>
                <a:spcPts val="0"/>
              </a:spcAft>
              <a:defRPr/>
            </a:pPr>
            <a:r>
              <a:rPr lang="en-US" dirty="0" smtClean="0"/>
              <a:t>One example:</a:t>
            </a:r>
          </a:p>
          <a:p>
            <a:pPr fontAlgn="auto">
              <a:spcBef>
                <a:spcPts val="0"/>
              </a:spcBef>
              <a:spcAft>
                <a:spcPts val="0"/>
              </a:spcAft>
              <a:defRPr/>
            </a:pPr>
            <a:endParaRPr lang="en-US" dirty="0" smtClean="0"/>
          </a:p>
          <a:p>
            <a:pPr fontAlgn="auto">
              <a:spcBef>
                <a:spcPts val="0"/>
              </a:spcBef>
              <a:spcAft>
                <a:spcPts val="0"/>
              </a:spcAft>
              <a:defRPr/>
            </a:pPr>
            <a:r>
              <a:rPr lang="en-US" dirty="0" smtClean="0"/>
              <a:t>Example 2: we were approached by the Colorado Basin River Forecast Center to help them engage new web interface geared toward water managers; using the process we develop with them and extrapolating it to all the </a:t>
            </a:r>
            <a:r>
              <a:rPr lang="en-US" dirty="0" err="1" smtClean="0"/>
              <a:t>RFCs</a:t>
            </a:r>
            <a:r>
              <a:rPr lang="en-US" dirty="0" smtClean="0"/>
              <a:t> to provide a process for iteration</a:t>
            </a:r>
          </a:p>
          <a:p>
            <a:pPr fontAlgn="auto">
              <a:spcBef>
                <a:spcPts val="0"/>
              </a:spcBef>
              <a:spcAft>
                <a:spcPts val="0"/>
              </a:spcAft>
              <a:defRPr/>
            </a:pPr>
            <a:endParaRPr lang="en-US" dirty="0" smtClean="0"/>
          </a:p>
          <a:p>
            <a:pPr fontAlgn="auto">
              <a:spcBef>
                <a:spcPts val="0"/>
              </a:spcBef>
              <a:spcAft>
                <a:spcPts val="0"/>
              </a:spcAft>
              <a:defRPr/>
            </a:pPr>
            <a:r>
              <a:rPr lang="en-US" dirty="0" smtClean="0"/>
              <a:t>We have found that by building sustained processes of interaction we are able to:</a:t>
            </a:r>
          </a:p>
          <a:p>
            <a:pPr fontAlgn="auto">
              <a:spcBef>
                <a:spcPts val="0"/>
              </a:spcBef>
              <a:spcAft>
                <a:spcPts val="0"/>
              </a:spcAft>
              <a:defRPr/>
            </a:pPr>
            <a:r>
              <a:rPr lang="en-US" dirty="0" smtClean="0"/>
              <a:t>1- generate new ideas for climate research and tools</a:t>
            </a:r>
          </a:p>
          <a:p>
            <a:pPr fontAlgn="auto">
              <a:spcBef>
                <a:spcPts val="0"/>
              </a:spcBef>
              <a:spcAft>
                <a:spcPts val="0"/>
              </a:spcAft>
              <a:defRPr/>
            </a:pPr>
            <a:r>
              <a:rPr lang="en-US" dirty="0" smtClean="0"/>
              <a:t>2- AND novel adaptive approaches for resource managers.</a:t>
            </a:r>
          </a:p>
          <a:p>
            <a:pPr fontAlgn="auto">
              <a:spcBef>
                <a:spcPts val="0"/>
              </a:spcBef>
              <a:spcAft>
                <a:spcPts val="0"/>
              </a:spcAft>
              <a:defRPr/>
            </a:pPr>
            <a:endParaRPr lang="en-US" dirty="0" smtClean="0"/>
          </a:p>
          <a:p>
            <a:pPr fontAlgn="auto">
              <a:spcBef>
                <a:spcPts val="0"/>
              </a:spcBef>
              <a:spcAft>
                <a:spcPts val="0"/>
              </a:spcAft>
              <a:defRPr/>
            </a:pPr>
            <a:r>
              <a:rPr lang="en-US" b="1" u="sng" dirty="0" smtClean="0"/>
              <a:t> These ongoing interactions also allow us to identify the science relevant to an audience and to introduce new science as it is produced. </a:t>
            </a:r>
          </a:p>
          <a:p>
            <a:pPr fontAlgn="auto">
              <a:spcBef>
                <a:spcPts val="0"/>
              </a:spcBef>
              <a:spcAft>
                <a:spcPts val="0"/>
              </a:spcAft>
              <a:defRPr/>
            </a:pPr>
            <a:endParaRPr lang="en-US" dirty="0" smtClean="0"/>
          </a:p>
          <a:p>
            <a:pPr fontAlgn="auto">
              <a:spcBef>
                <a:spcPts val="0"/>
              </a:spcBef>
              <a:spcAft>
                <a:spcPts val="0"/>
              </a:spcAft>
              <a:defRPr/>
            </a:pPr>
            <a:r>
              <a:rPr lang="en-US" dirty="0" smtClean="0"/>
              <a:t>enhance literacy reduce the uncertainty associated with decision-making, thereby reducing vulnerability and risk</a:t>
            </a:r>
          </a:p>
          <a:p>
            <a:pPr fontAlgn="auto">
              <a:spcBef>
                <a:spcPts val="0"/>
              </a:spcBef>
              <a:spcAft>
                <a:spcPts val="0"/>
              </a:spcAft>
              <a:defRPr/>
            </a:pPr>
            <a:endParaRPr lang="en-US" dirty="0" smtClean="0"/>
          </a:p>
          <a:p>
            <a:pPr fontAlgn="auto">
              <a:spcBef>
                <a:spcPts val="0"/>
              </a:spcBef>
              <a:spcAft>
                <a:spcPts val="0"/>
              </a:spcAft>
              <a:defRPr/>
            </a:pPr>
            <a:r>
              <a:rPr lang="en-US" dirty="0" smtClean="0"/>
              <a:t>Several of the </a:t>
            </a:r>
            <a:r>
              <a:rPr lang="en-US" dirty="0" err="1" smtClean="0"/>
              <a:t>RISAs</a:t>
            </a:r>
            <a:r>
              <a:rPr lang="en-US" dirty="0" smtClean="0"/>
              <a:t> are doing, including our own, is developing a framework for engagement; right now, we’re working with the NOAA river forecasts center to test a process for… </a:t>
            </a:r>
          </a:p>
          <a:p>
            <a:pPr fontAlgn="auto">
              <a:spcBef>
                <a:spcPts val="0"/>
              </a:spcBef>
              <a:spcAft>
                <a:spcPts val="0"/>
              </a:spcAft>
              <a:defRPr/>
            </a:pPr>
            <a:endParaRPr lang="en-US" dirty="0" smtClean="0"/>
          </a:p>
          <a:p>
            <a:pPr fontAlgn="auto">
              <a:spcBef>
                <a:spcPts val="0"/>
              </a:spcBef>
              <a:spcAft>
                <a:spcPts val="0"/>
              </a:spcAft>
              <a:defRPr/>
            </a:pPr>
            <a:r>
              <a:rPr lang="en-US" dirty="0" smtClean="0"/>
              <a:t>1- public engagement: series of workshops beginning in Oct across Colorado aimed at assessing user needs for drought-related information in support of Governor’s new drought plan</a:t>
            </a:r>
          </a:p>
          <a:p>
            <a:pPr fontAlgn="auto">
              <a:spcBef>
                <a:spcPts val="0"/>
              </a:spcBef>
              <a:spcAft>
                <a:spcPts val="0"/>
              </a:spcAft>
              <a:defRPr/>
            </a:pPr>
            <a:endParaRPr lang="en-US" dirty="0" smtClean="0"/>
          </a:p>
          <a:p>
            <a:pPr fontAlgn="auto">
              <a:spcBef>
                <a:spcPts val="0"/>
              </a:spcBef>
              <a:spcAft>
                <a:spcPts val="0"/>
              </a:spcAft>
              <a:defRPr/>
            </a:pPr>
            <a:r>
              <a:rPr lang="en-US" dirty="0" smtClean="0"/>
              <a:t>2- NOAA product development: initiated a collaboration with NOAA Western River Forecast Center to help them engage water managers in evaluation of their new online forecast tools; this also includes efforts to expand their user base and generate products and tools that will attract and </a:t>
            </a:r>
          </a:p>
          <a:p>
            <a:pPr fontAlgn="auto">
              <a:spcBef>
                <a:spcPts val="0"/>
              </a:spcBef>
              <a:spcAft>
                <a:spcPts val="0"/>
              </a:spcAft>
              <a:defRPr/>
            </a:pPr>
            <a:endParaRPr lang="en-US" dirty="0" smtClean="0"/>
          </a:p>
          <a:p>
            <a:pPr fontAlgn="auto">
              <a:spcBef>
                <a:spcPts val="0"/>
              </a:spcBef>
              <a:spcAft>
                <a:spcPts val="0"/>
              </a:spcAft>
              <a:defRPr/>
            </a:pPr>
            <a:r>
              <a:rPr lang="en-US" dirty="0" smtClean="0"/>
              <a:t>produce guidelines for how to manage an iterative process that any RFC can follow to identify, engage, and build relationships with a diversity of users. WWA will produce a guidance document that specifically outlines how to identify and initiate collaborations with users, how to expand a user base, and how to respond to user needs; as well as packaged evaluation tools. The goal is to use the integrated process to improve the efficacy of climate information products.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p:txBody>
          <a:bodyPr/>
          <a:lstStyle/>
          <a:p>
            <a:pPr>
              <a:spcBef>
                <a:spcPct val="0"/>
              </a:spcBef>
            </a:pPr>
            <a:r>
              <a:rPr lang="en-US" smtClean="0"/>
              <a:t>Based on the interactions we have had with stakeholders and water information users, these are the major climate information needs we have identified…</a:t>
            </a:r>
          </a:p>
          <a:p>
            <a:pPr>
              <a:spcBef>
                <a:spcPct val="0"/>
              </a:spcBef>
            </a:pPr>
            <a:endParaRPr lang="en-US" smtClean="0"/>
          </a:p>
          <a:p>
            <a:pPr>
              <a:spcBef>
                <a:spcPct val="0"/>
              </a:spcBef>
            </a:pPr>
            <a:r>
              <a:rPr lang="en-US" smtClean="0"/>
              <a:t>Now as you read through these, need to recognize a couple things– this is just a smattering of informational needs, and these needs change rapidly as the climate literacy of the user base changes</a:t>
            </a:r>
          </a:p>
          <a:p>
            <a:pPr>
              <a:spcBef>
                <a:spcPct val="0"/>
              </a:spcBef>
            </a:pPr>
            <a:endParaRPr lang="en-US" smtClean="0"/>
          </a:p>
          <a:p>
            <a:pPr>
              <a:spcBef>
                <a:spcPct val="0"/>
              </a:spcBef>
            </a:pPr>
            <a:r>
              <a:rPr lang="en-US" smtClean="0"/>
              <a:t>Bottom line is that different users need different things even when all involved in the same sector; this is why user integration into product and information development is so important.</a:t>
            </a:r>
          </a:p>
        </p:txBody>
      </p:sp>
      <p:sp>
        <p:nvSpPr>
          <p:cNvPr id="21507" name="Slide Number Placeholder 3"/>
          <p:cNvSpPr>
            <a:spLocks noGrp="1"/>
          </p:cNvSpPr>
          <p:nvPr>
            <p:ph type="sldNum" sz="quarter" idx="5"/>
          </p:nvPr>
        </p:nvSpPr>
        <p:spPr>
          <a:noFill/>
        </p:spPr>
        <p:txBody>
          <a:bodyPr/>
          <a:lstStyle/>
          <a:p>
            <a:fld id="{9C505B17-2EC5-4330-9708-1F72AA65CDE9}" type="slidenum">
              <a:rPr lang="en-US"/>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9D41308-1F56-47BA-9024-21CB9E3F4897}" type="datetimeFigureOut">
              <a:rPr lang="en-US"/>
              <a:pPr>
                <a:defRPr/>
              </a:pPr>
              <a:t>9/17/2009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04C12A5-4524-475B-A1C0-3940C35E5FA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AEBA624-1338-4F4F-B877-B4D07E190295}" type="datetimeFigureOut">
              <a:rPr lang="en-US"/>
              <a:pPr>
                <a:defRPr/>
              </a:pPr>
              <a:t>9/17/2009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10B4B7D-ADEB-478C-8D8A-202AB371BD4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427A869-9741-4CF7-9129-2FE708BA8874}" type="datetimeFigureOut">
              <a:rPr lang="en-US"/>
              <a:pPr>
                <a:defRPr/>
              </a:pPr>
              <a:t>9/17/2009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7D6FC91-169B-4F8F-AB8B-998799961D5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40B01A-4432-43D1-A105-A08B7FEC41C7}" type="datetimeFigureOut">
              <a:rPr lang="en-US"/>
              <a:pPr>
                <a:defRPr/>
              </a:pPr>
              <a:t>9/17/2009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2B974EA-C442-42BB-9372-8BD7B7FE937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2947A84-0517-464C-A8C7-C80CAE62A55E}" type="datetimeFigureOut">
              <a:rPr lang="en-US"/>
              <a:pPr>
                <a:defRPr/>
              </a:pPr>
              <a:t>9/17/2009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EADE9C9-76F4-4962-87EE-B51DC718F19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CB935E9-A660-49A0-88FC-C0B174187EE8}" type="datetimeFigureOut">
              <a:rPr lang="en-US"/>
              <a:pPr>
                <a:defRPr/>
              </a:pPr>
              <a:t>9/17/2009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7AF4D-669F-4F9E-82C5-99C7A0B0049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AF68158-6150-4702-88A7-F4481FFEBE90}" type="datetimeFigureOut">
              <a:rPr lang="en-US"/>
              <a:pPr>
                <a:defRPr/>
              </a:pPr>
              <a:t>9/17/2009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51D1625-0B74-49F1-9E7A-CBE6D81917F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C47FD4D-8904-4F0D-A974-FCD2E19B7E2D}" type="datetimeFigureOut">
              <a:rPr lang="en-US"/>
              <a:pPr>
                <a:defRPr/>
              </a:pPr>
              <a:t>9/17/2009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9FA4F14-F4D5-45ED-95B6-94152C075AF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CB95839-F21E-44C1-9196-895905D306FA}" type="datetimeFigureOut">
              <a:rPr lang="en-US"/>
              <a:pPr>
                <a:defRPr/>
              </a:pPr>
              <a:t>9/17/2009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34600F4-911B-4FF0-BABD-C4A506CEF37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5C79655-F567-42AE-9752-54CFF57368E0}" type="datetimeFigureOut">
              <a:rPr lang="en-US"/>
              <a:pPr>
                <a:defRPr/>
              </a:pPr>
              <a:t>9/17/2009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2CB2ECA-0CE2-4BBB-85F5-63836B70971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93C0628-2DE9-4537-82C2-7A95C54863D9}" type="datetimeFigureOut">
              <a:rPr lang="en-US"/>
              <a:pPr>
                <a:defRPr/>
              </a:pPr>
              <a:t>9/17/2009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EFECC7E-5724-49B7-BD7F-BEA8415BDBB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DCA65E01-C541-4DF1-B108-1961D5F5F1AA}" type="datetimeFigureOut">
              <a:rPr lang="en-US"/>
              <a:pPr>
                <a:defRPr/>
              </a:pPr>
              <a:t>9/17/2009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450B7380-D050-46E7-9227-552B345CC80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hyperlink" Target="mailto:Kristen.averyt@noaa.gov"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1029" descr="long term gw"/>
          <p:cNvPicPr>
            <a:picLocks noChangeAspect="1" noChangeArrowheads="1"/>
          </p:cNvPicPr>
          <p:nvPr/>
        </p:nvPicPr>
        <p:blipFill>
          <a:blip r:embed="rId3"/>
          <a:srcRect/>
          <a:stretch>
            <a:fillRect/>
          </a:stretch>
        </p:blipFill>
        <p:spPr bwMode="auto">
          <a:xfrm>
            <a:off x="3670300" y="1266825"/>
            <a:ext cx="5357813" cy="5024438"/>
          </a:xfrm>
          <a:prstGeom prst="rect">
            <a:avLst/>
          </a:prstGeom>
          <a:noFill/>
          <a:ln w="9525">
            <a:noFill/>
            <a:miter lim="800000"/>
            <a:headEnd/>
            <a:tailEnd/>
          </a:ln>
        </p:spPr>
      </p:pic>
      <p:sp>
        <p:nvSpPr>
          <p:cNvPr id="8" name="TextBox 7"/>
          <p:cNvSpPr txBox="1"/>
          <p:nvPr/>
        </p:nvSpPr>
        <p:spPr>
          <a:xfrm>
            <a:off x="0" y="458788"/>
            <a:ext cx="9144000" cy="538162"/>
          </a:xfrm>
          <a:prstGeom prst="rect">
            <a:avLst/>
          </a:prstGeom>
        </p:spPr>
        <p:style>
          <a:lnRef idx="1">
            <a:schemeClr val="accent3"/>
          </a:lnRef>
          <a:fillRef idx="3">
            <a:schemeClr val="accent3"/>
          </a:fillRef>
          <a:effectRef idx="2">
            <a:schemeClr val="accent3"/>
          </a:effectRef>
          <a:fontRef idx="minor">
            <a:schemeClr val="lt1"/>
          </a:fontRef>
        </p:style>
        <p:txBody>
          <a:bodyPr>
            <a:spAutoFit/>
          </a:bodyPr>
          <a:lstStyle/>
          <a:p>
            <a:pPr algn="ctr" fontAlgn="auto">
              <a:spcBef>
                <a:spcPts val="0"/>
              </a:spcBef>
              <a:spcAft>
                <a:spcPts val="0"/>
              </a:spcAft>
              <a:defRPr/>
            </a:pPr>
            <a:r>
              <a:rPr lang="en-US" sz="2900" b="1" dirty="0">
                <a:solidFill>
                  <a:schemeClr val="tx1"/>
                </a:solidFill>
                <a:latin typeface="Verdana"/>
                <a:cs typeface="Verdana"/>
              </a:rPr>
              <a:t>Climate Information and the Water Sector</a:t>
            </a:r>
            <a:endParaRPr lang="en-US" sz="2900" b="1" dirty="0">
              <a:solidFill>
                <a:schemeClr val="tx1"/>
              </a:solidFill>
              <a:latin typeface="Verdana"/>
              <a:cs typeface="Verdana"/>
            </a:endParaRPr>
          </a:p>
        </p:txBody>
      </p:sp>
      <p:pic>
        <p:nvPicPr>
          <p:cNvPr id="14339" name="Picture 5" descr="UCB_lrg_Black"/>
          <p:cNvPicPr>
            <a:picLocks noChangeAspect="1" noChangeArrowheads="1"/>
          </p:cNvPicPr>
          <p:nvPr/>
        </p:nvPicPr>
        <p:blipFill>
          <a:blip r:embed="rId4"/>
          <a:srcRect/>
          <a:stretch>
            <a:fillRect/>
          </a:stretch>
        </p:blipFill>
        <p:spPr bwMode="auto">
          <a:xfrm>
            <a:off x="842963" y="5159375"/>
            <a:ext cx="1981200" cy="623888"/>
          </a:xfrm>
          <a:prstGeom prst="rect">
            <a:avLst/>
          </a:prstGeom>
          <a:noFill/>
          <a:ln w="9525">
            <a:noFill/>
            <a:miter lim="800000"/>
            <a:headEnd/>
            <a:tailEnd/>
          </a:ln>
        </p:spPr>
      </p:pic>
      <p:grpSp>
        <p:nvGrpSpPr>
          <p:cNvPr id="14340" name="Group 6"/>
          <p:cNvGrpSpPr>
            <a:grpSpLocks/>
          </p:cNvGrpSpPr>
          <p:nvPr/>
        </p:nvGrpSpPr>
        <p:grpSpPr bwMode="auto">
          <a:xfrm>
            <a:off x="704850" y="5859463"/>
            <a:ext cx="2286000" cy="644525"/>
            <a:chOff x="2985" y="3081"/>
            <a:chExt cx="1872" cy="528"/>
          </a:xfrm>
        </p:grpSpPr>
        <p:sp>
          <p:nvSpPr>
            <p:cNvPr id="14343" name="AutoShape 7"/>
            <p:cNvSpPr>
              <a:spLocks noChangeArrowheads="1"/>
            </p:cNvSpPr>
            <p:nvPr/>
          </p:nvSpPr>
          <p:spPr bwMode="auto">
            <a:xfrm>
              <a:off x="2985" y="3081"/>
              <a:ext cx="1872" cy="528"/>
            </a:xfrm>
            <a:prstGeom prst="roundRect">
              <a:avLst>
                <a:gd name="adj" fmla="val 16667"/>
              </a:avLst>
            </a:prstGeom>
            <a:solidFill>
              <a:schemeClr val="bg1"/>
            </a:solidFill>
            <a:ln w="9525">
              <a:solidFill>
                <a:schemeClr val="tx1"/>
              </a:solidFill>
              <a:round/>
              <a:headEnd/>
              <a:tailEnd/>
            </a:ln>
          </p:spPr>
          <p:txBody>
            <a:bodyPr wrap="none" anchor="ctr"/>
            <a:lstStyle/>
            <a:p>
              <a:pPr algn="ctr"/>
              <a:endParaRPr lang="en-US" b="1">
                <a:latin typeface="Calibri" pitchFamily="34" charset="0"/>
              </a:endParaRPr>
            </a:p>
          </p:txBody>
        </p:sp>
        <p:pic>
          <p:nvPicPr>
            <p:cNvPr id="14344" name="Picture 8" descr="wwa_logo_KA"/>
            <p:cNvPicPr>
              <a:picLocks noChangeAspect="1" noChangeArrowheads="1"/>
            </p:cNvPicPr>
            <p:nvPr/>
          </p:nvPicPr>
          <p:blipFill>
            <a:blip r:embed="rId5"/>
            <a:srcRect/>
            <a:stretch>
              <a:fillRect/>
            </a:stretch>
          </p:blipFill>
          <p:spPr bwMode="auto">
            <a:xfrm>
              <a:off x="3024" y="3120"/>
              <a:ext cx="1824" cy="437"/>
            </a:xfrm>
            <a:prstGeom prst="rect">
              <a:avLst/>
            </a:prstGeom>
            <a:noFill/>
            <a:ln w="9525">
              <a:noFill/>
              <a:miter lim="800000"/>
              <a:headEnd/>
              <a:tailEnd/>
            </a:ln>
          </p:spPr>
        </p:pic>
      </p:grpSp>
      <p:sp>
        <p:nvSpPr>
          <p:cNvPr id="14341" name="TextBox 18"/>
          <p:cNvSpPr txBox="1">
            <a:spLocks noChangeArrowheads="1"/>
          </p:cNvSpPr>
          <p:nvPr/>
        </p:nvSpPr>
        <p:spPr bwMode="auto">
          <a:xfrm>
            <a:off x="288925" y="1620838"/>
            <a:ext cx="3665538" cy="1784350"/>
          </a:xfrm>
          <a:prstGeom prst="rect">
            <a:avLst/>
          </a:prstGeom>
          <a:noFill/>
          <a:ln w="9525">
            <a:noFill/>
            <a:miter lim="800000"/>
            <a:headEnd/>
            <a:tailEnd/>
          </a:ln>
        </p:spPr>
        <p:txBody>
          <a:bodyPr>
            <a:spAutoFit/>
          </a:bodyPr>
          <a:lstStyle/>
          <a:p>
            <a:r>
              <a:rPr lang="en-US" sz="2200" b="1">
                <a:latin typeface="Calibri" pitchFamily="34" charset="0"/>
              </a:rPr>
              <a:t>Kristen Averyt</a:t>
            </a:r>
          </a:p>
          <a:p>
            <a:r>
              <a:rPr lang="en-US" sz="2200">
                <a:latin typeface="Calibri" pitchFamily="34" charset="0"/>
              </a:rPr>
              <a:t>University of Colorado at Boulder, NOAA,</a:t>
            </a:r>
          </a:p>
          <a:p>
            <a:r>
              <a:rPr lang="en-US" sz="2200">
                <a:latin typeface="Calibri" pitchFamily="34" charset="0"/>
              </a:rPr>
              <a:t>Western Water Assessment</a:t>
            </a:r>
          </a:p>
          <a:p>
            <a:r>
              <a:rPr lang="en-US" sz="2200">
                <a:latin typeface="Calibri" pitchFamily="34" charset="0"/>
                <a:hlinkClick r:id="rId6"/>
              </a:rPr>
              <a:t>kristen.averyt@noaa.gov</a:t>
            </a:r>
            <a:r>
              <a:rPr lang="en-US" sz="2200">
                <a:latin typeface="Calibri" pitchFamily="34" charset="0"/>
              </a:rPr>
              <a:t> </a:t>
            </a:r>
          </a:p>
        </p:txBody>
      </p:sp>
      <p:sp>
        <p:nvSpPr>
          <p:cNvPr id="14342" name="TextBox 19"/>
          <p:cNvSpPr txBox="1">
            <a:spLocks noChangeArrowheads="1"/>
          </p:cNvSpPr>
          <p:nvPr/>
        </p:nvSpPr>
        <p:spPr bwMode="auto">
          <a:xfrm>
            <a:off x="357188" y="3892550"/>
            <a:ext cx="3121025" cy="768350"/>
          </a:xfrm>
          <a:prstGeom prst="rect">
            <a:avLst/>
          </a:prstGeom>
          <a:noFill/>
          <a:ln w="9525">
            <a:noFill/>
            <a:miter lim="800000"/>
            <a:headEnd/>
            <a:tailEnd/>
          </a:ln>
        </p:spPr>
        <p:txBody>
          <a:bodyPr>
            <a:spAutoFit/>
          </a:bodyPr>
          <a:lstStyle/>
          <a:p>
            <a:r>
              <a:rPr lang="en-US" sz="2200">
                <a:solidFill>
                  <a:srgbClr val="C0504D"/>
                </a:solidFill>
                <a:latin typeface="Calibri" pitchFamily="34" charset="0"/>
              </a:rPr>
              <a:t>AMS Webinar</a:t>
            </a:r>
          </a:p>
          <a:p>
            <a:r>
              <a:rPr lang="en-US" sz="2200">
                <a:solidFill>
                  <a:srgbClr val="C0504D"/>
                </a:solidFill>
                <a:latin typeface="Calibri" pitchFamily="34" charset="0"/>
              </a:rPr>
              <a:t>September 16, 2009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3"/>
          <p:cNvSpPr txBox="1">
            <a:spLocks noChangeArrowheads="1"/>
          </p:cNvSpPr>
          <p:nvPr/>
        </p:nvSpPr>
        <p:spPr bwMode="auto">
          <a:xfrm>
            <a:off x="368300" y="5154613"/>
            <a:ext cx="4532313" cy="923925"/>
          </a:xfrm>
          <a:prstGeom prst="rect">
            <a:avLst/>
          </a:prstGeom>
          <a:noFill/>
          <a:ln w="9525">
            <a:noFill/>
            <a:miter lim="800000"/>
            <a:headEnd/>
            <a:tailEnd/>
          </a:ln>
        </p:spPr>
        <p:txBody>
          <a:bodyPr>
            <a:spAutoFit/>
          </a:bodyPr>
          <a:lstStyle/>
          <a:p>
            <a:pPr>
              <a:spcBef>
                <a:spcPct val="50000"/>
              </a:spcBef>
            </a:pPr>
            <a:r>
              <a:rPr lang="en-US">
                <a:cs typeface="Arial" charset="0"/>
              </a:rPr>
              <a:t>Confusion in conceptually melding </a:t>
            </a:r>
            <a:r>
              <a:rPr lang="en-US" b="1">
                <a:solidFill>
                  <a:schemeClr val="accent2"/>
                </a:solidFill>
                <a:cs typeface="Arial" charset="0"/>
              </a:rPr>
              <a:t>the burgeoning climate change impacts literature</a:t>
            </a:r>
            <a:endParaRPr lang="en-US">
              <a:cs typeface="Arial" charset="0"/>
            </a:endParaRPr>
          </a:p>
        </p:txBody>
      </p:sp>
      <p:sp>
        <p:nvSpPr>
          <p:cNvPr id="16386" name="Text Box 4"/>
          <p:cNvSpPr txBox="1">
            <a:spLocks noChangeArrowheads="1"/>
          </p:cNvSpPr>
          <p:nvPr/>
        </p:nvSpPr>
        <p:spPr bwMode="auto">
          <a:xfrm>
            <a:off x="1760538" y="6305550"/>
            <a:ext cx="7231062" cy="338138"/>
          </a:xfrm>
          <a:prstGeom prst="rect">
            <a:avLst/>
          </a:prstGeom>
          <a:noFill/>
          <a:ln w="9525">
            <a:noFill/>
            <a:miter lim="800000"/>
            <a:headEnd/>
            <a:tailEnd/>
          </a:ln>
        </p:spPr>
        <p:txBody>
          <a:bodyPr>
            <a:spAutoFit/>
          </a:bodyPr>
          <a:lstStyle/>
          <a:p>
            <a:pPr algn="r"/>
            <a:r>
              <a:rPr lang="en-US" sz="1600" i="1">
                <a:latin typeface="Times New Roman" pitchFamily="18" charset="0"/>
              </a:rPr>
              <a:t>CCSP SAP 5.1, Chapter 5,  “Decision Support for Water Resources Management”</a:t>
            </a:r>
            <a:endParaRPr lang="en-US">
              <a:latin typeface="Calibri" pitchFamily="34" charset="0"/>
            </a:endParaRPr>
          </a:p>
        </p:txBody>
      </p:sp>
      <p:sp>
        <p:nvSpPr>
          <p:cNvPr id="8" name="TextBox 7"/>
          <p:cNvSpPr txBox="1"/>
          <p:nvPr/>
        </p:nvSpPr>
        <p:spPr>
          <a:xfrm>
            <a:off x="0" y="285750"/>
            <a:ext cx="9144000" cy="430213"/>
          </a:xfrm>
          <a:prstGeom prst="rect">
            <a:avLst/>
          </a:prstGeom>
        </p:spPr>
        <p:style>
          <a:lnRef idx="1">
            <a:schemeClr val="accent3"/>
          </a:lnRef>
          <a:fillRef idx="3">
            <a:schemeClr val="accent3"/>
          </a:fillRef>
          <a:effectRef idx="2">
            <a:schemeClr val="accent3"/>
          </a:effectRef>
          <a:fontRef idx="minor">
            <a:schemeClr val="lt1"/>
          </a:fontRef>
        </p:style>
        <p:txBody>
          <a:bodyPr>
            <a:spAutoFit/>
          </a:bodyPr>
          <a:lstStyle/>
          <a:p>
            <a:pPr algn="ctr" fontAlgn="auto">
              <a:spcBef>
                <a:spcPts val="0"/>
              </a:spcBef>
              <a:spcAft>
                <a:spcPts val="0"/>
              </a:spcAft>
              <a:defRPr/>
            </a:pPr>
            <a:r>
              <a:rPr lang="en-US" sz="2200" b="1" dirty="0">
                <a:solidFill>
                  <a:schemeClr val="tx1"/>
                </a:solidFill>
                <a:latin typeface="Verdana"/>
                <a:cs typeface="Verdana"/>
              </a:rPr>
              <a:t>Cognitive Challenges</a:t>
            </a:r>
            <a:endParaRPr lang="en-US" sz="2200" b="1" dirty="0">
              <a:solidFill>
                <a:schemeClr val="tx1"/>
              </a:solidFill>
              <a:latin typeface="Verdana"/>
              <a:cs typeface="Verdana"/>
            </a:endParaRPr>
          </a:p>
        </p:txBody>
      </p:sp>
      <p:pic>
        <p:nvPicPr>
          <p:cNvPr id="16388" name="Picture 12" descr="stationarityisdead"/>
          <p:cNvPicPr>
            <a:picLocks noChangeAspect="1" noChangeArrowheads="1"/>
          </p:cNvPicPr>
          <p:nvPr/>
        </p:nvPicPr>
        <p:blipFill>
          <a:blip r:embed="rId3"/>
          <a:srcRect/>
          <a:stretch>
            <a:fillRect/>
          </a:stretch>
        </p:blipFill>
        <p:spPr bwMode="auto">
          <a:xfrm>
            <a:off x="3695700" y="1022350"/>
            <a:ext cx="5295900" cy="1357313"/>
          </a:xfrm>
          <a:prstGeom prst="rect">
            <a:avLst/>
          </a:prstGeom>
          <a:noFill/>
          <a:ln w="9525">
            <a:noFill/>
            <a:miter lim="800000"/>
            <a:headEnd/>
            <a:tailEnd/>
          </a:ln>
        </p:spPr>
      </p:pic>
      <p:sp>
        <p:nvSpPr>
          <p:cNvPr id="16389" name="Rectangle 9"/>
          <p:cNvSpPr>
            <a:spLocks noChangeArrowheads="1"/>
          </p:cNvSpPr>
          <p:nvPr/>
        </p:nvSpPr>
        <p:spPr bwMode="auto">
          <a:xfrm>
            <a:off x="266700" y="1022350"/>
            <a:ext cx="3565525" cy="1508125"/>
          </a:xfrm>
          <a:prstGeom prst="rect">
            <a:avLst/>
          </a:prstGeom>
          <a:noFill/>
          <a:ln w="9525">
            <a:noFill/>
            <a:miter lim="800000"/>
            <a:headEnd/>
            <a:tailEnd/>
          </a:ln>
        </p:spPr>
        <p:txBody>
          <a:bodyPr>
            <a:spAutoFit/>
          </a:bodyPr>
          <a:lstStyle/>
          <a:p>
            <a:pPr>
              <a:spcBef>
                <a:spcPct val="50000"/>
              </a:spcBef>
            </a:pPr>
            <a:r>
              <a:rPr lang="en-US">
                <a:cs typeface="Arial" charset="0"/>
              </a:rPr>
              <a:t>Within the water resources engineering community, the </a:t>
            </a:r>
            <a:r>
              <a:rPr lang="en-US" b="1">
                <a:solidFill>
                  <a:schemeClr val="accent2"/>
                </a:solidFill>
                <a:cs typeface="Arial" charset="0"/>
              </a:rPr>
              <a:t>stationarity assumption</a:t>
            </a:r>
            <a:r>
              <a:rPr lang="en-US">
                <a:cs typeface="Arial" charset="0"/>
              </a:rPr>
              <a:t> is a fundamental element of professional training</a:t>
            </a:r>
          </a:p>
        </p:txBody>
      </p:sp>
      <p:pic>
        <p:nvPicPr>
          <p:cNvPr id="16390" name="Picture 1035"/>
          <p:cNvPicPr>
            <a:picLocks noChangeAspect="1" noChangeArrowheads="1"/>
          </p:cNvPicPr>
          <p:nvPr/>
        </p:nvPicPr>
        <p:blipFill>
          <a:blip r:embed="rId4"/>
          <a:srcRect l="4938" r="7408"/>
          <a:stretch>
            <a:fillRect/>
          </a:stretch>
        </p:blipFill>
        <p:spPr bwMode="auto">
          <a:xfrm>
            <a:off x="368300" y="2813050"/>
            <a:ext cx="4373563" cy="2078038"/>
          </a:xfrm>
          <a:prstGeom prst="rect">
            <a:avLst/>
          </a:prstGeom>
          <a:noFill/>
          <a:ln w="9525">
            <a:noFill/>
            <a:miter lim="800000"/>
            <a:headEnd/>
            <a:tailEnd/>
          </a:ln>
        </p:spPr>
      </p:pic>
      <p:sp>
        <p:nvSpPr>
          <p:cNvPr id="16391" name="Rectangle 11"/>
          <p:cNvSpPr>
            <a:spLocks noChangeArrowheads="1"/>
          </p:cNvSpPr>
          <p:nvPr/>
        </p:nvSpPr>
        <p:spPr bwMode="auto">
          <a:xfrm>
            <a:off x="5181600" y="2597150"/>
            <a:ext cx="3617913" cy="1476375"/>
          </a:xfrm>
          <a:prstGeom prst="rect">
            <a:avLst/>
          </a:prstGeom>
          <a:noFill/>
          <a:ln w="9525">
            <a:noFill/>
            <a:miter lim="800000"/>
            <a:headEnd/>
            <a:tailEnd/>
          </a:ln>
        </p:spPr>
        <p:txBody>
          <a:bodyPr>
            <a:spAutoFit/>
          </a:bodyPr>
          <a:lstStyle/>
          <a:p>
            <a:pPr>
              <a:spcBef>
                <a:spcPct val="50000"/>
              </a:spcBef>
            </a:pPr>
            <a:r>
              <a:rPr lang="en-US" b="1">
                <a:solidFill>
                  <a:schemeClr val="accent2"/>
                </a:solidFill>
                <a:cs typeface="Arial" charset="0"/>
              </a:rPr>
              <a:t>Time scales of climate change</a:t>
            </a:r>
            <a:r>
              <a:rPr lang="en-US">
                <a:cs typeface="Arial" charset="0"/>
              </a:rPr>
              <a:t> exceed typical planning and infrastructure design horizons and are remote from human experience</a:t>
            </a:r>
          </a:p>
        </p:txBody>
      </p:sp>
      <p:pic>
        <p:nvPicPr>
          <p:cNvPr id="16392" name="Picture 2"/>
          <p:cNvPicPr>
            <a:picLocks noChangeAspect="1" noChangeArrowheads="1"/>
          </p:cNvPicPr>
          <p:nvPr/>
        </p:nvPicPr>
        <p:blipFill>
          <a:blip r:embed="rId5"/>
          <a:srcRect l="1563" t="25000" r="38281" b="32292"/>
          <a:stretch>
            <a:fillRect/>
          </a:stretch>
        </p:blipFill>
        <p:spPr bwMode="auto">
          <a:xfrm>
            <a:off x="5181600" y="4208463"/>
            <a:ext cx="3617913" cy="1925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Box 3"/>
          <p:cNvSpPr txBox="1">
            <a:spLocks noChangeArrowheads="1"/>
          </p:cNvSpPr>
          <p:nvPr/>
        </p:nvSpPr>
        <p:spPr bwMode="auto">
          <a:xfrm>
            <a:off x="266700" y="782638"/>
            <a:ext cx="8610600" cy="892175"/>
          </a:xfrm>
          <a:prstGeom prst="rect">
            <a:avLst/>
          </a:prstGeom>
          <a:noFill/>
          <a:ln w="9525">
            <a:noFill/>
            <a:miter lim="800000"/>
            <a:headEnd/>
            <a:tailEnd/>
          </a:ln>
        </p:spPr>
        <p:txBody>
          <a:bodyPr>
            <a:spAutoFit/>
          </a:bodyPr>
          <a:lstStyle/>
          <a:p>
            <a:pPr algn="ctr">
              <a:spcBef>
                <a:spcPct val="50000"/>
              </a:spcBef>
            </a:pPr>
            <a:r>
              <a:rPr lang="en-US" sz="2600" b="1">
                <a:solidFill>
                  <a:schemeClr val="accent2"/>
                </a:solidFill>
                <a:cs typeface="Arial" charset="0"/>
              </a:rPr>
              <a:t>Develop an ongoing, iterative process between developers and users</a:t>
            </a:r>
            <a:endParaRPr lang="en-US" sz="2000" b="1">
              <a:cs typeface="Arial" charset="0"/>
            </a:endParaRPr>
          </a:p>
        </p:txBody>
      </p:sp>
      <p:sp>
        <p:nvSpPr>
          <p:cNvPr id="8" name="TextBox 7"/>
          <p:cNvSpPr txBox="1"/>
          <p:nvPr/>
        </p:nvSpPr>
        <p:spPr>
          <a:xfrm>
            <a:off x="0" y="163513"/>
            <a:ext cx="9144000" cy="430212"/>
          </a:xfrm>
          <a:prstGeom prst="rect">
            <a:avLst/>
          </a:prstGeom>
        </p:spPr>
        <p:style>
          <a:lnRef idx="1">
            <a:schemeClr val="accent3"/>
          </a:lnRef>
          <a:fillRef idx="3">
            <a:schemeClr val="accent3"/>
          </a:fillRef>
          <a:effectRef idx="2">
            <a:schemeClr val="accent3"/>
          </a:effectRef>
          <a:fontRef idx="minor">
            <a:schemeClr val="lt1"/>
          </a:fontRef>
        </p:style>
        <p:txBody>
          <a:bodyPr>
            <a:spAutoFit/>
          </a:bodyPr>
          <a:lstStyle/>
          <a:p>
            <a:pPr algn="ctr" fontAlgn="auto">
              <a:spcBef>
                <a:spcPts val="0"/>
              </a:spcBef>
              <a:spcAft>
                <a:spcPts val="0"/>
              </a:spcAft>
              <a:defRPr/>
            </a:pPr>
            <a:r>
              <a:rPr lang="en-US" sz="2200" b="1" dirty="0">
                <a:solidFill>
                  <a:schemeClr val="tx1"/>
                </a:solidFill>
                <a:latin typeface="Verdana"/>
                <a:cs typeface="Verdana"/>
              </a:rPr>
              <a:t>Integrated Frameworks</a:t>
            </a:r>
            <a:endParaRPr lang="en-US" sz="2200" b="1" dirty="0">
              <a:solidFill>
                <a:schemeClr val="tx1"/>
              </a:solidFill>
              <a:latin typeface="Verdana"/>
              <a:cs typeface="Verdana"/>
            </a:endParaRPr>
          </a:p>
        </p:txBody>
      </p:sp>
      <p:sp>
        <p:nvSpPr>
          <p:cNvPr id="18435" name="Rectangle 10"/>
          <p:cNvSpPr>
            <a:spLocks noChangeArrowheads="1"/>
          </p:cNvSpPr>
          <p:nvPr/>
        </p:nvSpPr>
        <p:spPr bwMode="auto">
          <a:xfrm>
            <a:off x="1138238" y="1746250"/>
            <a:ext cx="6867525" cy="2708275"/>
          </a:xfrm>
          <a:prstGeom prst="rect">
            <a:avLst/>
          </a:prstGeom>
          <a:noFill/>
          <a:ln w="9525">
            <a:noFill/>
            <a:miter lim="800000"/>
            <a:headEnd/>
            <a:tailEnd/>
          </a:ln>
        </p:spPr>
        <p:txBody>
          <a:bodyPr>
            <a:spAutoFit/>
          </a:bodyPr>
          <a:lstStyle/>
          <a:p>
            <a:pPr>
              <a:spcBef>
                <a:spcPct val="50000"/>
              </a:spcBef>
              <a:buFont typeface="Arial" charset="0"/>
              <a:buChar char="•"/>
            </a:pPr>
            <a:r>
              <a:rPr lang="en-US" sz="2000">
                <a:cs typeface="Arial" charset="0"/>
              </a:rPr>
              <a:t> Identify </a:t>
            </a:r>
            <a:r>
              <a:rPr lang="en-US" sz="2000" i="1">
                <a:cs typeface="Arial" charset="0"/>
              </a:rPr>
              <a:t>Current AND Potential </a:t>
            </a:r>
            <a:r>
              <a:rPr lang="en-US" sz="2000">
                <a:cs typeface="Arial" charset="0"/>
              </a:rPr>
              <a:t>Users of Water Information</a:t>
            </a:r>
          </a:p>
          <a:p>
            <a:pPr>
              <a:spcBef>
                <a:spcPct val="50000"/>
              </a:spcBef>
              <a:buFont typeface="Arial" charset="0"/>
              <a:buChar char="•"/>
            </a:pPr>
            <a:r>
              <a:rPr lang="en-US" sz="2000">
                <a:cs typeface="Arial" charset="0"/>
              </a:rPr>
              <a:t> Know the User: Climate Literacy</a:t>
            </a:r>
          </a:p>
          <a:p>
            <a:pPr>
              <a:spcBef>
                <a:spcPct val="50000"/>
              </a:spcBef>
              <a:buFont typeface="Arial" charset="0"/>
              <a:buChar char="•"/>
            </a:pPr>
            <a:r>
              <a:rPr lang="en-US" sz="2000">
                <a:cs typeface="Arial" charset="0"/>
              </a:rPr>
              <a:t> Assess User Needs: What and Why?</a:t>
            </a:r>
          </a:p>
          <a:p>
            <a:pPr>
              <a:spcBef>
                <a:spcPct val="50000"/>
              </a:spcBef>
              <a:buFont typeface="Arial" charset="0"/>
              <a:buChar char="•"/>
            </a:pPr>
            <a:r>
              <a:rPr lang="en-US" sz="2000">
                <a:cs typeface="Arial" charset="0"/>
              </a:rPr>
              <a:t> Informational Gaps</a:t>
            </a:r>
          </a:p>
          <a:p>
            <a:pPr>
              <a:spcBef>
                <a:spcPct val="50000"/>
              </a:spcBef>
              <a:buFont typeface="Arial" charset="0"/>
              <a:buChar char="•"/>
            </a:pPr>
            <a:r>
              <a:rPr lang="en-US" sz="2000">
                <a:cs typeface="Arial" charset="0"/>
              </a:rPr>
              <a:t> Sources of Uncertainty</a:t>
            </a:r>
          </a:p>
          <a:p>
            <a:pPr>
              <a:spcBef>
                <a:spcPct val="50000"/>
              </a:spcBef>
              <a:buFont typeface="Arial" charset="0"/>
              <a:buChar char="•"/>
            </a:pPr>
            <a:r>
              <a:rPr lang="en-US" sz="2000">
                <a:cs typeface="Arial" charset="0"/>
              </a:rPr>
              <a:t> Decision-Making Context: Exacerbating Factors</a:t>
            </a:r>
          </a:p>
        </p:txBody>
      </p:sp>
      <p:sp>
        <p:nvSpPr>
          <p:cNvPr id="12" name="TextBox 11"/>
          <p:cNvSpPr txBox="1"/>
          <p:nvPr/>
        </p:nvSpPr>
        <p:spPr>
          <a:xfrm>
            <a:off x="266700" y="4586288"/>
            <a:ext cx="8610600" cy="2032000"/>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en-US" b="1" dirty="0">
                <a:solidFill>
                  <a:schemeClr val="accent2"/>
                </a:solidFill>
              </a:rPr>
              <a:t>EXAMPLES</a:t>
            </a:r>
          </a:p>
          <a:p>
            <a:pPr fontAlgn="auto">
              <a:spcBef>
                <a:spcPts val="0"/>
              </a:spcBef>
              <a:spcAft>
                <a:spcPts val="0"/>
              </a:spcAft>
              <a:defRPr/>
            </a:pPr>
            <a:r>
              <a:rPr lang="en-US" b="1" dirty="0"/>
              <a:t>Dealing with Drought in Colorado</a:t>
            </a:r>
            <a:r>
              <a:rPr lang="en-US" dirty="0"/>
              <a:t>, Informing the Governor’s Climate Action Plan, Governor’s Drought Plan, and the Colorado Impacts and Adaptation Report  </a:t>
            </a:r>
          </a:p>
          <a:p>
            <a:pPr fontAlgn="auto">
              <a:spcBef>
                <a:spcPts val="0"/>
              </a:spcBef>
              <a:spcAft>
                <a:spcPts val="0"/>
              </a:spcAft>
              <a:defRPr/>
            </a:pPr>
            <a:r>
              <a:rPr lang="en-US" b="1" dirty="0"/>
              <a:t>NOAA NWS River Forecast Centers</a:t>
            </a:r>
            <a:r>
              <a:rPr lang="en-US" dirty="0"/>
              <a:t>, Engaging Current and New Users in Developing Online Climate Tools for CBRFC; Developing a framework for engaging water resource users</a:t>
            </a:r>
          </a:p>
          <a:p>
            <a:pPr fontAlgn="auto">
              <a:spcBef>
                <a:spcPts val="0"/>
              </a:spcBef>
              <a:spcAft>
                <a:spcPts val="0"/>
              </a:spcAft>
              <a:defRPr/>
            </a:pPr>
            <a:r>
              <a:rPr lang="en-US" b="1" dirty="0"/>
              <a:t>Department of Interior Climate Training</a:t>
            </a:r>
            <a:r>
              <a:rPr lang="en-US" dirty="0"/>
              <a:t>, Scoping a Process for Engaging Federal Resource Managers and Technical Users of Climate Information with Climate Scientists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369888"/>
            <a:ext cx="9144000" cy="430212"/>
          </a:xfrm>
          <a:prstGeom prst="rect">
            <a:avLst/>
          </a:prstGeom>
        </p:spPr>
        <p:style>
          <a:lnRef idx="1">
            <a:schemeClr val="accent3"/>
          </a:lnRef>
          <a:fillRef idx="3">
            <a:schemeClr val="accent3"/>
          </a:fillRef>
          <a:effectRef idx="2">
            <a:schemeClr val="accent3"/>
          </a:effectRef>
          <a:fontRef idx="minor">
            <a:schemeClr val="lt1"/>
          </a:fontRef>
        </p:style>
        <p:txBody>
          <a:bodyPr>
            <a:spAutoFit/>
          </a:bodyPr>
          <a:lstStyle/>
          <a:p>
            <a:pPr algn="ctr" fontAlgn="auto">
              <a:spcBef>
                <a:spcPts val="0"/>
              </a:spcBef>
              <a:spcAft>
                <a:spcPts val="0"/>
              </a:spcAft>
              <a:defRPr/>
            </a:pPr>
            <a:r>
              <a:rPr lang="en-US" sz="2200" b="1" dirty="0">
                <a:solidFill>
                  <a:schemeClr val="tx1"/>
                </a:solidFill>
                <a:latin typeface="Verdana"/>
                <a:cs typeface="Verdana"/>
              </a:rPr>
              <a:t>Climate Information Needs</a:t>
            </a:r>
            <a:endParaRPr lang="en-US" sz="2200" b="1" dirty="0">
              <a:solidFill>
                <a:schemeClr val="tx1"/>
              </a:solidFill>
              <a:latin typeface="Verdana"/>
              <a:cs typeface="Verdana"/>
            </a:endParaRPr>
          </a:p>
        </p:txBody>
      </p:sp>
      <p:sp>
        <p:nvSpPr>
          <p:cNvPr id="20482" name="TextBox 5"/>
          <p:cNvSpPr txBox="1">
            <a:spLocks noChangeArrowheads="1"/>
          </p:cNvSpPr>
          <p:nvPr/>
        </p:nvSpPr>
        <p:spPr bwMode="auto">
          <a:xfrm>
            <a:off x="504825" y="1116013"/>
            <a:ext cx="8226425" cy="4492625"/>
          </a:xfrm>
          <a:prstGeom prst="rect">
            <a:avLst/>
          </a:prstGeom>
          <a:noFill/>
          <a:ln w="9525">
            <a:noFill/>
            <a:miter lim="800000"/>
            <a:headEnd/>
            <a:tailEnd/>
          </a:ln>
        </p:spPr>
        <p:txBody>
          <a:bodyPr>
            <a:spAutoFit/>
          </a:bodyPr>
          <a:lstStyle/>
          <a:p>
            <a:pPr>
              <a:buFont typeface="Arial" charset="0"/>
              <a:buChar char="•"/>
            </a:pPr>
            <a:r>
              <a:rPr lang="en-US" sz="2600">
                <a:latin typeface="Calibri" pitchFamily="34" charset="0"/>
              </a:rPr>
              <a:t>  Manage for climate </a:t>
            </a:r>
            <a:r>
              <a:rPr lang="en-US" sz="2600" b="1">
                <a:solidFill>
                  <a:srgbClr val="C0504D"/>
                </a:solidFill>
                <a:latin typeface="Calibri" pitchFamily="34" charset="0"/>
              </a:rPr>
              <a:t>variability </a:t>
            </a:r>
            <a:r>
              <a:rPr lang="en-US" sz="2600">
                <a:latin typeface="Calibri" pitchFamily="34" charset="0"/>
              </a:rPr>
              <a:t>and climate </a:t>
            </a:r>
            <a:r>
              <a:rPr lang="en-US" sz="2600" b="1">
                <a:solidFill>
                  <a:srgbClr val="C0504D"/>
                </a:solidFill>
                <a:latin typeface="Calibri" pitchFamily="34" charset="0"/>
              </a:rPr>
              <a:t>change</a:t>
            </a:r>
          </a:p>
          <a:p>
            <a:pPr>
              <a:buFont typeface="Arial" charset="0"/>
              <a:buChar char="•"/>
            </a:pPr>
            <a:r>
              <a:rPr lang="en-US" sz="2600">
                <a:latin typeface="Calibri" pitchFamily="34" charset="0"/>
              </a:rPr>
              <a:t>  Need </a:t>
            </a:r>
            <a:r>
              <a:rPr lang="en-US" sz="2600" b="1">
                <a:solidFill>
                  <a:srgbClr val="C0504D"/>
                </a:solidFill>
                <a:latin typeface="Calibri" pitchFamily="34" charset="0"/>
              </a:rPr>
              <a:t>seasonal</a:t>
            </a:r>
            <a:r>
              <a:rPr lang="en-US" sz="2600">
                <a:solidFill>
                  <a:srgbClr val="C0504D"/>
                </a:solidFill>
                <a:latin typeface="Calibri" pitchFamily="34" charset="0"/>
              </a:rPr>
              <a:t> </a:t>
            </a:r>
            <a:r>
              <a:rPr lang="en-US" sz="2600">
                <a:latin typeface="Calibri" pitchFamily="34" charset="0"/>
              </a:rPr>
              <a:t>and </a:t>
            </a:r>
            <a:r>
              <a:rPr lang="en-US" sz="2600" b="1">
                <a:solidFill>
                  <a:srgbClr val="C0504D"/>
                </a:solidFill>
                <a:latin typeface="Calibri" pitchFamily="34" charset="0"/>
              </a:rPr>
              <a:t>short-term </a:t>
            </a:r>
            <a:r>
              <a:rPr lang="en-US" sz="2600">
                <a:latin typeface="Calibri" pitchFamily="34" charset="0"/>
              </a:rPr>
              <a:t>climate forecasts: 2-mos, 12-mos, 24-mos</a:t>
            </a:r>
          </a:p>
          <a:p>
            <a:pPr>
              <a:buFont typeface="Arial" charset="0"/>
              <a:buChar char="•"/>
            </a:pPr>
            <a:r>
              <a:rPr lang="en-US" sz="2600">
                <a:latin typeface="Calibri" pitchFamily="34" charset="0"/>
              </a:rPr>
              <a:t>  </a:t>
            </a:r>
            <a:r>
              <a:rPr lang="en-US" sz="2600" b="1">
                <a:solidFill>
                  <a:schemeClr val="accent2"/>
                </a:solidFill>
                <a:latin typeface="Calibri" pitchFamily="34" charset="0"/>
              </a:rPr>
              <a:t>Downscaled </a:t>
            </a:r>
            <a:r>
              <a:rPr lang="en-US" sz="2600">
                <a:latin typeface="Calibri" pitchFamily="34" charset="0"/>
              </a:rPr>
              <a:t>data</a:t>
            </a:r>
          </a:p>
          <a:p>
            <a:pPr>
              <a:buFont typeface="Arial" charset="0"/>
              <a:buChar char="•"/>
            </a:pPr>
            <a:r>
              <a:rPr lang="en-US" sz="2600">
                <a:latin typeface="Calibri" pitchFamily="34" charset="0"/>
              </a:rPr>
              <a:t>  Information tailored to </a:t>
            </a:r>
            <a:r>
              <a:rPr lang="en-US" sz="2600" b="1">
                <a:solidFill>
                  <a:srgbClr val="C0504D"/>
                </a:solidFill>
                <a:latin typeface="Calibri" pitchFamily="34" charset="0"/>
              </a:rPr>
              <a:t>regions</a:t>
            </a:r>
          </a:p>
          <a:p>
            <a:pPr>
              <a:buFont typeface="Arial" charset="0"/>
              <a:buChar char="•"/>
            </a:pPr>
            <a:r>
              <a:rPr lang="en-US" sz="2600">
                <a:latin typeface="Calibri" pitchFamily="34" charset="0"/>
              </a:rPr>
              <a:t>  Streamflow volume forecasts conditioned on climate forecasts</a:t>
            </a:r>
          </a:p>
          <a:p>
            <a:pPr>
              <a:buFont typeface="Arial" charset="0"/>
              <a:buChar char="•"/>
            </a:pPr>
            <a:r>
              <a:rPr lang="en-US" sz="2600">
                <a:latin typeface="Calibri" pitchFamily="34" charset="0"/>
              </a:rPr>
              <a:t>  Water is managed for </a:t>
            </a:r>
            <a:r>
              <a:rPr lang="en-US" sz="2600" b="1">
                <a:solidFill>
                  <a:srgbClr val="C0504D"/>
                </a:solidFill>
                <a:latin typeface="Calibri" pitchFamily="34" charset="0"/>
              </a:rPr>
              <a:t>extremes</a:t>
            </a:r>
            <a:r>
              <a:rPr lang="en-US" sz="2600">
                <a:latin typeface="Calibri" pitchFamily="34" charset="0"/>
              </a:rPr>
              <a:t>: Worst-case, Best-case,  Median and Mean; percentiles and terciles don’t mean as much</a:t>
            </a:r>
          </a:p>
          <a:p>
            <a:pPr>
              <a:buFont typeface="Arial" charset="0"/>
              <a:buChar char="•"/>
            </a:pPr>
            <a:r>
              <a:rPr lang="en-US" sz="2600">
                <a:latin typeface="Calibri" pitchFamily="34" charset="0"/>
              </a:rPr>
              <a:t>  </a:t>
            </a:r>
            <a:r>
              <a:rPr lang="en-US" sz="2600" b="1">
                <a:solidFill>
                  <a:srgbClr val="C0504D"/>
                </a:solidFill>
                <a:latin typeface="Calibri" pitchFamily="34" charset="0"/>
              </a:rPr>
              <a:t>Demand </a:t>
            </a:r>
            <a:r>
              <a:rPr lang="en-US" sz="2600">
                <a:latin typeface="Calibri" pitchFamily="34" charset="0"/>
              </a:rPr>
              <a:t>projections</a:t>
            </a:r>
          </a:p>
        </p:txBody>
      </p:sp>
      <p:sp>
        <p:nvSpPr>
          <p:cNvPr id="20483" name="TextBox 3"/>
          <p:cNvSpPr txBox="1">
            <a:spLocks noChangeArrowheads="1"/>
          </p:cNvSpPr>
          <p:nvPr/>
        </p:nvSpPr>
        <p:spPr bwMode="auto">
          <a:xfrm>
            <a:off x="4067175" y="5986463"/>
            <a:ext cx="4664075" cy="369887"/>
          </a:xfrm>
          <a:prstGeom prst="rect">
            <a:avLst/>
          </a:prstGeom>
          <a:noFill/>
          <a:ln w="9525">
            <a:noFill/>
            <a:miter lim="800000"/>
            <a:headEnd/>
            <a:tailEnd/>
          </a:ln>
        </p:spPr>
        <p:txBody>
          <a:bodyPr>
            <a:spAutoFit/>
          </a:bodyPr>
          <a:lstStyle/>
          <a:p>
            <a:pPr algn="r"/>
            <a:r>
              <a:rPr lang="en-US" i="1">
                <a:latin typeface="Calibri" pitchFamily="34" charset="0"/>
              </a:rPr>
              <a:t>Lowrey et al., In Press, JAWRA</a:t>
            </a:r>
          </a:p>
        </p:txBody>
      </p:sp>
      <p:sp>
        <p:nvSpPr>
          <p:cNvPr id="7" name="TextBox 6"/>
          <p:cNvSpPr txBox="1"/>
          <p:nvPr/>
        </p:nvSpPr>
        <p:spPr>
          <a:xfrm>
            <a:off x="419100" y="5849938"/>
            <a:ext cx="5192713" cy="646112"/>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fontAlgn="auto">
              <a:spcBef>
                <a:spcPts val="0"/>
              </a:spcBef>
              <a:spcAft>
                <a:spcPts val="0"/>
              </a:spcAft>
              <a:defRPr/>
            </a:pPr>
            <a:r>
              <a:rPr lang="en-US" b="1" dirty="0"/>
              <a:t>CAUTION: User needs change as climate literacy evolves; and different users need different things</a:t>
            </a:r>
            <a:endParaRPr lang="en-US"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1750</TotalTime>
  <Words>1162</Words>
  <Application>Microsoft Macintosh PowerPoint</Application>
  <PresentationFormat>On-screen Show (4:3)</PresentationFormat>
  <Paragraphs>89</Paragraphs>
  <Slides>4</Slides>
  <Notes>4</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4</vt:i4>
      </vt:variant>
    </vt:vector>
  </HeadingPairs>
  <TitlesOfParts>
    <vt:vector size="9" baseType="lpstr">
      <vt:lpstr>Calibri</vt:lpstr>
      <vt:lpstr>Arial</vt:lpstr>
      <vt:lpstr>Verdana</vt:lpstr>
      <vt:lpstr>Times New Roman</vt:lpstr>
      <vt:lpstr>Office Theme</vt:lpstr>
      <vt:lpstr>Slide 1</vt:lpstr>
      <vt:lpstr>Slide 2</vt:lpstr>
      <vt:lpstr>Slide 3</vt:lpstr>
      <vt:lpstr>Slide 4</vt:lpstr>
    </vt:vector>
  </TitlesOfParts>
  <Company>CIRES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Kristen Averyt</dc:creator>
  <cp:lastModifiedBy>eolenic</cp:lastModifiedBy>
  <cp:revision>26</cp:revision>
  <cp:lastPrinted>2009-09-16T15:20:50Z</cp:lastPrinted>
  <dcterms:created xsi:type="dcterms:W3CDTF">2009-09-16T15:02:59Z</dcterms:created>
  <dcterms:modified xsi:type="dcterms:W3CDTF">2009-09-17T11:35:09Z</dcterms:modified>
</cp:coreProperties>
</file>